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69" r:id="rId1"/>
  </p:sldMasterIdLst>
  <p:notesMasterIdLst>
    <p:notesMasterId r:id="rId13"/>
  </p:notesMasterIdLst>
  <p:handoutMasterIdLst>
    <p:handoutMasterId r:id="rId14"/>
  </p:handoutMasterIdLst>
  <p:sldIdLst>
    <p:sldId id="332" r:id="rId2"/>
    <p:sldId id="333" r:id="rId3"/>
    <p:sldId id="334" r:id="rId4"/>
    <p:sldId id="365" r:id="rId5"/>
    <p:sldId id="363" r:id="rId6"/>
    <p:sldId id="364" r:id="rId7"/>
    <p:sldId id="369" r:id="rId8"/>
    <p:sldId id="366" r:id="rId9"/>
    <p:sldId id="367" r:id="rId10"/>
    <p:sldId id="368" r:id="rId11"/>
    <p:sldId id="370" r:id="rId12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6600"/>
    <a:srgbClr val="9D0396"/>
    <a:srgbClr val="00A479"/>
    <a:srgbClr val="2CB3B0"/>
    <a:srgbClr val="33CCCC"/>
    <a:srgbClr val="33CCFF"/>
    <a:srgbClr val="FF9933"/>
    <a:srgbClr val="FFFF99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0" d="100"/>
          <a:sy n="80" d="100"/>
        </p:scale>
        <p:origin x="-48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68"/>
    </p:cViewPr>
  </p:sorterViewPr>
  <p:notesViewPr>
    <p:cSldViewPr snapToObjects="1">
      <p:cViewPr>
        <p:scale>
          <a:sx n="100" d="100"/>
          <a:sy n="100" d="100"/>
        </p:scale>
        <p:origin x="-780" y="226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12" Type="http://schemas.openxmlformats.org/officeDocument/2006/relationships/image" Target="../media/image21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11" Type="http://schemas.openxmlformats.org/officeDocument/2006/relationships/image" Target="../media/image20.wmf"/><Relationship Id="rId5" Type="http://schemas.openxmlformats.org/officeDocument/2006/relationships/image" Target="../media/image1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image" Target="../media/image40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12" Type="http://schemas.openxmlformats.org/officeDocument/2006/relationships/image" Target="../media/image39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11" Type="http://schemas.openxmlformats.org/officeDocument/2006/relationships/image" Target="../media/image38.wmf"/><Relationship Id="rId5" Type="http://schemas.openxmlformats.org/officeDocument/2006/relationships/image" Target="../media/image32.wmf"/><Relationship Id="rId10" Type="http://schemas.openxmlformats.org/officeDocument/2006/relationships/image" Target="../media/image37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Relationship Id="rId14" Type="http://schemas.openxmlformats.org/officeDocument/2006/relationships/image" Target="../media/image4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image" Target="../media/image40.wmf"/><Relationship Id="rId18" Type="http://schemas.openxmlformats.org/officeDocument/2006/relationships/image" Target="../media/image57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12" Type="http://schemas.openxmlformats.org/officeDocument/2006/relationships/image" Target="../media/image53.wmf"/><Relationship Id="rId17" Type="http://schemas.openxmlformats.org/officeDocument/2006/relationships/image" Target="../media/image56.wmf"/><Relationship Id="rId2" Type="http://schemas.openxmlformats.org/officeDocument/2006/relationships/image" Target="../media/image43.wmf"/><Relationship Id="rId16" Type="http://schemas.openxmlformats.org/officeDocument/2006/relationships/image" Target="../media/image55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11" Type="http://schemas.openxmlformats.org/officeDocument/2006/relationships/image" Target="../media/image52.wmf"/><Relationship Id="rId5" Type="http://schemas.openxmlformats.org/officeDocument/2006/relationships/image" Target="../media/image46.wmf"/><Relationship Id="rId15" Type="http://schemas.openxmlformats.org/officeDocument/2006/relationships/image" Target="../media/image54.wmf"/><Relationship Id="rId10" Type="http://schemas.openxmlformats.org/officeDocument/2006/relationships/image" Target="../media/image51.wmf"/><Relationship Id="rId4" Type="http://schemas.openxmlformats.org/officeDocument/2006/relationships/image" Target="../media/image45.wmf"/><Relationship Id="rId9" Type="http://schemas.openxmlformats.org/officeDocument/2006/relationships/image" Target="../media/image50.wmf"/><Relationship Id="rId14" Type="http://schemas.openxmlformats.org/officeDocument/2006/relationships/image" Target="../media/image4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B22F2D-0C2C-4779-8B73-2D3246E521AE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DE6936-A0BA-495B-98B2-B09142D1DEDB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7E581C-3A96-4FD8-8AEB-090EB3C2B776}" type="slidenum">
              <a:rPr lang="en-CA"/>
              <a:pPr/>
              <a:t>1</a:t>
            </a:fld>
            <a:endParaRPr lang="en-CA"/>
          </a:p>
        </p:txBody>
      </p:sp>
      <p:sp>
        <p:nvSpPr>
          <p:cNvPr id="509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A5E2B7-ACBA-493D-BDC1-03D2774DFD6C}" type="slidenum">
              <a:rPr lang="en-CA"/>
              <a:pPr/>
              <a:t>10</a:t>
            </a:fld>
            <a:endParaRPr lang="en-CA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A5E2B7-ACBA-493D-BDC1-03D2774DFD6C}" type="slidenum">
              <a:rPr lang="en-CA"/>
              <a:pPr/>
              <a:t>11</a:t>
            </a:fld>
            <a:endParaRPr lang="en-CA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387A4A-BF19-4D01-B091-69DB345A166D}" type="slidenum">
              <a:rPr lang="en-CA"/>
              <a:pPr/>
              <a:t>2</a:t>
            </a:fld>
            <a:endParaRPr lang="en-CA"/>
          </a:p>
        </p:txBody>
      </p:sp>
      <p:sp>
        <p:nvSpPr>
          <p:cNvPr id="51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A5E2B7-ACBA-493D-BDC1-03D2774DFD6C}" type="slidenum">
              <a:rPr lang="en-CA"/>
              <a:pPr/>
              <a:t>3</a:t>
            </a:fld>
            <a:endParaRPr lang="en-CA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A5E2B7-ACBA-493D-BDC1-03D2774DFD6C}" type="slidenum">
              <a:rPr lang="en-CA"/>
              <a:pPr/>
              <a:t>4</a:t>
            </a:fld>
            <a:endParaRPr lang="en-CA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A5E2B7-ACBA-493D-BDC1-03D2774DFD6C}" type="slidenum">
              <a:rPr lang="en-CA"/>
              <a:pPr/>
              <a:t>5</a:t>
            </a:fld>
            <a:endParaRPr lang="en-CA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A5E2B7-ACBA-493D-BDC1-03D2774DFD6C}" type="slidenum">
              <a:rPr lang="en-CA"/>
              <a:pPr/>
              <a:t>6</a:t>
            </a:fld>
            <a:endParaRPr lang="en-CA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7BD16-4B39-4D2D-B4FD-FF801CBED112}" type="slidenum">
              <a:rPr lang="en-CA"/>
              <a:pPr/>
              <a:t>7</a:t>
            </a:fld>
            <a:endParaRPr lang="en-CA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A5E2B7-ACBA-493D-BDC1-03D2774DFD6C}" type="slidenum">
              <a:rPr lang="en-CA"/>
              <a:pPr/>
              <a:t>8</a:t>
            </a:fld>
            <a:endParaRPr lang="en-CA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A5E2B7-ACBA-493D-BDC1-03D2774DFD6C}" type="slidenum">
              <a:rPr lang="en-CA"/>
              <a:pPr/>
              <a:t>9</a:t>
            </a:fld>
            <a:endParaRPr lang="en-CA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14A415-29ED-4A8D-87DB-408DBD9CBDCF}" type="datetime1">
              <a:rPr lang="en-US" smtClean="0"/>
              <a:pPr/>
              <a:t>6/10/2012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6CF03-935B-44A3-8DA7-02F5586F7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490A60-AEAD-4380-8198-A8C3E64DFCB6}" type="datetime1">
              <a:rPr lang="en-US" smtClean="0"/>
              <a:pPr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E3FFC720-FAE2-474E-875B-2F4F3CB8F490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AF37D4-B65F-4A7C-9C4B-03C17B467957}" type="datetime1">
              <a:rPr lang="en-US" smtClean="0"/>
              <a:pPr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0EE14CBE-8F00-4BF3-A34B-6EB33432A28D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18D2FC-5125-43E8-88E2-31A085198471}" type="datetime1">
              <a:rPr lang="en-US" smtClean="0"/>
              <a:pPr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CB53054E-FD0F-4A75-A1F5-247728752A98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7DC52-9739-42A6-AED2-AA71858C2EF0}" type="datetime1">
              <a:rPr lang="en-US" smtClean="0"/>
              <a:pPr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64D6151F-B3DA-4D34-8E6C-37642CAEAF3A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ECC2B-2EED-46D7-A715-E726D0DF553D}" type="datetime1">
              <a:rPr lang="en-US" smtClean="0"/>
              <a:pPr/>
              <a:t>6/10/2012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BDD7EAEF-08BC-4724-900F-0DDA763D8BEE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FB979-DCC0-469E-8A97-2A44A0CBC363}" type="datetime1">
              <a:rPr lang="en-US" smtClean="0"/>
              <a:pPr/>
              <a:t>6/10/2012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EBB88EEC-D075-4EE2-B9F9-61E5611C3C53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1B39D-9C51-46B8-A043-66FFE5FDF88B}" type="datetime1">
              <a:rPr lang="en-US" smtClean="0"/>
              <a:pPr/>
              <a:t>6/10/2012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7D04C0A6-20D9-4A43-AAAB-CDFCCC1080A8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A92E72-3391-4427-90BA-DB93EDA7BB3D}" type="datetime1">
              <a:rPr lang="en-US" smtClean="0"/>
              <a:pPr/>
              <a:t>6/10/2012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1C594E58-21CF-4408-A128-647A4AAD7E42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679B6-0BAD-47DE-B7D3-0E3BBFBCDCB0}" type="datetime1">
              <a:rPr lang="en-US" smtClean="0"/>
              <a:pPr/>
              <a:t>6/10/2012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E67F011E-AA59-480B-9244-C8478207413C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4C3BF-D71D-415D-A6CF-D7A569CD9B7F}" type="datetime1">
              <a:rPr lang="en-US" smtClean="0"/>
              <a:pPr/>
              <a:t>6/10/2012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AF778849-B753-45C5-808E-4FBE3E895C17}" type="slidenum">
              <a:rPr lang="en-US" smtClean="0"/>
              <a:pPr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DCFE2D3-C012-421A-9E44-0C38463B6FA6}" type="datetime1">
              <a:rPr lang="en-US" smtClean="0"/>
              <a:pPr/>
              <a:t>6/10/2012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n-US" smtClean="0"/>
              <a:t>Slide 7- </a:t>
            </a:r>
            <a:fld id="{745C454B-61A5-4DE5-AD74-13132B8B2185}" type="slidenum">
              <a:rPr lang="en-US" smtClean="0"/>
              <a:pPr/>
              <a:t>‹#›</a:t>
            </a:fld>
            <a:endParaRPr lang="en-CA"/>
          </a:p>
        </p:txBody>
      </p:sp>
      <p:sp>
        <p:nvSpPr>
          <p:cNvPr id="10" name="Rectangle 1031"/>
          <p:cNvSpPr>
            <a:spLocks noChangeArrowheads="1"/>
          </p:cNvSpPr>
          <p:nvPr userDrawn="1"/>
        </p:nvSpPr>
        <p:spPr bwMode="gray">
          <a:xfrm>
            <a:off x="0" y="0"/>
            <a:ext cx="127000" cy="6858000"/>
          </a:xfrm>
          <a:prstGeom prst="rect">
            <a:avLst/>
          </a:prstGeom>
          <a:solidFill>
            <a:srgbClr val="FFCC66"/>
          </a:solidFill>
          <a:ln w="9525">
            <a:solidFill>
              <a:srgbClr val="FFCC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0" r:id="rId1"/>
    <p:sldLayoutId id="2147484071" r:id="rId2"/>
    <p:sldLayoutId id="2147484072" r:id="rId3"/>
    <p:sldLayoutId id="2147484073" r:id="rId4"/>
    <p:sldLayoutId id="2147484074" r:id="rId5"/>
    <p:sldLayoutId id="2147484075" r:id="rId6"/>
    <p:sldLayoutId id="2147484076" r:id="rId7"/>
    <p:sldLayoutId id="2147484077" r:id="rId8"/>
    <p:sldLayoutId id="2147484078" r:id="rId9"/>
    <p:sldLayoutId id="2147484079" r:id="rId10"/>
    <p:sldLayoutId id="2147484080" r:id="rId11"/>
  </p:sldLayoutIdLst>
  <p:transition spd="med">
    <p:pull dir="rd"/>
  </p:transition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oleObject" Target="../embeddings/oleObject50.bin"/><Relationship Id="rId18" Type="http://schemas.openxmlformats.org/officeDocument/2006/relationships/oleObject" Target="../embeddings/oleObject55.bin"/><Relationship Id="rId3" Type="http://schemas.openxmlformats.org/officeDocument/2006/relationships/notesSlide" Target="../notesSlides/notesSlide10.xml"/><Relationship Id="rId21" Type="http://schemas.openxmlformats.org/officeDocument/2006/relationships/oleObject" Target="../embeddings/oleObject58.bin"/><Relationship Id="rId7" Type="http://schemas.openxmlformats.org/officeDocument/2006/relationships/oleObject" Target="../embeddings/oleObject44.bin"/><Relationship Id="rId12" Type="http://schemas.openxmlformats.org/officeDocument/2006/relationships/oleObject" Target="../embeddings/oleObject49.bin"/><Relationship Id="rId17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3.bin"/><Relationship Id="rId20" Type="http://schemas.openxmlformats.org/officeDocument/2006/relationships/oleObject" Target="../embeddings/oleObject57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3.bin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52.bin"/><Relationship Id="rId10" Type="http://schemas.openxmlformats.org/officeDocument/2006/relationships/oleObject" Target="../embeddings/oleObject47.bin"/><Relationship Id="rId19" Type="http://schemas.openxmlformats.org/officeDocument/2006/relationships/oleObject" Target="../embeddings/oleObject56.bin"/><Relationship Id="rId4" Type="http://schemas.openxmlformats.org/officeDocument/2006/relationships/oleObject" Target="../embeddings/oleObject41.bin"/><Relationship Id="rId9" Type="http://schemas.openxmlformats.org/officeDocument/2006/relationships/oleObject" Target="../embeddings/oleObject46.bin"/><Relationship Id="rId14" Type="http://schemas.openxmlformats.org/officeDocument/2006/relationships/oleObject" Target="../embeddings/oleObject5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60.bin"/><Relationship Id="rId4" Type="http://schemas.openxmlformats.org/officeDocument/2006/relationships/oleObject" Target="../embeddings/oleObject59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oleObject" Target="../embeddings/oleObject18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2.bin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20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Relationship Id="rId14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oleObject" Target="../embeddings/oleObject36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0.bin"/><Relationship Id="rId12" Type="http://schemas.openxmlformats.org/officeDocument/2006/relationships/oleObject" Target="../embeddings/oleObject35.bin"/><Relationship Id="rId1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9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9.bin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8.bin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2.bin"/><Relationship Id="rId14" Type="http://schemas.openxmlformats.org/officeDocument/2006/relationships/oleObject" Target="../embeddings/oleObject3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990600"/>
            <a:ext cx="8382000" cy="2370794"/>
          </a:xfrm>
          <a:noFill/>
          <a:ln/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cs typeface="Times New Roman" pitchFamily="18" charset="0"/>
              </a:rPr>
              <a:t>Chapter 10</a:t>
            </a: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Exponents &amp; </a:t>
            </a:r>
            <a:r>
              <a:rPr lang="en-US" sz="4000" dirty="0" smtClean="0">
                <a:solidFill>
                  <a:srgbClr val="FF0000"/>
                </a:solidFill>
              </a:rPr>
              <a:t>Radicals</a:t>
            </a:r>
            <a:endParaRPr lang="en-CA" sz="4000" dirty="0">
              <a:cs typeface="Times New Roman" pitchFamily="18" charset="0"/>
            </a:endParaRPr>
          </a:p>
        </p:txBody>
      </p:sp>
      <p:sp>
        <p:nvSpPr>
          <p:cNvPr id="50893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343400"/>
            <a:ext cx="7964424" cy="914400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 smtClean="0"/>
              <a:t>Phong</a:t>
            </a:r>
            <a:r>
              <a:rPr lang="en-US" sz="3200" dirty="0" smtClean="0"/>
              <a:t> </a:t>
            </a:r>
            <a:r>
              <a:rPr lang="en-US" sz="3200" dirty="0" err="1" smtClean="0"/>
              <a:t>Chau</a:t>
            </a:r>
            <a:endParaRPr lang="en-US" sz="3200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228600" y="683569"/>
            <a:ext cx="2085701" cy="721072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297681" y="1557338"/>
            <a:ext cx="45719" cy="4554537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8077200" y="1910246"/>
            <a:ext cx="462756" cy="71819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6"/>
          <p:cNvSpPr>
            <a:spLocks noChangeArrowheads="1"/>
          </p:cNvSpPr>
          <p:nvPr/>
        </p:nvSpPr>
        <p:spPr bwMode="auto">
          <a:xfrm>
            <a:off x="6824662" y="1910246"/>
            <a:ext cx="457200" cy="71819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7563185" y="4792817"/>
            <a:ext cx="1123615" cy="53434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6"/>
          <p:cNvSpPr>
            <a:spLocks noChangeArrowheads="1"/>
          </p:cNvSpPr>
          <p:nvPr/>
        </p:nvSpPr>
        <p:spPr bwMode="auto">
          <a:xfrm>
            <a:off x="7543800" y="5393680"/>
            <a:ext cx="1263014" cy="71819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6"/>
          <p:cNvSpPr>
            <a:spLocks noChangeArrowheads="1"/>
          </p:cNvSpPr>
          <p:nvPr/>
        </p:nvSpPr>
        <p:spPr bwMode="auto">
          <a:xfrm>
            <a:off x="7848600" y="3048000"/>
            <a:ext cx="475165" cy="115965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6553200" y="3157240"/>
            <a:ext cx="526714" cy="95756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3596024" y="4792817"/>
            <a:ext cx="526714" cy="82679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2368886" y="4817695"/>
            <a:ext cx="526714" cy="82679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6"/>
          <p:cNvSpPr>
            <a:spLocks noChangeArrowheads="1"/>
          </p:cNvSpPr>
          <p:nvPr/>
        </p:nvSpPr>
        <p:spPr bwMode="auto">
          <a:xfrm>
            <a:off x="882986" y="3429000"/>
            <a:ext cx="1110914" cy="71819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2904333" y="3429000"/>
            <a:ext cx="1134267" cy="71819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082464" y="2122190"/>
            <a:ext cx="311486" cy="79724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793750" y="2190291"/>
            <a:ext cx="311486" cy="79724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27" name="Rectangle 3"/>
          <p:cNvSpPr>
            <a:spLocks noGrp="1" noChangeArrowheads="1"/>
          </p:cNvSpPr>
          <p:nvPr>
            <p:ph idx="1"/>
          </p:nvPr>
        </p:nvSpPr>
        <p:spPr>
          <a:xfrm>
            <a:off x="2902286" y="152401"/>
            <a:ext cx="3241340" cy="762000"/>
          </a:xfrm>
          <a:noFill/>
          <a:ln/>
        </p:spPr>
        <p:txBody>
          <a:bodyPr>
            <a:normAutofit/>
          </a:bodyPr>
          <a:lstStyle/>
          <a:p>
            <a:pPr marL="609600" indent="-609600" algn="ctr"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00B0F0"/>
                </a:solidFill>
              </a:rPr>
              <a:t>Examples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914401"/>
            <a:ext cx="3692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Simplify the expressions</a:t>
            </a:r>
          </a:p>
        </p:txBody>
      </p:sp>
      <p:graphicFrame>
        <p:nvGraphicFramePr>
          <p:cNvPr id="576515" name="Object 3"/>
          <p:cNvGraphicFramePr>
            <a:graphicFrameLocks noChangeAspect="1"/>
          </p:cNvGraphicFramePr>
          <p:nvPr/>
        </p:nvGraphicFramePr>
        <p:xfrm>
          <a:off x="371475" y="1979613"/>
          <a:ext cx="1533525" cy="930275"/>
        </p:xfrm>
        <a:graphic>
          <a:graphicData uri="http://schemas.openxmlformats.org/presentationml/2006/ole">
            <p:oleObj spid="_x0000_s613378" name="Equation" r:id="rId4" imgW="419040" imgH="253800" progId="Equation.3">
              <p:embed/>
            </p:oleObj>
          </a:graphicData>
        </a:graphic>
      </p:graphicFrame>
      <p:graphicFrame>
        <p:nvGraphicFramePr>
          <p:cNvPr id="576516" name="Object 4"/>
          <p:cNvGraphicFramePr>
            <a:graphicFrameLocks noChangeAspect="1"/>
          </p:cNvGraphicFramePr>
          <p:nvPr/>
        </p:nvGraphicFramePr>
        <p:xfrm>
          <a:off x="4430713" y="4591050"/>
          <a:ext cx="2808287" cy="852488"/>
        </p:xfrm>
        <a:graphic>
          <a:graphicData uri="http://schemas.openxmlformats.org/presentationml/2006/ole">
            <p:oleObj spid="_x0000_s613379" name="Equation" r:id="rId5" imgW="838080" imgH="253800" progId="Equation.3">
              <p:embed/>
            </p:oleObj>
          </a:graphicData>
        </a:graphic>
      </p:graphicFrame>
      <p:graphicFrame>
        <p:nvGraphicFramePr>
          <p:cNvPr id="576517" name="Object 5"/>
          <p:cNvGraphicFramePr>
            <a:graphicFrameLocks noChangeAspect="1"/>
          </p:cNvGraphicFramePr>
          <p:nvPr/>
        </p:nvGraphicFramePr>
        <p:xfrm>
          <a:off x="139700" y="4676775"/>
          <a:ext cx="1787525" cy="968375"/>
        </p:xfrm>
        <a:graphic>
          <a:graphicData uri="http://schemas.openxmlformats.org/presentationml/2006/ole">
            <p:oleObj spid="_x0000_s613380" name="Equation" r:id="rId6" imgW="469800" imgH="253800" progId="Equation.3">
              <p:embed/>
            </p:oleObj>
          </a:graphicData>
        </a:graphic>
      </p:graphicFrame>
      <p:graphicFrame>
        <p:nvGraphicFramePr>
          <p:cNvPr id="576518" name="Object 6"/>
          <p:cNvGraphicFramePr>
            <a:graphicFrameLocks noChangeAspect="1"/>
          </p:cNvGraphicFramePr>
          <p:nvPr/>
        </p:nvGraphicFramePr>
        <p:xfrm>
          <a:off x="4741862" y="2936875"/>
          <a:ext cx="1430338" cy="1320800"/>
        </p:xfrm>
        <a:graphic>
          <a:graphicData uri="http://schemas.openxmlformats.org/presentationml/2006/ole">
            <p:oleObj spid="_x0000_s613381" name="Equation" r:id="rId7" imgW="482400" imgH="444240" progId="Equation.3">
              <p:embed/>
            </p:oleObj>
          </a:graphicData>
        </a:graphic>
      </p:graphicFrame>
      <p:graphicFrame>
        <p:nvGraphicFramePr>
          <p:cNvPr id="576519" name="Object 7"/>
          <p:cNvGraphicFramePr>
            <a:graphicFrameLocks noChangeAspect="1"/>
          </p:cNvGraphicFramePr>
          <p:nvPr/>
        </p:nvGraphicFramePr>
        <p:xfrm>
          <a:off x="4760913" y="1768475"/>
          <a:ext cx="1716087" cy="1022350"/>
        </p:xfrm>
        <a:graphic>
          <a:graphicData uri="http://schemas.openxmlformats.org/presentationml/2006/ole">
            <p:oleObj spid="_x0000_s613382" name="Equation" r:id="rId8" imgW="469800" imgH="27936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285750" y="3181350"/>
          <a:ext cx="2686050" cy="1016000"/>
        </p:xfrm>
        <a:graphic>
          <a:graphicData uri="http://schemas.openxmlformats.org/presentationml/2006/ole">
            <p:oleObj spid="_x0000_s613383" name="Equation" r:id="rId9" imgW="736560" imgH="279360" progId="Equation.3">
              <p:embed/>
            </p:oleObj>
          </a:graphicData>
        </a:graphic>
      </p:graphicFrame>
      <p:graphicFrame>
        <p:nvGraphicFramePr>
          <p:cNvPr id="612360" name="Object 8"/>
          <p:cNvGraphicFramePr>
            <a:graphicFrameLocks noChangeAspect="1"/>
          </p:cNvGraphicFramePr>
          <p:nvPr/>
        </p:nvGraphicFramePr>
        <p:xfrm>
          <a:off x="1981200" y="2273300"/>
          <a:ext cx="508000" cy="622300"/>
        </p:xfrm>
        <a:graphic>
          <a:graphicData uri="http://schemas.openxmlformats.org/presentationml/2006/ole">
            <p:oleObj spid="_x0000_s613384" name="Equation" r:id="rId10" imgW="114120" imgH="139680" progId="Equation.3">
              <p:embed/>
            </p:oleObj>
          </a:graphicData>
        </a:graphic>
      </p:graphicFrame>
      <p:graphicFrame>
        <p:nvGraphicFramePr>
          <p:cNvPr id="612361" name="Object 9"/>
          <p:cNvGraphicFramePr>
            <a:graphicFrameLocks noChangeAspect="1"/>
          </p:cNvGraphicFramePr>
          <p:nvPr/>
        </p:nvGraphicFramePr>
        <p:xfrm>
          <a:off x="2830512" y="3505200"/>
          <a:ext cx="1208088" cy="558800"/>
        </p:xfrm>
        <a:graphic>
          <a:graphicData uri="http://schemas.openxmlformats.org/presentationml/2006/ole">
            <p:oleObj spid="_x0000_s613385" name="Equation" r:id="rId11" imgW="330120" imgH="152280" progId="Equation.3">
              <p:embed/>
            </p:oleObj>
          </a:graphicData>
        </a:graphic>
      </p:graphicFrame>
      <p:graphicFrame>
        <p:nvGraphicFramePr>
          <p:cNvPr id="612363" name="Object 11"/>
          <p:cNvGraphicFramePr>
            <a:graphicFrameLocks noChangeAspect="1"/>
          </p:cNvGraphicFramePr>
          <p:nvPr/>
        </p:nvGraphicFramePr>
        <p:xfrm>
          <a:off x="1815641" y="4654203"/>
          <a:ext cx="1765759" cy="965404"/>
        </p:xfrm>
        <a:graphic>
          <a:graphicData uri="http://schemas.openxmlformats.org/presentationml/2006/ole">
            <p:oleObj spid="_x0000_s613386" name="Equation" r:id="rId12" imgW="558720" imgH="304560" progId="Equation.3">
              <p:embed/>
            </p:oleObj>
          </a:graphicData>
        </a:graphic>
      </p:graphicFrame>
      <p:graphicFrame>
        <p:nvGraphicFramePr>
          <p:cNvPr id="612364" name="Object 12"/>
          <p:cNvGraphicFramePr>
            <a:graphicFrameLocks noChangeAspect="1"/>
          </p:cNvGraphicFramePr>
          <p:nvPr/>
        </p:nvGraphicFramePr>
        <p:xfrm>
          <a:off x="7069138" y="5299075"/>
          <a:ext cx="1863725" cy="820738"/>
        </p:xfrm>
        <a:graphic>
          <a:graphicData uri="http://schemas.openxmlformats.org/presentationml/2006/ole">
            <p:oleObj spid="_x0000_s613387" name="Equation" r:id="rId13" imgW="634680" imgH="279360" progId="Equation.3">
              <p:embed/>
            </p:oleObj>
          </a:graphicData>
        </a:graphic>
      </p:graphicFrame>
      <p:graphicFrame>
        <p:nvGraphicFramePr>
          <p:cNvPr id="612365" name="Object 13"/>
          <p:cNvGraphicFramePr>
            <a:graphicFrameLocks noChangeAspect="1"/>
          </p:cNvGraphicFramePr>
          <p:nvPr/>
        </p:nvGraphicFramePr>
        <p:xfrm>
          <a:off x="7772400" y="2919413"/>
          <a:ext cx="711200" cy="1423987"/>
        </p:xfrm>
        <a:graphic>
          <a:graphicData uri="http://schemas.openxmlformats.org/presentationml/2006/ole">
            <p:oleObj spid="_x0000_s613388" name="Equation" r:id="rId14" imgW="215640" imgH="431640" progId="Equation.3">
              <p:embed/>
            </p:oleObj>
          </a:graphicData>
        </a:graphic>
      </p:graphicFrame>
      <p:graphicFrame>
        <p:nvGraphicFramePr>
          <p:cNvPr id="612366" name="Object 14"/>
          <p:cNvGraphicFramePr>
            <a:graphicFrameLocks noChangeAspect="1"/>
          </p:cNvGraphicFramePr>
          <p:nvPr/>
        </p:nvGraphicFramePr>
        <p:xfrm>
          <a:off x="6340475" y="1752600"/>
          <a:ext cx="1736725" cy="929805"/>
        </p:xfrm>
        <a:graphic>
          <a:graphicData uri="http://schemas.openxmlformats.org/presentationml/2006/ole">
            <p:oleObj spid="_x0000_s613389" name="Equation" r:id="rId15" imgW="571320" imgH="304560" progId="Equation.3">
              <p:embed/>
            </p:oleObj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98270" y="221903"/>
            <a:ext cx="3261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6600"/>
                </a:solidFill>
                <a:sym typeface="Wingdings" pitchFamily="2" charset="2"/>
              </a:rPr>
              <a:t>When n is </a:t>
            </a:r>
            <a:r>
              <a:rPr lang="en-US" dirty="0" smtClean="0">
                <a:solidFill>
                  <a:srgbClr val="00B0F0"/>
                </a:solidFill>
                <a:sym typeface="Wingdings" pitchFamily="2" charset="2"/>
              </a:rPr>
              <a:t>odd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288757" y="152401"/>
            <a:ext cx="24742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6600"/>
                </a:solidFill>
                <a:sym typeface="Wingdings" pitchFamily="2" charset="2"/>
              </a:rPr>
              <a:t>When n is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even</a:t>
            </a:r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327697" y="630399"/>
          <a:ext cx="1852980" cy="861851"/>
        </p:xfrm>
        <a:graphic>
          <a:graphicData uri="http://schemas.openxmlformats.org/presentationml/2006/ole">
            <p:oleObj spid="_x0000_s613390" name="Equation" r:id="rId16" imgW="545760" imgH="253800" progId="Equation.3">
              <p:embed/>
            </p:oleObj>
          </a:graphicData>
        </a:graphic>
      </p:graphicFrame>
      <p:sp>
        <p:nvSpPr>
          <p:cNvPr id="40" name="Rounded Rectangle 39"/>
          <p:cNvSpPr/>
          <p:nvPr/>
        </p:nvSpPr>
        <p:spPr>
          <a:xfrm>
            <a:off x="6448699" y="683569"/>
            <a:ext cx="2085701" cy="721072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/>
        </p:nvGraphicFramePr>
        <p:xfrm>
          <a:off x="6473825" y="566738"/>
          <a:ext cx="1984375" cy="990600"/>
        </p:xfrm>
        <a:graphic>
          <a:graphicData uri="http://schemas.openxmlformats.org/presentationml/2006/ole">
            <p:oleObj spid="_x0000_s613391" name="Equation" r:id="rId17" imgW="583920" imgH="291960" progId="Equation.3">
              <p:embed/>
            </p:oleObj>
          </a:graphicData>
        </a:graphic>
      </p:graphicFrame>
      <p:graphicFrame>
        <p:nvGraphicFramePr>
          <p:cNvPr id="613392" name="Object 16"/>
          <p:cNvGraphicFramePr>
            <a:graphicFrameLocks noChangeAspect="1"/>
          </p:cNvGraphicFramePr>
          <p:nvPr/>
        </p:nvGraphicFramePr>
        <p:xfrm>
          <a:off x="3629025" y="4843462"/>
          <a:ext cx="561975" cy="642938"/>
        </p:xfrm>
        <a:graphic>
          <a:graphicData uri="http://schemas.openxmlformats.org/presentationml/2006/ole">
            <p:oleObj spid="_x0000_s613392" name="Equation" r:id="rId18" imgW="177480" imgH="203040" progId="Equation.3">
              <p:embed/>
            </p:oleObj>
          </a:graphicData>
        </a:graphic>
      </p:graphicFrame>
      <p:graphicFrame>
        <p:nvGraphicFramePr>
          <p:cNvPr id="613393" name="Object 17"/>
          <p:cNvGraphicFramePr>
            <a:graphicFrameLocks noChangeAspect="1"/>
          </p:cNvGraphicFramePr>
          <p:nvPr/>
        </p:nvGraphicFramePr>
        <p:xfrm>
          <a:off x="7975600" y="1831975"/>
          <a:ext cx="731838" cy="854075"/>
        </p:xfrm>
        <a:graphic>
          <a:graphicData uri="http://schemas.openxmlformats.org/presentationml/2006/ole">
            <p:oleObj spid="_x0000_s613393" name="Equation" r:id="rId19" imgW="241200" imgH="279360" progId="Equation.3">
              <p:embed/>
            </p:oleObj>
          </a:graphicData>
        </a:graphic>
      </p:graphicFrame>
      <p:graphicFrame>
        <p:nvGraphicFramePr>
          <p:cNvPr id="613394" name="Object 18"/>
          <p:cNvGraphicFramePr>
            <a:graphicFrameLocks noChangeAspect="1"/>
          </p:cNvGraphicFramePr>
          <p:nvPr/>
        </p:nvGraphicFramePr>
        <p:xfrm>
          <a:off x="6133020" y="2895600"/>
          <a:ext cx="1715580" cy="1397136"/>
        </p:xfrm>
        <a:graphic>
          <a:graphicData uri="http://schemas.openxmlformats.org/presentationml/2006/ole">
            <p:oleObj spid="_x0000_s613394" name="Equation" r:id="rId20" imgW="622080" imgH="507960" progId="Equation.3">
              <p:embed/>
            </p:oleObj>
          </a:graphicData>
        </a:graphic>
      </p:graphicFrame>
      <p:graphicFrame>
        <p:nvGraphicFramePr>
          <p:cNvPr id="613395" name="Object 19"/>
          <p:cNvGraphicFramePr>
            <a:graphicFrameLocks noChangeAspect="1"/>
          </p:cNvGraphicFramePr>
          <p:nvPr/>
        </p:nvGraphicFramePr>
        <p:xfrm>
          <a:off x="7137400" y="4564063"/>
          <a:ext cx="2006600" cy="846137"/>
        </p:xfrm>
        <a:graphic>
          <a:graphicData uri="http://schemas.openxmlformats.org/presentationml/2006/ole">
            <p:oleObj spid="_x0000_s613395" name="Equation" r:id="rId21" imgW="723600" imgH="304560" progId="Equation.3">
              <p:embed/>
            </p:oleObj>
          </a:graphicData>
        </a:graphic>
      </p:graphicFrame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76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5" presetClass="emph" presetSubtype="0" repeatCount="3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5" presetClass="emph" presetSubtype="0" repeatCount="3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12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5" presetClass="emph" presetSubtype="0" repeatCount="3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5" presetClass="emph" presetSubtype="0" repeatCount="3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12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2000"/>
                                        <p:tgtEl>
                                          <p:spTgt spid="576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612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5" presetClass="emph" presetSubtype="0" repeatCount="3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5" presetClass="emph" presetSubtype="0" repeatCount="3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613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2000"/>
                                        <p:tgtEl>
                                          <p:spTgt spid="576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612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5" presetClass="emph" presetSubtype="0" repeatCount="3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5" presetClass="emph" presetSubtype="0" repeatCount="3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613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2000"/>
                                        <p:tgtEl>
                                          <p:spTgt spid="576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613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35" presetClass="emph" presetSubtype="0" repeatCount="3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5" presetClass="emph" presetSubtype="0" repeatCount="3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612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2000"/>
                                        <p:tgtEl>
                                          <p:spTgt spid="576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2000"/>
                                        <p:tgtEl>
                                          <p:spTgt spid="613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35" presetClass="emph" presetSubtype="0" repeatCount="3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35" presetClass="emph" presetSubtype="0" repeatCount="3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612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21" grpId="0" animBg="1"/>
      <p:bldP spid="34" grpId="0" animBg="1"/>
      <p:bldP spid="34" grpId="1" animBg="1"/>
      <p:bldP spid="36" grpId="0" animBg="1"/>
      <p:bldP spid="36" grpId="1" animBg="1"/>
      <p:bldP spid="35" grpId="0" animBg="1"/>
      <p:bldP spid="35" grpId="1" animBg="1"/>
      <p:bldP spid="33" grpId="0" animBg="1"/>
      <p:bldP spid="33" grpId="1" animBg="1"/>
      <p:bldP spid="32" grpId="0" animBg="1"/>
      <p:bldP spid="32" grpId="1" animBg="1"/>
      <p:bldP spid="31" grpId="0" animBg="1"/>
      <p:bldP spid="31" grpId="1" animBg="1"/>
      <p:bldP spid="25" grpId="0" animBg="1"/>
      <p:bldP spid="25" grpId="1" animBg="1"/>
      <p:bldP spid="26" grpId="0" animBg="1"/>
      <p:bldP spid="26" grpId="1" animBg="1"/>
      <p:bldP spid="30" grpId="0" animBg="1"/>
      <p:bldP spid="30" grpId="1" animBg="1"/>
      <p:bldP spid="27" grpId="0" animBg="1"/>
      <p:bldP spid="27" grpId="1" animBg="1"/>
      <p:bldP spid="29" grpId="0" animBg="1"/>
      <p:bldP spid="29" grpId="1" animBg="1"/>
      <p:bldP spid="28" grpId="0" animBg="1"/>
      <p:bldP spid="28" grpId="1" animBg="1"/>
      <p:bldP spid="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7" name="Rectangle 3"/>
          <p:cNvSpPr>
            <a:spLocks noGrp="1" noChangeArrowheads="1"/>
          </p:cNvSpPr>
          <p:nvPr>
            <p:ph idx="1"/>
          </p:nvPr>
        </p:nvSpPr>
        <p:spPr>
          <a:xfrm>
            <a:off x="787400" y="152400"/>
            <a:ext cx="7772400" cy="762000"/>
          </a:xfrm>
          <a:noFill/>
          <a:ln/>
        </p:spPr>
        <p:txBody>
          <a:bodyPr>
            <a:normAutofit/>
          </a:bodyPr>
          <a:lstStyle/>
          <a:p>
            <a:pPr marL="609600" indent="-609600" algn="ctr"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00B0F0"/>
                </a:solidFill>
              </a:rPr>
              <a:t>Radical Functions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513028" name="Rectangle 4"/>
          <p:cNvSpPr>
            <a:spLocks noChangeArrowheads="1"/>
          </p:cNvSpPr>
          <p:nvPr/>
        </p:nvSpPr>
        <p:spPr bwMode="auto">
          <a:xfrm>
            <a:off x="482600" y="3505200"/>
            <a:ext cx="8077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00A479"/>
              </a:buClr>
              <a:buFont typeface="Wingdings" pitchFamily="2" charset="2"/>
              <a:buNone/>
            </a:pPr>
            <a:endParaRPr lang="en-US" dirty="0">
              <a:solidFill>
                <a:srgbClr val="009C73"/>
              </a:solidFill>
              <a:latin typeface="Arial" charset="0"/>
            </a:endParaRPr>
          </a:p>
        </p:txBody>
      </p:sp>
      <p:graphicFrame>
        <p:nvGraphicFramePr>
          <p:cNvPr id="577538" name="Object 2"/>
          <p:cNvGraphicFramePr>
            <a:graphicFrameLocks noChangeAspect="1"/>
          </p:cNvGraphicFramePr>
          <p:nvPr/>
        </p:nvGraphicFramePr>
        <p:xfrm>
          <a:off x="2895600" y="1640681"/>
          <a:ext cx="1957388" cy="1452563"/>
        </p:xfrm>
        <a:graphic>
          <a:graphicData uri="http://schemas.openxmlformats.org/presentationml/2006/ole">
            <p:oleObj spid="_x0000_s623618" name="Equation" r:id="rId4" imgW="685800" imgH="507960" progId="">
              <p:embed/>
            </p:oleObj>
          </a:graphicData>
        </a:graphic>
      </p:graphicFrame>
      <p:sp>
        <p:nvSpPr>
          <p:cNvPr id="22" name="Rectangle 21"/>
          <p:cNvSpPr/>
          <p:nvPr/>
        </p:nvSpPr>
        <p:spPr>
          <a:xfrm>
            <a:off x="293688" y="1143000"/>
            <a:ext cx="85118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Graph the following functions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Find the domain of the following functions</a:t>
            </a:r>
          </a:p>
          <a:p>
            <a:endParaRPr lang="en-US" dirty="0" smtClean="0"/>
          </a:p>
        </p:txBody>
      </p:sp>
      <p:graphicFrame>
        <p:nvGraphicFramePr>
          <p:cNvPr id="577539" name="Object 3"/>
          <p:cNvGraphicFramePr>
            <a:graphicFrameLocks noChangeAspect="1"/>
          </p:cNvGraphicFramePr>
          <p:nvPr/>
        </p:nvGraphicFramePr>
        <p:xfrm>
          <a:off x="3124200" y="4189988"/>
          <a:ext cx="2039938" cy="1062038"/>
        </p:xfrm>
        <a:graphic>
          <a:graphicData uri="http://schemas.openxmlformats.org/presentationml/2006/ole">
            <p:oleObj spid="_x0000_s623619" name="Equation" r:id="rId5" imgW="977760" imgH="507960" progId="">
              <p:embed/>
            </p:oleObj>
          </a:graphicData>
        </a:graphic>
      </p:graphicFrame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77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77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2376" y="685800"/>
            <a:ext cx="7772400" cy="1828800"/>
          </a:xfrm>
        </p:spPr>
        <p:txBody>
          <a:bodyPr/>
          <a:lstStyle/>
          <a:p>
            <a:pPr algn="ctr"/>
            <a:r>
              <a:rPr lang="en-US" dirty="0" smtClean="0"/>
              <a:t>Section 10.1</a:t>
            </a:r>
            <a:endParaRPr lang="en-US" dirty="0"/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22376" y="2743200"/>
            <a:ext cx="8040624" cy="185623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7030A0"/>
                </a:solidFill>
              </a:rPr>
              <a:t>Radical </a:t>
            </a:r>
          </a:p>
          <a:p>
            <a:pPr algn="ctr"/>
            <a:r>
              <a:rPr lang="en-US" sz="4000" dirty="0" smtClean="0">
                <a:solidFill>
                  <a:srgbClr val="7030A0"/>
                </a:solidFill>
              </a:rPr>
              <a:t>Expressions &amp; Functions</a:t>
            </a:r>
            <a:endParaRPr lang="en-US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482600" y="4038600"/>
            <a:ext cx="7865728" cy="68580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13027" name="Rectangle 3"/>
          <p:cNvSpPr>
            <a:spLocks noGrp="1" noChangeArrowheads="1"/>
          </p:cNvSpPr>
          <p:nvPr>
            <p:ph idx="1"/>
          </p:nvPr>
        </p:nvSpPr>
        <p:spPr>
          <a:xfrm>
            <a:off x="787400" y="152400"/>
            <a:ext cx="7772400" cy="762000"/>
          </a:xfrm>
          <a:noFill/>
          <a:ln/>
        </p:spPr>
        <p:txBody>
          <a:bodyPr>
            <a:normAutofit/>
          </a:bodyPr>
          <a:lstStyle/>
          <a:p>
            <a:pPr marL="609600" indent="-609600" algn="ctr"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00B0F0"/>
                </a:solidFill>
              </a:rPr>
              <a:t>Definition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513028" name="Rectangle 4"/>
          <p:cNvSpPr>
            <a:spLocks noChangeArrowheads="1"/>
          </p:cNvSpPr>
          <p:nvPr/>
        </p:nvSpPr>
        <p:spPr bwMode="auto">
          <a:xfrm>
            <a:off x="482600" y="1676400"/>
            <a:ext cx="8077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00A479"/>
              </a:buClr>
              <a:buFont typeface="Wingdings" pitchFamily="2" charset="2"/>
              <a:buNone/>
            </a:pPr>
            <a:endParaRPr lang="en-US" dirty="0">
              <a:solidFill>
                <a:srgbClr val="009C73"/>
              </a:solidFill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2600" y="914401"/>
            <a:ext cx="7772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Q: What number when squared equals 36?</a:t>
            </a:r>
          </a:p>
          <a:p>
            <a:r>
              <a:rPr lang="en-US" dirty="0" smtClean="0"/>
              <a:t>	A: 6</a:t>
            </a:r>
          </a:p>
          <a:p>
            <a:r>
              <a:rPr lang="en-US" dirty="0" smtClean="0"/>
              <a:t>	Q: Is it the only answer?</a:t>
            </a:r>
          </a:p>
          <a:p>
            <a:r>
              <a:rPr lang="en-US" dirty="0" smtClean="0"/>
              <a:t>	A: No</a:t>
            </a:r>
          </a:p>
          <a:p>
            <a:endParaRPr lang="en-US" dirty="0" smtClean="0"/>
          </a:p>
          <a:p>
            <a:pPr lvl="1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 6 is called a </a:t>
            </a:r>
            <a:r>
              <a:rPr lang="en-US" i="1" dirty="0" smtClean="0">
                <a:sym typeface="Wingdings" pitchFamily="2" charset="2"/>
              </a:rPr>
              <a:t>square root </a:t>
            </a:r>
            <a:r>
              <a:rPr lang="en-US" dirty="0" smtClean="0">
                <a:sym typeface="Wingdings" pitchFamily="2" charset="2"/>
              </a:rPr>
              <a:t>of 36</a:t>
            </a:r>
          </a:p>
          <a:p>
            <a:pPr lvl="1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 -6 is also a </a:t>
            </a:r>
            <a:r>
              <a:rPr lang="en-US" i="1" dirty="0" smtClean="0">
                <a:sym typeface="Wingdings" pitchFamily="2" charset="2"/>
              </a:rPr>
              <a:t>square root </a:t>
            </a:r>
            <a:r>
              <a:rPr lang="en-US" dirty="0" smtClean="0">
                <a:sym typeface="Wingdings" pitchFamily="2" charset="2"/>
              </a:rPr>
              <a:t>of 36</a:t>
            </a:r>
          </a:p>
          <a:p>
            <a:endParaRPr lang="en-US" dirty="0" smtClean="0">
              <a:solidFill>
                <a:srgbClr val="009C73"/>
              </a:solidFill>
              <a:latin typeface="Arial" charset="0"/>
              <a:sym typeface="Wingdings" pitchFamily="2" charset="2"/>
            </a:endParaRPr>
          </a:p>
          <a:p>
            <a:endParaRPr lang="en-US" dirty="0" smtClean="0">
              <a:solidFill>
                <a:srgbClr val="009C73"/>
              </a:solidFill>
              <a:latin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9C73"/>
                </a:solidFill>
                <a:latin typeface="Arial" charset="0"/>
                <a:sym typeface="Wingdings" pitchFamily="2" charset="2"/>
              </a:rPr>
              <a:t>  </a:t>
            </a:r>
            <a:r>
              <a:rPr lang="en-US" dirty="0" smtClean="0">
                <a:latin typeface="Arial" charset="0"/>
                <a:sym typeface="Wingdings" pitchFamily="2" charset="2"/>
              </a:rPr>
              <a:t>Def: </a:t>
            </a:r>
            <a:r>
              <a:rPr lang="en-US" dirty="0" smtClean="0">
                <a:solidFill>
                  <a:srgbClr val="FFC000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Arial" charset="0"/>
                <a:sym typeface="Wingdings" pitchFamily="2" charset="2"/>
              </a:rPr>
              <a:t>b</a:t>
            </a:r>
            <a:r>
              <a:rPr lang="en-US" dirty="0" smtClean="0">
                <a:solidFill>
                  <a:srgbClr val="009C73"/>
                </a:solidFill>
                <a:latin typeface="Arial" charset="0"/>
                <a:sym typeface="Wingdings" pitchFamily="2" charset="2"/>
              </a:rPr>
              <a:t> is called a </a:t>
            </a:r>
            <a:r>
              <a:rPr lang="en-US" dirty="0" smtClean="0">
                <a:solidFill>
                  <a:srgbClr val="C00000"/>
                </a:solidFill>
                <a:latin typeface="Arial" charset="0"/>
                <a:sym typeface="Wingdings" pitchFamily="2" charset="2"/>
              </a:rPr>
              <a:t>square root </a:t>
            </a:r>
            <a:r>
              <a:rPr lang="en-US" dirty="0" smtClean="0">
                <a:solidFill>
                  <a:srgbClr val="009C73"/>
                </a:solidFill>
                <a:latin typeface="Arial" charset="0"/>
                <a:sym typeface="Wingdings" pitchFamily="2" charset="2"/>
              </a:rPr>
              <a:t>of the number </a:t>
            </a:r>
            <a:r>
              <a:rPr lang="en-US" dirty="0" smtClean="0">
                <a:solidFill>
                  <a:srgbClr val="0070C0"/>
                </a:solidFill>
                <a:latin typeface="Arial" charset="0"/>
                <a:sym typeface="Wingdings" pitchFamily="2" charset="2"/>
              </a:rPr>
              <a:t>a</a:t>
            </a:r>
            <a:r>
              <a:rPr lang="en-US" dirty="0" smtClean="0">
                <a:solidFill>
                  <a:srgbClr val="009C73"/>
                </a:solidFill>
                <a:latin typeface="Arial" charset="0"/>
                <a:sym typeface="Wingdings" pitchFamily="2" charset="2"/>
              </a:rPr>
              <a:t> if </a:t>
            </a:r>
            <a:r>
              <a:rPr lang="en-US" dirty="0" smtClean="0">
                <a:solidFill>
                  <a:srgbClr val="7030A0"/>
                </a:solidFill>
                <a:latin typeface="Arial" charset="0"/>
                <a:sym typeface="Wingdings" pitchFamily="2" charset="2"/>
              </a:rPr>
              <a:t>b</a:t>
            </a:r>
            <a:r>
              <a:rPr lang="en-US" baseline="50000" dirty="0" smtClean="0">
                <a:solidFill>
                  <a:srgbClr val="C00000"/>
                </a:solidFill>
                <a:latin typeface="Arial" charset="0"/>
                <a:sym typeface="Wingdings" pitchFamily="2" charset="2"/>
              </a:rPr>
              <a:t>2</a:t>
            </a:r>
            <a:r>
              <a:rPr lang="en-US" dirty="0" smtClean="0">
                <a:solidFill>
                  <a:srgbClr val="0070C0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00A479"/>
                </a:solidFill>
                <a:latin typeface="Arial" charset="0"/>
                <a:sym typeface="Wingdings" pitchFamily="2" charset="2"/>
              </a:rPr>
              <a:t>=</a:t>
            </a:r>
            <a:r>
              <a:rPr lang="en-US" dirty="0" smtClean="0">
                <a:solidFill>
                  <a:srgbClr val="0070C0"/>
                </a:solidFill>
                <a:latin typeface="Arial" charset="0"/>
                <a:sym typeface="Wingdings" pitchFamily="2" charset="2"/>
              </a:rPr>
              <a:t>a</a:t>
            </a:r>
            <a:r>
              <a:rPr lang="en-US" dirty="0" smtClean="0">
                <a:solidFill>
                  <a:srgbClr val="7030A0"/>
                </a:solidFill>
                <a:latin typeface="Arial" charset="0"/>
                <a:sym typeface="Wingdings" pitchFamily="2" charset="2"/>
              </a:rPr>
              <a:t>.</a:t>
            </a:r>
            <a:endParaRPr lang="en-US" dirty="0" smtClean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endParaRPr lang="en-US" dirty="0" smtClean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609600" y="4172883"/>
            <a:ext cx="7594600" cy="1938992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13027" name="Rectangle 3"/>
          <p:cNvSpPr>
            <a:spLocks noGrp="1" noChangeArrowheads="1"/>
          </p:cNvSpPr>
          <p:nvPr>
            <p:ph idx="1"/>
          </p:nvPr>
        </p:nvSpPr>
        <p:spPr>
          <a:xfrm>
            <a:off x="787400" y="152400"/>
            <a:ext cx="7772400" cy="762000"/>
          </a:xfrm>
          <a:noFill/>
          <a:ln/>
        </p:spPr>
        <p:txBody>
          <a:bodyPr>
            <a:normAutofit/>
          </a:bodyPr>
          <a:lstStyle/>
          <a:p>
            <a:pPr marL="609600" indent="-609600" algn="ctr"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00B0F0"/>
                </a:solidFill>
              </a:rPr>
              <a:t>Examples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2600" y="914401"/>
            <a:ext cx="7594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ym typeface="Wingdings" pitchFamily="2" charset="2"/>
              </a:rPr>
              <a:t>  A </a:t>
            </a:r>
            <a:r>
              <a:rPr lang="en-US" i="1" dirty="0" smtClean="0">
                <a:sym typeface="Wingdings" pitchFamily="2" charset="2"/>
              </a:rPr>
              <a:t>square root </a:t>
            </a:r>
            <a:r>
              <a:rPr lang="en-US" dirty="0" smtClean="0">
                <a:sym typeface="Wingdings" pitchFamily="2" charset="2"/>
              </a:rPr>
              <a:t>of 36 is 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6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ym typeface="Wingdings" pitchFamily="2" charset="2"/>
              </a:rPr>
              <a:t>  Another </a:t>
            </a:r>
            <a:r>
              <a:rPr lang="en-US" i="1" dirty="0" smtClean="0">
                <a:sym typeface="Wingdings" pitchFamily="2" charset="2"/>
              </a:rPr>
              <a:t>square root </a:t>
            </a:r>
            <a:r>
              <a:rPr lang="en-US" dirty="0" smtClean="0">
                <a:sym typeface="Wingdings" pitchFamily="2" charset="2"/>
              </a:rPr>
              <a:t>of 36 is </a:t>
            </a:r>
            <a:r>
              <a:rPr lang="en-US" dirty="0" smtClean="0">
                <a:solidFill>
                  <a:srgbClr val="7030A0"/>
                </a:solidFill>
                <a:sym typeface="Wingdings" pitchFamily="2" charset="2"/>
              </a:rPr>
              <a:t>-6</a:t>
            </a:r>
          </a:p>
          <a:p>
            <a:endParaRPr lang="en-US" dirty="0" smtClean="0">
              <a:solidFill>
                <a:srgbClr val="00B050"/>
              </a:solidFill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ym typeface="Wingdings" pitchFamily="2" charset="2"/>
              </a:rPr>
              <a:t>  A </a:t>
            </a:r>
            <a:r>
              <a:rPr lang="en-US" i="1" dirty="0" smtClean="0">
                <a:sym typeface="Wingdings" pitchFamily="2" charset="2"/>
              </a:rPr>
              <a:t>square root </a:t>
            </a:r>
            <a:r>
              <a:rPr lang="en-US" dirty="0" smtClean="0">
                <a:sym typeface="Wingdings" pitchFamily="2" charset="2"/>
              </a:rPr>
              <a:t>of 121 is 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11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ym typeface="Wingdings" pitchFamily="2" charset="2"/>
              </a:rPr>
              <a:t>  Another </a:t>
            </a:r>
            <a:r>
              <a:rPr lang="en-US" i="1" dirty="0" smtClean="0">
                <a:sym typeface="Wingdings" pitchFamily="2" charset="2"/>
              </a:rPr>
              <a:t>square root </a:t>
            </a:r>
            <a:r>
              <a:rPr lang="en-US" dirty="0" smtClean="0">
                <a:sym typeface="Wingdings" pitchFamily="2" charset="2"/>
              </a:rPr>
              <a:t>of 121 is </a:t>
            </a:r>
            <a:r>
              <a:rPr lang="en-US" dirty="0" smtClean="0">
                <a:solidFill>
                  <a:srgbClr val="7030A0"/>
                </a:solidFill>
                <a:sym typeface="Wingdings" pitchFamily="2" charset="2"/>
              </a:rPr>
              <a:t>-11</a:t>
            </a:r>
          </a:p>
          <a:p>
            <a:endParaRPr lang="en-US" dirty="0" smtClean="0">
              <a:solidFill>
                <a:srgbClr val="00B050"/>
              </a:solidFill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ym typeface="Wingdings" pitchFamily="2" charset="2"/>
              </a:rPr>
              <a:t>  A </a:t>
            </a:r>
            <a:r>
              <a:rPr lang="en-US" i="1" dirty="0" smtClean="0">
                <a:sym typeface="Wingdings" pitchFamily="2" charset="2"/>
              </a:rPr>
              <a:t>square root </a:t>
            </a:r>
            <a:r>
              <a:rPr lang="en-US" dirty="0" smtClean="0">
                <a:sym typeface="Wingdings" pitchFamily="2" charset="2"/>
              </a:rPr>
              <a:t>of 0 is </a:t>
            </a:r>
            <a:r>
              <a:rPr lang="en-US" dirty="0" smtClean="0">
                <a:solidFill>
                  <a:srgbClr val="FF00FF"/>
                </a:solidFill>
                <a:sym typeface="Wingdings" pitchFamily="2" charset="2"/>
              </a:rPr>
              <a:t>0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ym typeface="Wingdings" pitchFamily="2" charset="2"/>
              </a:rPr>
              <a:t>  A </a:t>
            </a:r>
            <a:r>
              <a:rPr lang="en-US" i="1" dirty="0" smtClean="0">
                <a:sym typeface="Wingdings" pitchFamily="2" charset="2"/>
              </a:rPr>
              <a:t>square root </a:t>
            </a:r>
            <a:r>
              <a:rPr lang="en-US" dirty="0" smtClean="0">
                <a:sym typeface="Wingdings" pitchFamily="2" charset="2"/>
              </a:rPr>
              <a:t>of -4 is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87400" y="4172883"/>
            <a:ext cx="7289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Remarks: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Each positive number has two square roots:      a </a:t>
            </a:r>
            <a:r>
              <a:rPr lang="en-US" dirty="0" smtClean="0">
                <a:solidFill>
                  <a:srgbClr val="00B050"/>
                </a:solidFill>
              </a:rPr>
              <a:t>positive square root </a:t>
            </a:r>
            <a:r>
              <a:rPr lang="en-US" dirty="0" smtClean="0"/>
              <a:t>and a </a:t>
            </a:r>
            <a:r>
              <a:rPr lang="en-US" dirty="0" smtClean="0">
                <a:solidFill>
                  <a:srgbClr val="7030A0"/>
                </a:solidFill>
              </a:rPr>
              <a:t>negative square root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0 has a </a:t>
            </a:r>
            <a:r>
              <a:rPr lang="en-US" dirty="0" smtClean="0">
                <a:solidFill>
                  <a:srgbClr val="FF00FF"/>
                </a:solidFill>
              </a:rPr>
              <a:t>unique square root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Each negative number has </a:t>
            </a:r>
            <a:r>
              <a:rPr lang="en-US" dirty="0" smtClean="0">
                <a:solidFill>
                  <a:srgbClr val="FF0000"/>
                </a:solidFill>
              </a:rPr>
              <a:t>no square root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038600" y="3499724"/>
            <a:ext cx="986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NONE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3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176587" y="1298130"/>
            <a:ext cx="796925" cy="705295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1302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"/>
            <a:ext cx="7772400" cy="762000"/>
          </a:xfrm>
          <a:noFill/>
          <a:ln/>
        </p:spPr>
        <p:txBody>
          <a:bodyPr>
            <a:normAutofit/>
          </a:bodyPr>
          <a:lstStyle/>
          <a:p>
            <a:pPr marL="609600" indent="-609600" algn="ctr"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00B0F0"/>
                </a:solidFill>
              </a:rPr>
              <a:t>Notation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513028" name="Rectangle 4"/>
          <p:cNvSpPr>
            <a:spLocks noChangeArrowheads="1"/>
          </p:cNvSpPr>
          <p:nvPr/>
        </p:nvSpPr>
        <p:spPr bwMode="auto">
          <a:xfrm>
            <a:off x="482600" y="1676400"/>
            <a:ext cx="8077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00A479"/>
              </a:buClr>
              <a:buFont typeface="Wingdings" pitchFamily="2" charset="2"/>
              <a:buNone/>
            </a:pPr>
            <a:endParaRPr lang="en-US" dirty="0">
              <a:solidFill>
                <a:srgbClr val="009C73"/>
              </a:solidFill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2600" y="914401"/>
            <a:ext cx="7594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u="sng" dirty="0" smtClean="0"/>
              <a:t>positive square root</a:t>
            </a:r>
            <a:r>
              <a:rPr lang="en-US" dirty="0" smtClean="0"/>
              <a:t> of a number </a:t>
            </a:r>
            <a:r>
              <a:rPr lang="en-US" dirty="0" smtClean="0">
                <a:solidFill>
                  <a:srgbClr val="0070C0"/>
                </a:solidFill>
                <a:latin typeface="Arial" charset="0"/>
                <a:sym typeface="Wingdings" pitchFamily="2" charset="2"/>
              </a:rPr>
              <a:t>a </a:t>
            </a:r>
            <a:r>
              <a:rPr lang="en-US" dirty="0" smtClean="0"/>
              <a:t>is denoted by the radical symbol:</a:t>
            </a:r>
          </a:p>
          <a:p>
            <a:endParaRPr lang="en-US" dirty="0" smtClean="0"/>
          </a:p>
          <a:p>
            <a:r>
              <a:rPr lang="en-US" dirty="0" smtClean="0"/>
              <a:t>It’s also called the </a:t>
            </a:r>
            <a:r>
              <a:rPr lang="en-US" u="sng" dirty="0" smtClean="0"/>
              <a:t>principal square root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rgbClr val="0070C0"/>
                </a:solidFill>
                <a:latin typeface="Arial" charset="0"/>
                <a:sym typeface="Wingdings" pitchFamily="2" charset="2"/>
              </a:rPr>
              <a:t>a</a:t>
            </a:r>
            <a:r>
              <a:rPr lang="en-US" dirty="0" smtClean="0">
                <a:solidFill>
                  <a:srgbClr val="7030A0"/>
                </a:solidFill>
                <a:latin typeface="Arial" charset="0"/>
                <a:sym typeface="Wingdings" pitchFamily="2" charset="2"/>
              </a:rPr>
              <a:t>.</a:t>
            </a:r>
            <a:endParaRPr lang="en-US" dirty="0" smtClean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endParaRPr lang="en-US" dirty="0" smtClean="0"/>
          </a:p>
          <a:p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Examples: </a:t>
            </a:r>
          </a:p>
        </p:txBody>
      </p:sp>
      <p:graphicFrame>
        <p:nvGraphicFramePr>
          <p:cNvPr id="576514" name="Object 2"/>
          <p:cNvGraphicFramePr>
            <a:graphicFrameLocks noChangeAspect="1"/>
          </p:cNvGraphicFramePr>
          <p:nvPr/>
        </p:nvGraphicFramePr>
        <p:xfrm>
          <a:off x="3284537" y="1349375"/>
          <a:ext cx="688975" cy="654050"/>
        </p:xfrm>
        <a:graphic>
          <a:graphicData uri="http://schemas.openxmlformats.org/presentationml/2006/ole">
            <p:oleObj spid="_x0000_s576514" name="Equation" r:id="rId4" imgW="241200" imgH="228600" progId="Equation.3">
              <p:embed/>
            </p:oleObj>
          </a:graphicData>
        </a:graphic>
      </p:graphicFrame>
      <p:graphicFrame>
        <p:nvGraphicFramePr>
          <p:cNvPr id="576515" name="Object 3"/>
          <p:cNvGraphicFramePr>
            <a:graphicFrameLocks noChangeAspect="1"/>
          </p:cNvGraphicFramePr>
          <p:nvPr/>
        </p:nvGraphicFramePr>
        <p:xfrm>
          <a:off x="2197100" y="2568675"/>
          <a:ext cx="1087437" cy="654050"/>
        </p:xfrm>
        <a:graphic>
          <a:graphicData uri="http://schemas.openxmlformats.org/presentationml/2006/ole">
            <p:oleObj spid="_x0000_s576515" name="Equation" r:id="rId5" imgW="380880" imgH="228600" progId="Equation.3">
              <p:embed/>
            </p:oleObj>
          </a:graphicData>
        </a:graphic>
      </p:graphicFrame>
      <p:graphicFrame>
        <p:nvGraphicFramePr>
          <p:cNvPr id="576516" name="Object 4"/>
          <p:cNvGraphicFramePr>
            <a:graphicFrameLocks noChangeAspect="1"/>
          </p:cNvGraphicFramePr>
          <p:nvPr/>
        </p:nvGraphicFramePr>
        <p:xfrm>
          <a:off x="2197100" y="3300412"/>
          <a:ext cx="979487" cy="1271588"/>
        </p:xfrm>
        <a:graphic>
          <a:graphicData uri="http://schemas.openxmlformats.org/presentationml/2006/ole">
            <p:oleObj spid="_x0000_s576516" name="Equation" r:id="rId6" imgW="342720" imgH="444240" progId="Equation.3">
              <p:embed/>
            </p:oleObj>
          </a:graphicData>
        </a:graphic>
      </p:graphicFrame>
      <p:graphicFrame>
        <p:nvGraphicFramePr>
          <p:cNvPr id="576517" name="Object 5"/>
          <p:cNvGraphicFramePr>
            <a:graphicFrameLocks noChangeAspect="1"/>
          </p:cNvGraphicFramePr>
          <p:nvPr/>
        </p:nvGraphicFramePr>
        <p:xfrm>
          <a:off x="2160588" y="4572000"/>
          <a:ext cx="1233487" cy="654050"/>
        </p:xfrm>
        <a:graphic>
          <a:graphicData uri="http://schemas.openxmlformats.org/presentationml/2006/ole">
            <p:oleObj spid="_x0000_s576517" name="Equation" r:id="rId7" imgW="431640" imgH="228600" progId="Equation.3">
              <p:embed/>
            </p:oleObj>
          </a:graphicData>
        </a:graphic>
      </p:graphicFrame>
      <p:graphicFrame>
        <p:nvGraphicFramePr>
          <p:cNvPr id="576518" name="Object 6"/>
          <p:cNvGraphicFramePr>
            <a:graphicFrameLocks noChangeAspect="1"/>
          </p:cNvGraphicFramePr>
          <p:nvPr/>
        </p:nvGraphicFramePr>
        <p:xfrm>
          <a:off x="2522537" y="6062206"/>
          <a:ext cx="654050" cy="654050"/>
        </p:xfrm>
        <a:graphic>
          <a:graphicData uri="http://schemas.openxmlformats.org/presentationml/2006/ole">
            <p:oleObj spid="_x0000_s576518" name="Equation" r:id="rId8" imgW="228600" imgH="228600" progId="Equation.3">
              <p:embed/>
            </p:oleObj>
          </a:graphicData>
        </a:graphic>
      </p:graphicFrame>
      <p:graphicFrame>
        <p:nvGraphicFramePr>
          <p:cNvPr id="576519" name="Object 7"/>
          <p:cNvGraphicFramePr>
            <a:graphicFrameLocks noChangeAspect="1"/>
          </p:cNvGraphicFramePr>
          <p:nvPr/>
        </p:nvGraphicFramePr>
        <p:xfrm>
          <a:off x="2197100" y="5226050"/>
          <a:ext cx="1196975" cy="654050"/>
        </p:xfrm>
        <a:graphic>
          <a:graphicData uri="http://schemas.openxmlformats.org/presentationml/2006/ole">
            <p:oleObj spid="_x0000_s576519" name="Equation" r:id="rId9" imgW="419040" imgH="228600" progId="Equation.3">
              <p:embed/>
            </p:oleObj>
          </a:graphicData>
        </a:graphic>
      </p:graphicFrame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576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576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576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576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576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576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8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293688" y="2743201"/>
            <a:ext cx="7326312" cy="45720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943016" y="3897615"/>
            <a:ext cx="719472" cy="830491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13027" name="Rectangle 3"/>
          <p:cNvSpPr>
            <a:spLocks noGrp="1" noChangeArrowheads="1"/>
          </p:cNvSpPr>
          <p:nvPr>
            <p:ph idx="1"/>
          </p:nvPr>
        </p:nvSpPr>
        <p:spPr>
          <a:xfrm>
            <a:off x="787400" y="152400"/>
            <a:ext cx="7772400" cy="762000"/>
          </a:xfrm>
          <a:noFill/>
          <a:ln/>
        </p:spPr>
        <p:txBody>
          <a:bodyPr>
            <a:normAutofit/>
          </a:bodyPr>
          <a:lstStyle/>
          <a:p>
            <a:pPr marL="609600" indent="-609600" algn="ctr"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00B0F0"/>
                </a:solidFill>
              </a:rPr>
              <a:t>Definition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513028" name="Rectangle 4"/>
          <p:cNvSpPr>
            <a:spLocks noChangeArrowheads="1"/>
          </p:cNvSpPr>
          <p:nvPr/>
        </p:nvSpPr>
        <p:spPr bwMode="auto">
          <a:xfrm>
            <a:off x="482600" y="3505200"/>
            <a:ext cx="8077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00A479"/>
              </a:buClr>
              <a:buFont typeface="Wingdings" pitchFamily="2" charset="2"/>
              <a:buNone/>
            </a:pPr>
            <a:endParaRPr lang="en-US" dirty="0">
              <a:solidFill>
                <a:srgbClr val="009C73"/>
              </a:solidFill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2600" y="2743201"/>
            <a:ext cx="7594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sym typeface="Wingdings" pitchFamily="2" charset="2"/>
              </a:rPr>
              <a:t>Def: </a:t>
            </a:r>
            <a:r>
              <a:rPr lang="en-US" dirty="0" smtClean="0">
                <a:solidFill>
                  <a:srgbClr val="7030A0"/>
                </a:solidFill>
                <a:latin typeface="Arial" charset="0"/>
                <a:sym typeface="Wingdings" pitchFamily="2" charset="2"/>
              </a:rPr>
              <a:t>b</a:t>
            </a:r>
            <a:r>
              <a:rPr lang="en-US" dirty="0" smtClean="0">
                <a:solidFill>
                  <a:srgbClr val="009C73"/>
                </a:solidFill>
                <a:latin typeface="Arial" charset="0"/>
                <a:sym typeface="Wingdings" pitchFamily="2" charset="2"/>
              </a:rPr>
              <a:t> is called an </a:t>
            </a:r>
            <a:r>
              <a:rPr lang="en-US" i="1" dirty="0" smtClean="0">
                <a:solidFill>
                  <a:srgbClr val="C00000"/>
                </a:solidFill>
                <a:latin typeface="Arial" charset="0"/>
                <a:sym typeface="Wingdings" pitchFamily="2" charset="2"/>
              </a:rPr>
              <a:t>n</a:t>
            </a:r>
            <a:r>
              <a:rPr lang="en-US" baseline="30000" dirty="0" smtClean="0">
                <a:solidFill>
                  <a:srgbClr val="C00000"/>
                </a:solidFill>
                <a:latin typeface="Arial" charset="0"/>
                <a:sym typeface="Wingdings" pitchFamily="2" charset="2"/>
              </a:rPr>
              <a:t>th</a:t>
            </a:r>
            <a:r>
              <a:rPr lang="en-US" dirty="0" smtClean="0">
                <a:solidFill>
                  <a:srgbClr val="C00000"/>
                </a:solidFill>
                <a:latin typeface="Arial" charset="0"/>
                <a:sym typeface="Wingdings" pitchFamily="2" charset="2"/>
              </a:rPr>
              <a:t> root </a:t>
            </a:r>
            <a:r>
              <a:rPr lang="en-US" dirty="0" smtClean="0">
                <a:solidFill>
                  <a:srgbClr val="009C73"/>
                </a:solidFill>
                <a:latin typeface="Arial" charset="0"/>
                <a:sym typeface="Wingdings" pitchFamily="2" charset="2"/>
              </a:rPr>
              <a:t>of the number </a:t>
            </a:r>
            <a:r>
              <a:rPr lang="en-US" dirty="0" smtClean="0">
                <a:solidFill>
                  <a:srgbClr val="0070C0"/>
                </a:solidFill>
                <a:latin typeface="Arial" charset="0"/>
                <a:sym typeface="Wingdings" pitchFamily="2" charset="2"/>
              </a:rPr>
              <a:t>a</a:t>
            </a:r>
            <a:r>
              <a:rPr lang="en-US" dirty="0" smtClean="0">
                <a:solidFill>
                  <a:srgbClr val="009C73"/>
                </a:solidFill>
                <a:latin typeface="Arial" charset="0"/>
                <a:sym typeface="Wingdings" pitchFamily="2" charset="2"/>
              </a:rPr>
              <a:t> if </a:t>
            </a:r>
            <a:r>
              <a:rPr lang="en-US" dirty="0" err="1" smtClean="0">
                <a:solidFill>
                  <a:srgbClr val="7030A0"/>
                </a:solidFill>
                <a:latin typeface="Arial" charset="0"/>
                <a:sym typeface="Wingdings" pitchFamily="2" charset="2"/>
              </a:rPr>
              <a:t>b</a:t>
            </a:r>
            <a:r>
              <a:rPr lang="en-US" baseline="54000" dirty="0" err="1" smtClean="0">
                <a:solidFill>
                  <a:srgbClr val="FF0000"/>
                </a:solidFill>
                <a:latin typeface="Arial" charset="0"/>
                <a:sym typeface="Wingdings" pitchFamily="2" charset="2"/>
              </a:rPr>
              <a:t>n</a:t>
            </a:r>
            <a:r>
              <a:rPr lang="en-US" dirty="0" smtClean="0">
                <a:solidFill>
                  <a:srgbClr val="0070C0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00A479"/>
                </a:solidFill>
                <a:latin typeface="Arial" charset="0"/>
                <a:sym typeface="Wingdings" pitchFamily="2" charset="2"/>
              </a:rPr>
              <a:t>=</a:t>
            </a:r>
            <a:r>
              <a:rPr lang="en-US" dirty="0" smtClean="0">
                <a:solidFill>
                  <a:srgbClr val="0070C0"/>
                </a:solidFill>
                <a:latin typeface="Arial" charset="0"/>
                <a:sym typeface="Wingdings" pitchFamily="2" charset="2"/>
              </a:rPr>
              <a:t>a</a:t>
            </a:r>
            <a:r>
              <a:rPr lang="en-US" dirty="0" smtClean="0">
                <a:solidFill>
                  <a:srgbClr val="7030A0"/>
                </a:solidFill>
                <a:latin typeface="Arial" charset="0"/>
                <a:sym typeface="Wingdings" pitchFamily="2" charset="2"/>
              </a:rPr>
              <a:t>.</a:t>
            </a:r>
            <a:endParaRPr lang="en-US" dirty="0" smtClean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endParaRPr lang="en-US" dirty="0" smtClean="0">
              <a:solidFill>
                <a:srgbClr val="00A479"/>
              </a:solidFill>
            </a:endParaRPr>
          </a:p>
          <a:p>
            <a:r>
              <a:rPr lang="en-US" dirty="0" smtClean="0">
                <a:solidFill>
                  <a:srgbClr val="00A479"/>
                </a:solidFill>
              </a:rPr>
              <a:t>The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principal </a:t>
            </a:r>
            <a:r>
              <a:rPr lang="en-US" i="1" dirty="0" smtClean="0">
                <a:solidFill>
                  <a:srgbClr val="C00000"/>
                </a:solidFill>
                <a:latin typeface="Arial" charset="0"/>
                <a:sym typeface="Wingdings" pitchFamily="2" charset="2"/>
              </a:rPr>
              <a:t>n</a:t>
            </a:r>
            <a:r>
              <a:rPr lang="en-US" baseline="30000" dirty="0" smtClean="0">
                <a:solidFill>
                  <a:srgbClr val="C00000"/>
                </a:solidFill>
                <a:latin typeface="Arial" charset="0"/>
                <a:sym typeface="Wingdings" pitchFamily="2" charset="2"/>
              </a:rPr>
              <a:t>th</a:t>
            </a:r>
            <a:r>
              <a:rPr lang="en-US" dirty="0" smtClean="0">
                <a:solidFill>
                  <a:srgbClr val="C00000"/>
                </a:solidFill>
                <a:latin typeface="Arial" charset="0"/>
                <a:sym typeface="Wingdings" pitchFamily="2" charset="2"/>
              </a:rPr>
              <a:t> root </a:t>
            </a:r>
            <a:r>
              <a:rPr lang="en-US" dirty="0" smtClean="0">
                <a:solidFill>
                  <a:srgbClr val="00A479"/>
                </a:solidFill>
                <a:latin typeface="Arial" charset="0"/>
                <a:sym typeface="Wingdings" pitchFamily="2" charset="2"/>
              </a:rPr>
              <a:t>of </a:t>
            </a:r>
            <a:r>
              <a:rPr lang="en-US" dirty="0" smtClean="0">
                <a:solidFill>
                  <a:srgbClr val="0070C0"/>
                </a:solidFill>
                <a:latin typeface="Arial" charset="0"/>
                <a:sym typeface="Wingdings" pitchFamily="2" charset="2"/>
              </a:rPr>
              <a:t>a </a:t>
            </a:r>
            <a:r>
              <a:rPr lang="en-US" dirty="0" smtClean="0">
                <a:solidFill>
                  <a:srgbClr val="00A479"/>
                </a:solidFill>
                <a:latin typeface="Arial" charset="0"/>
                <a:sym typeface="Wingdings" pitchFamily="2" charset="2"/>
              </a:rPr>
              <a:t>is denoted by</a:t>
            </a:r>
            <a:endParaRPr lang="en-US" dirty="0" smtClean="0">
              <a:solidFill>
                <a:srgbClr val="00A479"/>
              </a:solidFill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3688" y="4874567"/>
            <a:ext cx="3135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index of the radical</a:t>
            </a:r>
            <a:endParaRPr lang="en-US" dirty="0"/>
          </a:p>
        </p:txBody>
      </p:sp>
      <p:graphicFrame>
        <p:nvGraphicFramePr>
          <p:cNvPr id="577538" name="Object 2"/>
          <p:cNvGraphicFramePr>
            <a:graphicFrameLocks noChangeAspect="1"/>
          </p:cNvGraphicFramePr>
          <p:nvPr/>
        </p:nvGraphicFramePr>
        <p:xfrm>
          <a:off x="3973513" y="4028143"/>
          <a:ext cx="688975" cy="654050"/>
        </p:xfrm>
        <a:graphic>
          <a:graphicData uri="http://schemas.openxmlformats.org/presentationml/2006/ole">
            <p:oleObj spid="_x0000_s577538" name="Equation" r:id="rId4" imgW="241200" imgH="2286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047206" y="5638801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radical symbol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670216" y="4874569"/>
            <a:ext cx="1721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radicand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787400" y="4312861"/>
            <a:ext cx="3186113" cy="5617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3713094" y="5160100"/>
            <a:ext cx="9558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>
            <a:off x="4495800" y="4495801"/>
            <a:ext cx="1905000" cy="3787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293688" y="914400"/>
            <a:ext cx="85118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Q: What number when cubed equals 8?</a:t>
            </a:r>
          </a:p>
          <a:p>
            <a:r>
              <a:rPr lang="en-US" dirty="0" smtClean="0"/>
              <a:t>A: 2</a:t>
            </a:r>
          </a:p>
          <a:p>
            <a:r>
              <a:rPr lang="en-US" dirty="0" smtClean="0"/>
              <a:t>Q: What number when raised to the fifth power equals -32?</a:t>
            </a:r>
          </a:p>
          <a:p>
            <a:r>
              <a:rPr lang="en-US" dirty="0" smtClean="0"/>
              <a:t>A: -2 because </a:t>
            </a:r>
          </a:p>
          <a:p>
            <a:endParaRPr lang="en-US" dirty="0" smtClean="0"/>
          </a:p>
        </p:txBody>
      </p:sp>
      <p:graphicFrame>
        <p:nvGraphicFramePr>
          <p:cNvPr id="577539" name="Object 3"/>
          <p:cNvGraphicFramePr>
            <a:graphicFrameLocks noChangeAspect="1"/>
          </p:cNvGraphicFramePr>
          <p:nvPr/>
        </p:nvGraphicFramePr>
        <p:xfrm>
          <a:off x="2331077" y="1981200"/>
          <a:ext cx="4662822" cy="477881"/>
        </p:xfrm>
        <a:graphic>
          <a:graphicData uri="http://schemas.openxmlformats.org/presentationml/2006/ole">
            <p:oleObj spid="_x0000_s577539" name="Equation" r:id="rId5" imgW="2234880" imgH="228600" progId="Equation.3">
              <p:embed/>
            </p:oleObj>
          </a:graphicData>
        </a:graphic>
      </p:graphicFrame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77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77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 animBg="1"/>
      <p:bldP spid="8" grpId="0" uiExpand="1" build="allAtOnce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5" name="Rectangle 5"/>
          <p:cNvSpPr>
            <a:spLocks noChangeArrowheads="1"/>
          </p:cNvSpPr>
          <p:nvPr/>
        </p:nvSpPr>
        <p:spPr bwMode="auto">
          <a:xfrm>
            <a:off x="2241550" y="10795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chemeClr val="accent1"/>
                </a:solidFill>
                <a:latin typeface="Arial" charset="0"/>
              </a:rPr>
              <a:t>Examples</a:t>
            </a:r>
            <a:endParaRPr lang="en-US" sz="3200" b="1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517161" name="Rectangle 41"/>
          <p:cNvSpPr>
            <a:spLocks noChangeArrowheads="1"/>
          </p:cNvSpPr>
          <p:nvPr/>
        </p:nvSpPr>
        <p:spPr bwMode="auto">
          <a:xfrm>
            <a:off x="2254250" y="6112165"/>
            <a:ext cx="3221037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600" dirty="0" smtClean="0">
                <a:solidFill>
                  <a:srgbClr val="FF0000"/>
                </a:solidFill>
                <a:latin typeface="Arial" charset="0"/>
              </a:rPr>
              <a:t>No </a:t>
            </a:r>
            <a:r>
              <a:rPr lang="en-US" sz="3600" dirty="0" smtClean="0">
                <a:solidFill>
                  <a:srgbClr val="FF0000"/>
                </a:solidFill>
                <a:latin typeface="Arial" charset="0"/>
              </a:rPr>
              <a:t>such real </a:t>
            </a:r>
            <a:r>
              <a:rPr lang="en-US" sz="3600" dirty="0" smtClean="0">
                <a:solidFill>
                  <a:srgbClr val="FF0000"/>
                </a:solidFill>
                <a:latin typeface="Arial" charset="0"/>
              </a:rPr>
              <a:t>number exists</a:t>
            </a:r>
            <a:endParaRPr lang="en-US" sz="3600" dirty="0">
              <a:solidFill>
                <a:srgbClr val="FF0000"/>
              </a:solidFill>
              <a:latin typeface="Arial" charset="0"/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1038225" y="666750"/>
          <a:ext cx="1379538" cy="728663"/>
        </p:xfrm>
        <a:graphic>
          <a:graphicData uri="http://schemas.openxmlformats.org/presentationml/2006/ole">
            <p:oleObj spid="_x0000_s617474" name="Equation" r:id="rId4" imgW="431640" imgH="228600" progId="Equation.3">
              <p:embed/>
            </p:oleObj>
          </a:graphicData>
        </a:graphic>
      </p:graphicFrame>
      <p:graphicFrame>
        <p:nvGraphicFramePr>
          <p:cNvPr id="517170" name="Object 50"/>
          <p:cNvGraphicFramePr>
            <a:graphicFrameLocks noChangeAspect="1"/>
          </p:cNvGraphicFramePr>
          <p:nvPr/>
        </p:nvGraphicFramePr>
        <p:xfrm>
          <a:off x="2547938" y="1646238"/>
          <a:ext cx="3519487" cy="712787"/>
        </p:xfrm>
        <a:graphic>
          <a:graphicData uri="http://schemas.openxmlformats.org/presentationml/2006/ole">
            <p:oleObj spid="_x0000_s617475" name="Equation" r:id="rId5" imgW="1130040" imgH="228600" progId="Equation.3">
              <p:embed/>
            </p:oleObj>
          </a:graphicData>
        </a:graphic>
      </p:graphicFrame>
      <p:graphicFrame>
        <p:nvGraphicFramePr>
          <p:cNvPr id="517171" name="Object 51"/>
          <p:cNvGraphicFramePr>
            <a:graphicFrameLocks noChangeAspect="1"/>
          </p:cNvGraphicFramePr>
          <p:nvPr/>
        </p:nvGraphicFramePr>
        <p:xfrm>
          <a:off x="2524125" y="709613"/>
          <a:ext cx="3929063" cy="685800"/>
        </p:xfrm>
        <a:graphic>
          <a:graphicData uri="http://schemas.openxmlformats.org/presentationml/2006/ole">
            <p:oleObj spid="_x0000_s617476" name="Equation" r:id="rId6" imgW="1307880" imgH="228600" progId="Equation.3">
              <p:embed/>
            </p:oleObj>
          </a:graphicData>
        </a:graphic>
      </p:graphicFrame>
      <p:graphicFrame>
        <p:nvGraphicFramePr>
          <p:cNvPr id="517172" name="Object 52"/>
          <p:cNvGraphicFramePr>
            <a:graphicFrameLocks noChangeAspect="1"/>
          </p:cNvGraphicFramePr>
          <p:nvPr/>
        </p:nvGraphicFramePr>
        <p:xfrm>
          <a:off x="2379663" y="2557463"/>
          <a:ext cx="4713287" cy="711200"/>
        </p:xfrm>
        <a:graphic>
          <a:graphicData uri="http://schemas.openxmlformats.org/presentationml/2006/ole">
            <p:oleObj spid="_x0000_s617477" name="Equation" r:id="rId7" imgW="1511280" imgH="228600" progId="Equation.3">
              <p:embed/>
            </p:oleObj>
          </a:graphicData>
        </a:graphic>
      </p:graphicFrame>
      <p:graphicFrame>
        <p:nvGraphicFramePr>
          <p:cNvPr id="517173" name="Object 53"/>
          <p:cNvGraphicFramePr>
            <a:graphicFrameLocks noChangeAspect="1"/>
          </p:cNvGraphicFramePr>
          <p:nvPr/>
        </p:nvGraphicFramePr>
        <p:xfrm>
          <a:off x="1230313" y="1622425"/>
          <a:ext cx="1117600" cy="715963"/>
        </p:xfrm>
        <a:graphic>
          <a:graphicData uri="http://schemas.openxmlformats.org/presentationml/2006/ole">
            <p:oleObj spid="_x0000_s617478" name="Equation" r:id="rId8" imgW="355320" imgH="228600" progId="Equation.3">
              <p:embed/>
            </p:oleObj>
          </a:graphicData>
        </a:graphic>
      </p:graphicFrame>
      <p:graphicFrame>
        <p:nvGraphicFramePr>
          <p:cNvPr id="517174" name="Object 54"/>
          <p:cNvGraphicFramePr>
            <a:graphicFrameLocks noChangeAspect="1"/>
          </p:cNvGraphicFramePr>
          <p:nvPr/>
        </p:nvGraphicFramePr>
        <p:xfrm>
          <a:off x="857250" y="3268663"/>
          <a:ext cx="1397000" cy="738187"/>
        </p:xfrm>
        <a:graphic>
          <a:graphicData uri="http://schemas.openxmlformats.org/presentationml/2006/ole">
            <p:oleObj spid="_x0000_s617479" name="Equation" r:id="rId9" imgW="431640" imgH="228600" progId="Equation.3">
              <p:embed/>
            </p:oleObj>
          </a:graphicData>
        </a:graphic>
      </p:graphicFrame>
      <p:graphicFrame>
        <p:nvGraphicFramePr>
          <p:cNvPr id="517175" name="Object 55"/>
          <p:cNvGraphicFramePr>
            <a:graphicFrameLocks noChangeAspect="1"/>
          </p:cNvGraphicFramePr>
          <p:nvPr/>
        </p:nvGraphicFramePr>
        <p:xfrm>
          <a:off x="884238" y="2557463"/>
          <a:ext cx="1428750" cy="711200"/>
        </p:xfrm>
        <a:graphic>
          <a:graphicData uri="http://schemas.openxmlformats.org/presentationml/2006/ole">
            <p:oleObj spid="_x0000_s617480" name="Equation" r:id="rId10" imgW="457200" imgH="228600" progId="Equation.3">
              <p:embed/>
            </p:oleObj>
          </a:graphicData>
        </a:graphic>
      </p:graphicFrame>
      <p:graphicFrame>
        <p:nvGraphicFramePr>
          <p:cNvPr id="517176" name="Object 56"/>
          <p:cNvGraphicFramePr>
            <a:graphicFrameLocks noChangeAspect="1"/>
          </p:cNvGraphicFramePr>
          <p:nvPr/>
        </p:nvGraphicFramePr>
        <p:xfrm>
          <a:off x="1025525" y="4006850"/>
          <a:ext cx="1312863" cy="1309688"/>
        </p:xfrm>
        <a:graphic>
          <a:graphicData uri="http://schemas.openxmlformats.org/presentationml/2006/ole">
            <p:oleObj spid="_x0000_s617481" name="Equation" r:id="rId11" imgW="444240" imgH="444240" progId="Equation.3">
              <p:embed/>
            </p:oleObj>
          </a:graphicData>
        </a:graphic>
      </p:graphicFrame>
      <p:graphicFrame>
        <p:nvGraphicFramePr>
          <p:cNvPr id="517177" name="Object 57"/>
          <p:cNvGraphicFramePr>
            <a:graphicFrameLocks noChangeAspect="1"/>
          </p:cNvGraphicFramePr>
          <p:nvPr/>
        </p:nvGraphicFramePr>
        <p:xfrm>
          <a:off x="1221176" y="5470815"/>
          <a:ext cx="1020373" cy="641060"/>
        </p:xfrm>
        <a:graphic>
          <a:graphicData uri="http://schemas.openxmlformats.org/presentationml/2006/ole">
            <p:oleObj spid="_x0000_s617482" name="Equation" r:id="rId12" imgW="342720" imgH="215640" progId="Equation.3">
              <p:embed/>
            </p:oleObj>
          </a:graphicData>
        </a:graphic>
      </p:graphicFrame>
      <p:graphicFrame>
        <p:nvGraphicFramePr>
          <p:cNvPr id="517178" name="Object 58"/>
          <p:cNvGraphicFramePr>
            <a:graphicFrameLocks noChangeAspect="1"/>
          </p:cNvGraphicFramePr>
          <p:nvPr/>
        </p:nvGraphicFramePr>
        <p:xfrm>
          <a:off x="2419350" y="3268663"/>
          <a:ext cx="3886200" cy="738187"/>
        </p:xfrm>
        <a:graphic>
          <a:graphicData uri="http://schemas.openxmlformats.org/presentationml/2006/ole">
            <p:oleObj spid="_x0000_s617483" name="Equation" r:id="rId13" imgW="1206360" imgH="228600" progId="Equation.3">
              <p:embed/>
            </p:oleObj>
          </a:graphicData>
        </a:graphic>
      </p:graphicFrame>
      <p:graphicFrame>
        <p:nvGraphicFramePr>
          <p:cNvPr id="517179" name="Object 59"/>
          <p:cNvGraphicFramePr>
            <a:graphicFrameLocks noChangeAspect="1"/>
          </p:cNvGraphicFramePr>
          <p:nvPr/>
        </p:nvGraphicFramePr>
        <p:xfrm>
          <a:off x="2309813" y="4006850"/>
          <a:ext cx="3908425" cy="1309688"/>
        </p:xfrm>
        <a:graphic>
          <a:graphicData uri="http://schemas.openxmlformats.org/presentationml/2006/ole">
            <p:oleObj spid="_x0000_s617484" name="Equation" r:id="rId14" imgW="1409400" imgH="469800" progId="Equation.3">
              <p:embed/>
            </p:oleObj>
          </a:graphicData>
        </a:graphic>
      </p:graphicFrame>
      <p:graphicFrame>
        <p:nvGraphicFramePr>
          <p:cNvPr id="517180" name="Object 60"/>
          <p:cNvGraphicFramePr>
            <a:graphicFrameLocks noChangeAspect="1"/>
          </p:cNvGraphicFramePr>
          <p:nvPr/>
        </p:nvGraphicFramePr>
        <p:xfrm>
          <a:off x="2682187" y="5470815"/>
          <a:ext cx="3380141" cy="641350"/>
        </p:xfrm>
        <a:graphic>
          <a:graphicData uri="http://schemas.openxmlformats.org/presentationml/2006/ole">
            <p:oleObj spid="_x0000_s617485" name="Equation" r:id="rId15" imgW="1206360" imgH="228600" progId="Equation.3">
              <p:embed/>
            </p:oleObj>
          </a:graphicData>
        </a:graphic>
      </p:graphicFrame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1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1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1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1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1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1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17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6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52400"/>
            <a:ext cx="6934200" cy="762000"/>
          </a:xfrm>
          <a:noFill/>
          <a:ln/>
        </p:spPr>
        <p:txBody>
          <a:bodyPr>
            <a:normAutofit/>
          </a:bodyPr>
          <a:lstStyle/>
          <a:p>
            <a:pPr marL="609600" indent="-609600" algn="ctr"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00B0F0"/>
                </a:solidFill>
              </a:rPr>
              <a:t>Examples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513028" name="Rectangle 4"/>
          <p:cNvSpPr>
            <a:spLocks noChangeArrowheads="1"/>
          </p:cNvSpPr>
          <p:nvPr/>
        </p:nvSpPr>
        <p:spPr bwMode="auto">
          <a:xfrm>
            <a:off x="482600" y="1676400"/>
            <a:ext cx="8077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00A479"/>
              </a:buClr>
              <a:buFont typeface="Wingdings" pitchFamily="2" charset="2"/>
              <a:buNone/>
            </a:pPr>
            <a:endParaRPr lang="en-US" dirty="0">
              <a:solidFill>
                <a:srgbClr val="009C73"/>
              </a:solidFill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6400" y="914401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Evaluate the following radical expressions </a:t>
            </a:r>
          </a:p>
        </p:txBody>
      </p:sp>
      <p:graphicFrame>
        <p:nvGraphicFramePr>
          <p:cNvPr id="576515" name="Object 3"/>
          <p:cNvGraphicFramePr>
            <a:graphicFrameLocks noChangeAspect="1"/>
          </p:cNvGraphicFramePr>
          <p:nvPr/>
        </p:nvGraphicFramePr>
        <p:xfrm>
          <a:off x="914400" y="1731482"/>
          <a:ext cx="1160284" cy="837193"/>
        </p:xfrm>
        <a:graphic>
          <a:graphicData uri="http://schemas.openxmlformats.org/presentationml/2006/ole">
            <p:oleObj spid="_x0000_s611331" name="Equation" r:id="rId4" imgW="317160" imgH="228600" progId="Equation.3">
              <p:embed/>
            </p:oleObj>
          </a:graphicData>
        </a:graphic>
      </p:graphicFrame>
      <p:graphicFrame>
        <p:nvGraphicFramePr>
          <p:cNvPr id="576516" name="Object 4"/>
          <p:cNvGraphicFramePr>
            <a:graphicFrameLocks noChangeAspect="1"/>
          </p:cNvGraphicFramePr>
          <p:nvPr/>
        </p:nvGraphicFramePr>
        <p:xfrm>
          <a:off x="914400" y="2844754"/>
          <a:ext cx="996772" cy="946244"/>
        </p:xfrm>
        <a:graphic>
          <a:graphicData uri="http://schemas.openxmlformats.org/presentationml/2006/ole">
            <p:oleObj spid="_x0000_s611332" name="Equation" r:id="rId5" imgW="241200" imgH="228600" progId="Equation.3">
              <p:embed/>
            </p:oleObj>
          </a:graphicData>
        </a:graphic>
      </p:graphicFrame>
      <p:graphicFrame>
        <p:nvGraphicFramePr>
          <p:cNvPr id="576517" name="Object 5"/>
          <p:cNvGraphicFramePr>
            <a:graphicFrameLocks noChangeAspect="1"/>
          </p:cNvGraphicFramePr>
          <p:nvPr/>
        </p:nvGraphicFramePr>
        <p:xfrm>
          <a:off x="914400" y="4482704"/>
          <a:ext cx="1160284" cy="872330"/>
        </p:xfrm>
        <a:graphic>
          <a:graphicData uri="http://schemas.openxmlformats.org/presentationml/2006/ole">
            <p:oleObj spid="_x0000_s611333" name="Equation" r:id="rId6" imgW="304560" imgH="228600" progId="Equation.3">
              <p:embed/>
            </p:oleObj>
          </a:graphicData>
        </a:graphic>
      </p:graphicFrame>
      <p:graphicFrame>
        <p:nvGraphicFramePr>
          <p:cNvPr id="576518" name="Object 6"/>
          <p:cNvGraphicFramePr>
            <a:graphicFrameLocks noChangeAspect="1"/>
          </p:cNvGraphicFramePr>
          <p:nvPr/>
        </p:nvGraphicFramePr>
        <p:xfrm>
          <a:off x="5571790" y="2682082"/>
          <a:ext cx="981075" cy="1271587"/>
        </p:xfrm>
        <a:graphic>
          <a:graphicData uri="http://schemas.openxmlformats.org/presentationml/2006/ole">
            <p:oleObj spid="_x0000_s611334" name="Equation" r:id="rId7" imgW="342720" imgH="444240" progId="Equation.3">
              <p:embed/>
            </p:oleObj>
          </a:graphicData>
        </a:graphic>
      </p:graphicFrame>
      <p:graphicFrame>
        <p:nvGraphicFramePr>
          <p:cNvPr id="576519" name="Object 7"/>
          <p:cNvGraphicFramePr>
            <a:graphicFrameLocks noChangeAspect="1"/>
          </p:cNvGraphicFramePr>
          <p:nvPr/>
        </p:nvGraphicFramePr>
        <p:xfrm>
          <a:off x="5526348" y="1413354"/>
          <a:ext cx="1484052" cy="836429"/>
        </p:xfrm>
        <a:graphic>
          <a:graphicData uri="http://schemas.openxmlformats.org/presentationml/2006/ole">
            <p:oleObj spid="_x0000_s611335" name="Equation" r:id="rId8" imgW="406080" imgH="22860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5437845" y="4572000"/>
          <a:ext cx="1248965" cy="832643"/>
        </p:xfrm>
        <a:graphic>
          <a:graphicData uri="http://schemas.openxmlformats.org/presentationml/2006/ole">
            <p:oleObj spid="_x0000_s611336" name="Equation" r:id="rId9" imgW="342720" imgH="228600" progId="Equation.3">
              <p:embed/>
            </p:oleObj>
          </a:graphicData>
        </a:graphic>
      </p:graphicFrame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76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76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76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576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576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886099" y="683569"/>
            <a:ext cx="2085701" cy="721072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002214" y="1785640"/>
            <a:ext cx="3346114" cy="415796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6124575" y="2025005"/>
            <a:ext cx="333375" cy="71819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6"/>
          <p:cNvSpPr>
            <a:spLocks noChangeArrowheads="1"/>
          </p:cNvSpPr>
          <p:nvPr/>
        </p:nvSpPr>
        <p:spPr bwMode="auto">
          <a:xfrm>
            <a:off x="7448550" y="1971675"/>
            <a:ext cx="333375" cy="71819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7391400" y="4909195"/>
            <a:ext cx="666750" cy="71819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6"/>
          <p:cNvSpPr>
            <a:spLocks noChangeArrowheads="1"/>
          </p:cNvSpPr>
          <p:nvPr/>
        </p:nvSpPr>
        <p:spPr bwMode="auto">
          <a:xfrm>
            <a:off x="5734050" y="5026670"/>
            <a:ext cx="666750" cy="71819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6"/>
          <p:cNvSpPr>
            <a:spLocks noChangeArrowheads="1"/>
          </p:cNvSpPr>
          <p:nvPr/>
        </p:nvSpPr>
        <p:spPr bwMode="auto">
          <a:xfrm>
            <a:off x="7335793" y="3265190"/>
            <a:ext cx="526714" cy="71819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5874086" y="3300115"/>
            <a:ext cx="526714" cy="71819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30214" y="1785640"/>
            <a:ext cx="3346114" cy="415796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2902286" y="4865390"/>
            <a:ext cx="526714" cy="82679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1302086" y="4946352"/>
            <a:ext cx="526714" cy="82679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6"/>
          <p:cNvSpPr>
            <a:spLocks noChangeArrowheads="1"/>
          </p:cNvSpPr>
          <p:nvPr/>
        </p:nvSpPr>
        <p:spPr bwMode="auto">
          <a:xfrm>
            <a:off x="2902286" y="3496965"/>
            <a:ext cx="526714" cy="71819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1225886" y="3597920"/>
            <a:ext cx="526714" cy="71819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660314" y="2122190"/>
            <a:ext cx="311486" cy="79724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1371600" y="2190291"/>
            <a:ext cx="311486" cy="79724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27" name="Rectangle 3"/>
          <p:cNvSpPr>
            <a:spLocks noGrp="1" noChangeArrowheads="1"/>
          </p:cNvSpPr>
          <p:nvPr>
            <p:ph idx="1"/>
          </p:nvPr>
        </p:nvSpPr>
        <p:spPr>
          <a:xfrm>
            <a:off x="2902286" y="152401"/>
            <a:ext cx="3241340" cy="762000"/>
          </a:xfrm>
          <a:noFill/>
          <a:ln/>
        </p:spPr>
        <p:txBody>
          <a:bodyPr>
            <a:normAutofit/>
          </a:bodyPr>
          <a:lstStyle/>
          <a:p>
            <a:pPr marL="609600" indent="-609600" algn="ctr"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00B0F0"/>
                </a:solidFill>
              </a:rPr>
              <a:t>Examples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513028" name="Rectangle 4"/>
          <p:cNvSpPr>
            <a:spLocks noChangeArrowheads="1"/>
          </p:cNvSpPr>
          <p:nvPr/>
        </p:nvSpPr>
        <p:spPr bwMode="auto">
          <a:xfrm>
            <a:off x="482600" y="1969790"/>
            <a:ext cx="8077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00A479"/>
              </a:buClr>
              <a:buFont typeface="Wingdings" pitchFamily="2" charset="2"/>
              <a:buNone/>
            </a:pPr>
            <a:endParaRPr lang="en-US" dirty="0">
              <a:solidFill>
                <a:srgbClr val="009C73"/>
              </a:solidFill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83086" y="914401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Evaluate the following radical expressions </a:t>
            </a:r>
          </a:p>
        </p:txBody>
      </p:sp>
      <p:graphicFrame>
        <p:nvGraphicFramePr>
          <p:cNvPr id="576515" name="Object 3"/>
          <p:cNvGraphicFramePr>
            <a:graphicFrameLocks noChangeAspect="1"/>
          </p:cNvGraphicFramePr>
          <p:nvPr/>
        </p:nvGraphicFramePr>
        <p:xfrm>
          <a:off x="936625" y="2003128"/>
          <a:ext cx="1114425" cy="882650"/>
        </p:xfrm>
        <a:graphic>
          <a:graphicData uri="http://schemas.openxmlformats.org/presentationml/2006/ole">
            <p:oleObj spid="_x0000_s612354" name="Equation" r:id="rId4" imgW="304560" imgH="241200" progId="Equation.3">
              <p:embed/>
            </p:oleObj>
          </a:graphicData>
        </a:graphic>
      </p:graphicFrame>
      <p:graphicFrame>
        <p:nvGraphicFramePr>
          <p:cNvPr id="576516" name="Object 4"/>
          <p:cNvGraphicFramePr>
            <a:graphicFrameLocks noChangeAspect="1"/>
          </p:cNvGraphicFramePr>
          <p:nvPr/>
        </p:nvGraphicFramePr>
        <p:xfrm>
          <a:off x="5002213" y="4671715"/>
          <a:ext cx="2046287" cy="1155700"/>
        </p:xfrm>
        <a:graphic>
          <a:graphicData uri="http://schemas.openxmlformats.org/presentationml/2006/ole">
            <p:oleObj spid="_x0000_s612355" name="Equation" r:id="rId5" imgW="495000" imgH="279360" progId="Equation.3">
              <p:embed/>
            </p:oleObj>
          </a:graphicData>
        </a:graphic>
      </p:graphicFrame>
      <p:graphicFrame>
        <p:nvGraphicFramePr>
          <p:cNvPr id="576517" name="Object 5"/>
          <p:cNvGraphicFramePr>
            <a:graphicFrameLocks noChangeAspect="1"/>
          </p:cNvGraphicFramePr>
          <p:nvPr/>
        </p:nvGraphicFramePr>
        <p:xfrm>
          <a:off x="576263" y="4679653"/>
          <a:ext cx="1836737" cy="1065212"/>
        </p:xfrm>
        <a:graphic>
          <a:graphicData uri="http://schemas.openxmlformats.org/presentationml/2006/ole">
            <p:oleObj spid="_x0000_s612356" name="Equation" r:id="rId6" imgW="482400" imgH="279360" progId="Equation.3">
              <p:embed/>
            </p:oleObj>
          </a:graphicData>
        </a:graphic>
      </p:graphicFrame>
      <p:graphicFrame>
        <p:nvGraphicFramePr>
          <p:cNvPr id="576518" name="Object 6"/>
          <p:cNvGraphicFramePr>
            <a:graphicFrameLocks noChangeAspect="1"/>
          </p:cNvGraphicFramePr>
          <p:nvPr/>
        </p:nvGraphicFramePr>
        <p:xfrm>
          <a:off x="5354637" y="3181648"/>
          <a:ext cx="1470025" cy="829667"/>
        </p:xfrm>
        <a:graphic>
          <a:graphicData uri="http://schemas.openxmlformats.org/presentationml/2006/ole">
            <p:oleObj spid="_x0000_s612357" name="Equation" r:id="rId7" imgW="495000" imgH="279360" progId="Equation.3">
              <p:embed/>
            </p:oleObj>
          </a:graphicData>
        </a:graphic>
      </p:graphicFrame>
      <p:graphicFrame>
        <p:nvGraphicFramePr>
          <p:cNvPr id="576519" name="Object 7"/>
          <p:cNvGraphicFramePr>
            <a:graphicFrameLocks noChangeAspect="1"/>
          </p:cNvGraphicFramePr>
          <p:nvPr/>
        </p:nvGraphicFramePr>
        <p:xfrm>
          <a:off x="5715000" y="1814513"/>
          <a:ext cx="1066800" cy="928687"/>
        </p:xfrm>
        <a:graphic>
          <a:graphicData uri="http://schemas.openxmlformats.org/presentationml/2006/ole">
            <p:oleObj spid="_x0000_s612358" name="Equation" r:id="rId8" imgW="291960" imgH="25380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523875" y="3300115"/>
          <a:ext cx="1804988" cy="1016000"/>
        </p:xfrm>
        <a:graphic>
          <a:graphicData uri="http://schemas.openxmlformats.org/presentationml/2006/ole">
            <p:oleObj spid="_x0000_s612359" name="Equation" r:id="rId9" imgW="495000" imgH="279360" progId="Equation.3">
              <p:embed/>
            </p:oleObj>
          </a:graphicData>
        </a:graphic>
      </p:graphicFrame>
      <p:graphicFrame>
        <p:nvGraphicFramePr>
          <p:cNvPr id="612360" name="Object 8"/>
          <p:cNvGraphicFramePr>
            <a:graphicFrameLocks noChangeAspect="1"/>
          </p:cNvGraphicFramePr>
          <p:nvPr/>
        </p:nvGraphicFramePr>
        <p:xfrm>
          <a:off x="2051050" y="2122190"/>
          <a:ext cx="1073150" cy="735377"/>
        </p:xfrm>
        <a:graphic>
          <a:graphicData uri="http://schemas.openxmlformats.org/presentationml/2006/ole">
            <p:oleObj spid="_x0000_s612360" name="Equation" r:id="rId10" imgW="241200" imgH="164880" progId="Equation.3">
              <p:embed/>
            </p:oleObj>
          </a:graphicData>
        </a:graphic>
      </p:graphicFrame>
      <p:graphicFrame>
        <p:nvGraphicFramePr>
          <p:cNvPr id="612361" name="Object 9"/>
          <p:cNvGraphicFramePr>
            <a:graphicFrameLocks noChangeAspect="1"/>
          </p:cNvGraphicFramePr>
          <p:nvPr/>
        </p:nvGraphicFramePr>
        <p:xfrm>
          <a:off x="2362200" y="3496965"/>
          <a:ext cx="1208088" cy="606425"/>
        </p:xfrm>
        <a:graphic>
          <a:graphicData uri="http://schemas.openxmlformats.org/presentationml/2006/ole">
            <p:oleObj spid="_x0000_s612361" name="Equation" r:id="rId11" imgW="330120" imgH="164880" progId="Equation.3">
              <p:embed/>
            </p:oleObj>
          </a:graphicData>
        </a:graphic>
      </p:graphicFrame>
      <p:graphicFrame>
        <p:nvGraphicFramePr>
          <p:cNvPr id="612363" name="Object 11"/>
          <p:cNvGraphicFramePr>
            <a:graphicFrameLocks noChangeAspect="1"/>
          </p:cNvGraphicFramePr>
          <p:nvPr/>
        </p:nvGraphicFramePr>
        <p:xfrm>
          <a:off x="2354262" y="4946352"/>
          <a:ext cx="1216025" cy="633798"/>
        </p:xfrm>
        <a:graphic>
          <a:graphicData uri="http://schemas.openxmlformats.org/presentationml/2006/ole">
            <p:oleObj spid="_x0000_s612363" name="Equation" r:id="rId12" imgW="317160" imgH="164880" progId="Equation.3">
              <p:embed/>
            </p:oleObj>
          </a:graphicData>
        </a:graphic>
      </p:graphicFrame>
      <p:graphicFrame>
        <p:nvGraphicFramePr>
          <p:cNvPr id="612364" name="Object 12"/>
          <p:cNvGraphicFramePr>
            <a:graphicFrameLocks noChangeAspect="1"/>
          </p:cNvGraphicFramePr>
          <p:nvPr/>
        </p:nvGraphicFramePr>
        <p:xfrm>
          <a:off x="6858000" y="4874914"/>
          <a:ext cx="1098101" cy="752476"/>
        </p:xfrm>
        <a:graphic>
          <a:graphicData uri="http://schemas.openxmlformats.org/presentationml/2006/ole">
            <p:oleObj spid="_x0000_s612364" name="Equation" r:id="rId13" imgW="241200" imgH="164880" progId="Equation.3">
              <p:embed/>
            </p:oleObj>
          </a:graphicData>
        </a:graphic>
      </p:graphicFrame>
      <p:graphicFrame>
        <p:nvGraphicFramePr>
          <p:cNvPr id="612365" name="Object 13"/>
          <p:cNvGraphicFramePr>
            <a:graphicFrameLocks noChangeAspect="1"/>
          </p:cNvGraphicFramePr>
          <p:nvPr/>
        </p:nvGraphicFramePr>
        <p:xfrm>
          <a:off x="6935787" y="3195088"/>
          <a:ext cx="926720" cy="720977"/>
        </p:xfrm>
        <a:graphic>
          <a:graphicData uri="http://schemas.openxmlformats.org/presentationml/2006/ole">
            <p:oleObj spid="_x0000_s612365" name="Equation" r:id="rId14" imgW="228600" imgH="177480" progId="Equation.3">
              <p:embed/>
            </p:oleObj>
          </a:graphicData>
        </a:graphic>
      </p:graphicFrame>
      <p:graphicFrame>
        <p:nvGraphicFramePr>
          <p:cNvPr id="612366" name="Object 14"/>
          <p:cNvGraphicFramePr>
            <a:graphicFrameLocks noChangeAspect="1"/>
          </p:cNvGraphicFramePr>
          <p:nvPr/>
        </p:nvGraphicFramePr>
        <p:xfrm>
          <a:off x="6805613" y="1951038"/>
          <a:ext cx="1013814" cy="792162"/>
        </p:xfrm>
        <a:graphic>
          <a:graphicData uri="http://schemas.openxmlformats.org/presentationml/2006/ole">
            <p:oleObj spid="_x0000_s612366" name="Equation" r:id="rId15" imgW="228600" imgH="177480" progId="Equation.3">
              <p:embed/>
            </p:oleObj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98270" y="221903"/>
            <a:ext cx="3261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6600"/>
                </a:solidFill>
                <a:sym typeface="Wingdings" pitchFamily="2" charset="2"/>
              </a:rPr>
              <a:t>When the index is </a:t>
            </a:r>
            <a:r>
              <a:rPr lang="en-US" dirty="0" smtClean="0">
                <a:solidFill>
                  <a:srgbClr val="00B0F0"/>
                </a:solidFill>
                <a:sym typeface="Wingdings" pitchFamily="2" charset="2"/>
              </a:rPr>
              <a:t>odd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354637" y="152401"/>
            <a:ext cx="3346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6600"/>
                </a:solidFill>
                <a:sym typeface="Wingdings" pitchFamily="2" charset="2"/>
              </a:rPr>
              <a:t>When the index is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even</a:t>
            </a:r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985196" y="630399"/>
          <a:ext cx="1852980" cy="861851"/>
        </p:xfrm>
        <a:graphic>
          <a:graphicData uri="http://schemas.openxmlformats.org/presentationml/2006/ole">
            <p:oleObj spid="_x0000_s612367" name="Equation" r:id="rId16" imgW="545760" imgH="253800" progId="Equation.3">
              <p:embed/>
            </p:oleObj>
          </a:graphicData>
        </a:graphic>
      </p:graphicFrame>
      <p:sp>
        <p:nvSpPr>
          <p:cNvPr id="40" name="Rounded Rectangle 39"/>
          <p:cNvSpPr/>
          <p:nvPr/>
        </p:nvSpPr>
        <p:spPr>
          <a:xfrm>
            <a:off x="5867350" y="683569"/>
            <a:ext cx="2085701" cy="721072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/>
        </p:nvGraphicFramePr>
        <p:xfrm>
          <a:off x="5900738" y="566738"/>
          <a:ext cx="1984375" cy="990600"/>
        </p:xfrm>
        <a:graphic>
          <a:graphicData uri="http://schemas.openxmlformats.org/presentationml/2006/ole">
            <p:oleObj spid="_x0000_s612368" name="Equation" r:id="rId17" imgW="583920" imgH="291960" progId="Equation.3">
              <p:embed/>
            </p:oleObj>
          </a:graphicData>
        </a:graphic>
      </p:graphicFrame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76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2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2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576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12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576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12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576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12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576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12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5" presetClass="emph" presetSubtype="0" repeatCount="3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5" presetClass="emph" presetSubtype="0" repeatCount="3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5" presetClass="emph" presetSubtype="0" repeatCount="3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5" presetClass="emph" presetSubtype="0" repeatCount="3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5" presetClass="emph" presetSubtype="0" repeatCount="3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5" presetClass="emph" presetSubtype="0" repeatCount="3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2" dur="500"/>
                                        <p:tgtEl>
                                          <p:spTgt spid="513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5" dur="500"/>
                                        <p:tgtEl>
                                          <p:spTgt spid="5130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5" presetClass="emph" presetSubtype="0" repeatCount="3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35" presetClass="emph" presetSubtype="0" repeatCount="3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35" presetClass="emph" presetSubtype="0" repeatCount="3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5" presetClass="emph" presetSubtype="0" repeatCount="3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35" presetClass="emph" presetSubtype="0" repeatCount="3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35" presetClass="emph" presetSubtype="0" repeatCount="3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3000"/>
                            </p:stCondLst>
                            <p:childTnLst>
                              <p:par>
                                <p:cTn id="1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3500"/>
                            </p:stCondLst>
                            <p:childTnLst>
                              <p:par>
                                <p:cTn id="196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21" grpId="1" animBg="1"/>
      <p:bldP spid="34" grpId="0" animBg="1"/>
      <p:bldP spid="34" grpId="1" animBg="1"/>
      <p:bldP spid="36" grpId="0" animBg="1"/>
      <p:bldP spid="36" grpId="1" animBg="1"/>
      <p:bldP spid="35" grpId="0" animBg="1"/>
      <p:bldP spid="35" grpId="1" animBg="1"/>
      <p:bldP spid="33" grpId="0" animBg="1"/>
      <p:bldP spid="33" grpId="1" animBg="1"/>
      <p:bldP spid="32" grpId="0" animBg="1"/>
      <p:bldP spid="32" grpId="1" animBg="1"/>
      <p:bldP spid="31" grpId="0" animBg="1"/>
      <p:bldP spid="31" grpId="1" animBg="1"/>
      <p:bldP spid="23" grpId="1" animBg="1"/>
      <p:bldP spid="25" grpId="0" animBg="1"/>
      <p:bldP spid="25" grpId="1" animBg="1"/>
      <p:bldP spid="26" grpId="0" animBg="1"/>
      <p:bldP spid="26" grpId="1" animBg="1"/>
      <p:bldP spid="30" grpId="0" animBg="1"/>
      <p:bldP spid="30" grpId="1" animBg="1"/>
      <p:bldP spid="27" grpId="0" animBg="1"/>
      <p:bldP spid="27" grpId="1" animBg="1"/>
      <p:bldP spid="29" grpId="0" animBg="1"/>
      <p:bldP spid="29" grpId="1" animBg="1"/>
      <p:bldP spid="28" grpId="0" animBg="1"/>
      <p:bldP spid="28" grpId="1" animBg="1"/>
      <p:bldP spid="513027" grpId="0" uiExpand="1" build="p" animBg="1"/>
      <p:bldP spid="4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25169</TotalTime>
  <Words>253</Words>
  <Application>Microsoft Office PowerPoint</Application>
  <PresentationFormat>On-screen Show (4:3)</PresentationFormat>
  <Paragraphs>78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Aspect</vt:lpstr>
      <vt:lpstr>Equation</vt:lpstr>
      <vt:lpstr>Chapter 10  Exponents &amp; Radicals</vt:lpstr>
      <vt:lpstr>Section 10.1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Addison Wesley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Simplifying Rational Expression</dc:title>
  <dc:creator>Phong Chau</dc:creator>
  <cp:lastModifiedBy>Phong</cp:lastModifiedBy>
  <cp:revision>1678</cp:revision>
  <dcterms:created xsi:type="dcterms:W3CDTF">2000-06-05T14:57:27Z</dcterms:created>
  <dcterms:modified xsi:type="dcterms:W3CDTF">2012-06-11T03:40:53Z</dcterms:modified>
</cp:coreProperties>
</file>