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69" r:id="rId1"/>
  </p:sldMasterIdLst>
  <p:notesMasterIdLst>
    <p:notesMasterId r:id="rId13"/>
  </p:notesMasterIdLst>
  <p:handoutMasterIdLst>
    <p:handoutMasterId r:id="rId14"/>
  </p:handoutMasterIdLst>
  <p:sldIdLst>
    <p:sldId id="369" r:id="rId2"/>
    <p:sldId id="370" r:id="rId3"/>
    <p:sldId id="334" r:id="rId4"/>
    <p:sldId id="363" r:id="rId5"/>
    <p:sldId id="366" r:id="rId6"/>
    <p:sldId id="371" r:id="rId7"/>
    <p:sldId id="364" r:id="rId8"/>
    <p:sldId id="372" r:id="rId9"/>
    <p:sldId id="373" r:id="rId10"/>
    <p:sldId id="374" r:id="rId11"/>
    <p:sldId id="375" r:id="rId12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0396"/>
    <a:srgbClr val="006600"/>
    <a:srgbClr val="FF00FF"/>
    <a:srgbClr val="00A479"/>
    <a:srgbClr val="2CB3B0"/>
    <a:srgbClr val="33CCCC"/>
    <a:srgbClr val="33CCFF"/>
    <a:srgbClr val="FF9933"/>
    <a:srgbClr val="FFFF99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0" d="100"/>
          <a:sy n="80" d="100"/>
        </p:scale>
        <p:origin x="-48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68"/>
    </p:cViewPr>
  </p:sorterViewPr>
  <p:notesViewPr>
    <p:cSldViewPr snapToObjects="1">
      <p:cViewPr>
        <p:scale>
          <a:sx n="100" d="100"/>
          <a:sy n="100" d="100"/>
        </p:scale>
        <p:origin x="-780" y="226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image" Target="../media/image68.wmf"/><Relationship Id="rId7" Type="http://schemas.openxmlformats.org/officeDocument/2006/relationships/image" Target="../media/image72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11" Type="http://schemas.openxmlformats.org/officeDocument/2006/relationships/image" Target="../media/image76.wmf"/><Relationship Id="rId5" Type="http://schemas.openxmlformats.org/officeDocument/2006/relationships/image" Target="../media/image70.wmf"/><Relationship Id="rId10" Type="http://schemas.openxmlformats.org/officeDocument/2006/relationships/image" Target="../media/image75.wmf"/><Relationship Id="rId4" Type="http://schemas.openxmlformats.org/officeDocument/2006/relationships/image" Target="../media/image69.wmf"/><Relationship Id="rId9" Type="http://schemas.openxmlformats.org/officeDocument/2006/relationships/image" Target="../media/image7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11" Type="http://schemas.openxmlformats.org/officeDocument/2006/relationships/image" Target="../media/image29.wmf"/><Relationship Id="rId5" Type="http://schemas.openxmlformats.org/officeDocument/2006/relationships/image" Target="../media/image2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11" Type="http://schemas.openxmlformats.org/officeDocument/2006/relationships/image" Target="../media/image40.wmf"/><Relationship Id="rId5" Type="http://schemas.openxmlformats.org/officeDocument/2006/relationships/image" Target="../media/image34.wmf"/><Relationship Id="rId10" Type="http://schemas.openxmlformats.org/officeDocument/2006/relationships/image" Target="../media/image39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12" Type="http://schemas.openxmlformats.org/officeDocument/2006/relationships/image" Target="../media/image55.wmf"/><Relationship Id="rId2" Type="http://schemas.openxmlformats.org/officeDocument/2006/relationships/image" Target="../media/image45.wmf"/><Relationship Id="rId1" Type="http://schemas.openxmlformats.org/officeDocument/2006/relationships/image" Target="../media/image41.wmf"/><Relationship Id="rId6" Type="http://schemas.openxmlformats.org/officeDocument/2006/relationships/image" Target="../media/image49.wmf"/><Relationship Id="rId11" Type="http://schemas.openxmlformats.org/officeDocument/2006/relationships/image" Target="../media/image54.wmf"/><Relationship Id="rId5" Type="http://schemas.openxmlformats.org/officeDocument/2006/relationships/image" Target="../media/image48.wmf"/><Relationship Id="rId10" Type="http://schemas.openxmlformats.org/officeDocument/2006/relationships/image" Target="../media/image53.wmf"/><Relationship Id="rId4" Type="http://schemas.openxmlformats.org/officeDocument/2006/relationships/image" Target="../media/image47.wmf"/><Relationship Id="rId9" Type="http://schemas.openxmlformats.org/officeDocument/2006/relationships/image" Target="../media/image52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10" Type="http://schemas.openxmlformats.org/officeDocument/2006/relationships/image" Target="../media/image65.wmf"/><Relationship Id="rId4" Type="http://schemas.openxmlformats.org/officeDocument/2006/relationships/image" Target="../media/image59.wmf"/><Relationship Id="rId9" Type="http://schemas.openxmlformats.org/officeDocument/2006/relationships/image" Target="../media/image6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B22F2D-0C2C-4779-8B73-2D3246E521AE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DE6936-A0BA-495B-98B2-B09142D1DEDB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A5E2B7-ACBA-493D-BDC1-03D2774DFD6C}" type="slidenum">
              <a:rPr lang="en-CA"/>
              <a:pPr/>
              <a:t>2</a:t>
            </a:fld>
            <a:endParaRPr lang="en-CA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A5E2B7-ACBA-493D-BDC1-03D2774DFD6C}" type="slidenum">
              <a:rPr lang="en-CA"/>
              <a:pPr/>
              <a:t>11</a:t>
            </a:fld>
            <a:endParaRPr lang="en-CA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A5E2B7-ACBA-493D-BDC1-03D2774DFD6C}" type="slidenum">
              <a:rPr lang="en-CA"/>
              <a:pPr/>
              <a:t>3</a:t>
            </a:fld>
            <a:endParaRPr lang="en-CA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A5E2B7-ACBA-493D-BDC1-03D2774DFD6C}" type="slidenum">
              <a:rPr lang="en-CA"/>
              <a:pPr/>
              <a:t>4</a:t>
            </a:fld>
            <a:endParaRPr lang="en-CA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A5E2B7-ACBA-493D-BDC1-03D2774DFD6C}" type="slidenum">
              <a:rPr lang="en-CA"/>
              <a:pPr/>
              <a:t>5</a:t>
            </a:fld>
            <a:endParaRPr lang="en-CA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A5E2B7-ACBA-493D-BDC1-03D2774DFD6C}" type="slidenum">
              <a:rPr lang="en-CA"/>
              <a:pPr/>
              <a:t>6</a:t>
            </a:fld>
            <a:endParaRPr lang="en-CA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A5E2B7-ACBA-493D-BDC1-03D2774DFD6C}" type="slidenum">
              <a:rPr lang="en-CA"/>
              <a:pPr/>
              <a:t>7</a:t>
            </a:fld>
            <a:endParaRPr lang="en-CA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A5E2B7-ACBA-493D-BDC1-03D2774DFD6C}" type="slidenum">
              <a:rPr lang="en-CA"/>
              <a:pPr/>
              <a:t>8</a:t>
            </a:fld>
            <a:endParaRPr lang="en-CA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A5E2B7-ACBA-493D-BDC1-03D2774DFD6C}" type="slidenum">
              <a:rPr lang="en-CA"/>
              <a:pPr/>
              <a:t>9</a:t>
            </a:fld>
            <a:endParaRPr lang="en-CA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A5E2B7-ACBA-493D-BDC1-03D2774DFD6C}" type="slidenum">
              <a:rPr lang="en-CA"/>
              <a:pPr/>
              <a:t>10</a:t>
            </a:fld>
            <a:endParaRPr lang="en-CA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14A415-29ED-4A8D-87DB-408DBD9CBDCF}" type="datetime1">
              <a:rPr lang="en-US" smtClean="0"/>
              <a:pPr/>
              <a:t>6/10/2012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6CF03-935B-44A3-8DA7-02F5586F7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490A60-AEAD-4380-8198-A8C3E64DFCB6}" type="datetime1">
              <a:rPr lang="en-US" smtClean="0"/>
              <a:pPr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E3FFC720-FAE2-474E-875B-2F4F3CB8F490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AF37D4-B65F-4A7C-9C4B-03C17B467957}" type="datetime1">
              <a:rPr lang="en-US" smtClean="0"/>
              <a:pPr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0EE14CBE-8F00-4BF3-A34B-6EB33432A28D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8D2FC-5125-43E8-88E2-31A085198471}" type="datetime1">
              <a:rPr lang="en-US" smtClean="0"/>
              <a:pPr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CB53054E-FD0F-4A75-A1F5-247728752A98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7DC52-9739-42A6-AED2-AA71858C2EF0}" type="datetime1">
              <a:rPr lang="en-US" smtClean="0"/>
              <a:pPr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64D6151F-B3DA-4D34-8E6C-37642CAEAF3A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ECC2B-2EED-46D7-A715-E726D0DF553D}" type="datetime1">
              <a:rPr lang="en-US" smtClean="0"/>
              <a:pPr/>
              <a:t>6/10/2012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BDD7EAEF-08BC-4724-900F-0DDA763D8BEE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FB979-DCC0-469E-8A97-2A44A0CBC363}" type="datetime1">
              <a:rPr lang="en-US" smtClean="0"/>
              <a:pPr/>
              <a:t>6/10/2012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EBB88EEC-D075-4EE2-B9F9-61E5611C3C53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1B39D-9C51-46B8-A043-66FFE5FDF88B}" type="datetime1">
              <a:rPr lang="en-US" smtClean="0"/>
              <a:pPr/>
              <a:t>6/10/2012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7D04C0A6-20D9-4A43-AAAB-CDFCCC1080A8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A92E72-3391-4427-90BA-DB93EDA7BB3D}" type="datetime1">
              <a:rPr lang="en-US" smtClean="0"/>
              <a:pPr/>
              <a:t>6/10/2012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1C594E58-21CF-4408-A128-647A4AAD7E42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679B6-0BAD-47DE-B7D3-0E3BBFBCDCB0}" type="datetime1">
              <a:rPr lang="en-US" smtClean="0"/>
              <a:pPr/>
              <a:t>6/10/2012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E67F011E-AA59-480B-9244-C8478207413C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4C3BF-D71D-415D-A6CF-D7A569CD9B7F}" type="datetime1">
              <a:rPr lang="en-US" smtClean="0"/>
              <a:pPr/>
              <a:t>6/10/2012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AF778849-B753-45C5-808E-4FBE3E895C17}" type="slidenum">
              <a:rPr lang="en-US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DCFE2D3-C012-421A-9E44-0C38463B6FA6}" type="datetime1">
              <a:rPr lang="en-US" smtClean="0"/>
              <a:pPr/>
              <a:t>6/10/2012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n-US" smtClean="0"/>
              <a:t>Slide 7- </a:t>
            </a:r>
            <a:fld id="{745C454B-61A5-4DE5-AD74-13132B8B2185}" type="slidenum">
              <a:rPr lang="en-US" smtClean="0"/>
              <a:pPr/>
              <a:t>‹#›</a:t>
            </a:fld>
            <a:endParaRPr lang="en-CA"/>
          </a:p>
        </p:txBody>
      </p:sp>
      <p:sp>
        <p:nvSpPr>
          <p:cNvPr id="10" name="Rectangle 1031"/>
          <p:cNvSpPr>
            <a:spLocks noChangeArrowheads="1"/>
          </p:cNvSpPr>
          <p:nvPr userDrawn="1"/>
        </p:nvSpPr>
        <p:spPr bwMode="gray">
          <a:xfrm>
            <a:off x="0" y="0"/>
            <a:ext cx="127000" cy="6858000"/>
          </a:xfrm>
          <a:prstGeom prst="rect">
            <a:avLst/>
          </a:prstGeom>
          <a:solidFill>
            <a:srgbClr val="FFCC66"/>
          </a:solidFill>
          <a:ln w="9525">
            <a:solidFill>
              <a:srgbClr val="FFCC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0" r:id="rId1"/>
    <p:sldLayoutId id="2147484071" r:id="rId2"/>
    <p:sldLayoutId id="2147484072" r:id="rId3"/>
    <p:sldLayoutId id="2147484073" r:id="rId4"/>
    <p:sldLayoutId id="2147484074" r:id="rId5"/>
    <p:sldLayoutId id="2147484075" r:id="rId6"/>
    <p:sldLayoutId id="2147484076" r:id="rId7"/>
    <p:sldLayoutId id="2147484077" r:id="rId8"/>
    <p:sldLayoutId id="2147484078" r:id="rId9"/>
    <p:sldLayoutId id="2147484079" r:id="rId10"/>
    <p:sldLayoutId id="2147484080" r:id="rId11"/>
  </p:sldLayoutIdLst>
  <p:transition spd="med">
    <p:pull dir="rd"/>
  </p:transition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oleObject" Target="../embeddings/oleObject64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58.bin"/><Relationship Id="rId12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7.bin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6.bin"/><Relationship Id="rId10" Type="http://schemas.openxmlformats.org/officeDocument/2006/relationships/oleObject" Target="../embeddings/oleObject61.bin"/><Relationship Id="rId4" Type="http://schemas.openxmlformats.org/officeDocument/2006/relationships/oleObject" Target="../embeddings/oleObject55.bin"/><Relationship Id="rId9" Type="http://schemas.openxmlformats.org/officeDocument/2006/relationships/oleObject" Target="../embeddings/oleObject6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13" Type="http://schemas.openxmlformats.org/officeDocument/2006/relationships/oleObject" Target="../embeddings/oleObject74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68.bin"/><Relationship Id="rId12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7.bin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6.bin"/><Relationship Id="rId10" Type="http://schemas.openxmlformats.org/officeDocument/2006/relationships/oleObject" Target="../embeddings/oleObject71.bin"/><Relationship Id="rId4" Type="http://schemas.openxmlformats.org/officeDocument/2006/relationships/oleObject" Target="../embeddings/oleObject65.bin"/><Relationship Id="rId9" Type="http://schemas.openxmlformats.org/officeDocument/2006/relationships/oleObject" Target="../embeddings/oleObject70.bin"/><Relationship Id="rId14" Type="http://schemas.openxmlformats.org/officeDocument/2006/relationships/oleObject" Target="../embeddings/oleObject75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oleObject" Target="../embeddings/oleObject26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0.bin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Relationship Id="rId14" Type="http://schemas.openxmlformats.org/officeDocument/2006/relationships/oleObject" Target="../embeddings/oleObject2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oleObject" Target="../embeddings/oleObject37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31.bin"/><Relationship Id="rId12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0.bin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29.bin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Relationship Id="rId14" Type="http://schemas.openxmlformats.org/officeDocument/2006/relationships/oleObject" Target="../embeddings/oleObject3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oleObject" Target="../embeddings/oleObject52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46.bin"/><Relationship Id="rId12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5.bin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54.bin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3.bin"/><Relationship Id="rId9" Type="http://schemas.openxmlformats.org/officeDocument/2006/relationships/oleObject" Target="../embeddings/oleObject48.bin"/><Relationship Id="rId14" Type="http://schemas.openxmlformats.org/officeDocument/2006/relationships/oleObject" Target="../embeddings/oleObject5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3581400" y="1371600"/>
            <a:ext cx="22479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Section </a:t>
            </a:r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10.2  </a:t>
            </a:r>
            <a:endParaRPr lang="en-US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685800" y="2438400"/>
            <a:ext cx="78486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 </a:t>
            </a:r>
            <a:r>
              <a:rPr lang="en-U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Rational </a:t>
            </a:r>
            <a:r>
              <a:rPr lang="en-US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Exponents</a:t>
            </a:r>
            <a:endParaRPr lang="en-US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059" name="WordArt 11" descr="Paper bag"/>
          <p:cNvSpPr>
            <a:spLocks noChangeArrowheads="1" noChangeShapeType="1" noTextEdit="1"/>
          </p:cNvSpPr>
          <p:nvPr/>
        </p:nvSpPr>
        <p:spPr bwMode="auto">
          <a:xfrm>
            <a:off x="3352800" y="5486400"/>
            <a:ext cx="2219325" cy="657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Phong Chau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0" y="3695700"/>
            <a:ext cx="9144000" cy="251777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0" y="1337966"/>
            <a:ext cx="9144000" cy="2319634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6629400" y="2654299"/>
            <a:ext cx="919623" cy="77470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4905375" y="5334000"/>
            <a:ext cx="830262" cy="77470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51302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52400"/>
            <a:ext cx="6934200" cy="762000"/>
          </a:xfrm>
          <a:noFill/>
          <a:ln/>
        </p:spPr>
        <p:txBody>
          <a:bodyPr>
            <a:normAutofit/>
          </a:bodyPr>
          <a:lstStyle/>
          <a:p>
            <a:pPr marL="609600" indent="-609600" algn="ctr"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00B0F0"/>
                </a:solidFill>
              </a:rPr>
              <a:t>Examples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513028" name="Rectangle 4"/>
          <p:cNvSpPr>
            <a:spLocks noChangeArrowheads="1"/>
          </p:cNvSpPr>
          <p:nvPr/>
        </p:nvSpPr>
        <p:spPr bwMode="auto">
          <a:xfrm>
            <a:off x="482600" y="1676400"/>
            <a:ext cx="8077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00A479"/>
              </a:buClr>
              <a:buFont typeface="Wingdings" pitchFamily="2" charset="2"/>
              <a:buNone/>
            </a:pPr>
            <a:endParaRPr lang="en-US" dirty="0">
              <a:solidFill>
                <a:srgbClr val="009C73"/>
              </a:solidFill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7445" y="914401"/>
            <a:ext cx="5306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D0396"/>
                </a:solidFill>
                <a:sym typeface="Wingdings" pitchFamily="2" charset="2"/>
              </a:rPr>
              <a:t>Simplify the following expressions </a:t>
            </a:r>
          </a:p>
        </p:txBody>
      </p:sp>
      <p:graphicFrame>
        <p:nvGraphicFramePr>
          <p:cNvPr id="576515" name="Object 3"/>
          <p:cNvGraphicFramePr>
            <a:graphicFrameLocks noChangeAspect="1"/>
          </p:cNvGraphicFramePr>
          <p:nvPr/>
        </p:nvGraphicFramePr>
        <p:xfrm>
          <a:off x="161925" y="4206875"/>
          <a:ext cx="2428875" cy="774700"/>
        </p:xfrm>
        <a:graphic>
          <a:graphicData uri="http://schemas.openxmlformats.org/presentationml/2006/ole">
            <p:oleObj spid="_x0000_s618498" name="Equation" r:id="rId4" imgW="838080" imgH="266400" progId="Equation.3">
              <p:embed/>
            </p:oleObj>
          </a:graphicData>
        </a:graphic>
      </p:graphicFrame>
      <p:graphicFrame>
        <p:nvGraphicFramePr>
          <p:cNvPr id="576516" name="Object 4"/>
          <p:cNvGraphicFramePr>
            <a:graphicFrameLocks noChangeAspect="1"/>
          </p:cNvGraphicFramePr>
          <p:nvPr/>
        </p:nvGraphicFramePr>
        <p:xfrm>
          <a:off x="2600325" y="4222750"/>
          <a:ext cx="3876675" cy="758825"/>
        </p:xfrm>
        <a:graphic>
          <a:graphicData uri="http://schemas.openxmlformats.org/presentationml/2006/ole">
            <p:oleObj spid="_x0000_s618499" name="Equation" r:id="rId5" imgW="1168200" imgH="228600" progId="Equation.3">
              <p:embed/>
            </p:oleObj>
          </a:graphicData>
        </a:graphic>
      </p:graphicFrame>
      <p:graphicFrame>
        <p:nvGraphicFramePr>
          <p:cNvPr id="576517" name="Object 5"/>
          <p:cNvGraphicFramePr>
            <a:graphicFrameLocks noChangeAspect="1"/>
          </p:cNvGraphicFramePr>
          <p:nvPr/>
        </p:nvGraphicFramePr>
        <p:xfrm>
          <a:off x="6448425" y="4103688"/>
          <a:ext cx="2552700" cy="936625"/>
        </p:xfrm>
        <a:graphic>
          <a:graphicData uri="http://schemas.openxmlformats.org/presentationml/2006/ole">
            <p:oleObj spid="_x0000_s618500" name="Equation" r:id="rId6" imgW="761760" imgH="279360" progId="Equation.3">
              <p:embed/>
            </p:oleObj>
          </a:graphicData>
        </a:graphic>
      </p:graphicFrame>
      <p:graphicFrame>
        <p:nvGraphicFramePr>
          <p:cNvPr id="576518" name="Object 6"/>
          <p:cNvGraphicFramePr>
            <a:graphicFrameLocks noChangeAspect="1"/>
          </p:cNvGraphicFramePr>
          <p:nvPr/>
        </p:nvGraphicFramePr>
        <p:xfrm>
          <a:off x="4478338" y="5438775"/>
          <a:ext cx="1312862" cy="581025"/>
        </p:xfrm>
        <a:graphic>
          <a:graphicData uri="http://schemas.openxmlformats.org/presentationml/2006/ole">
            <p:oleObj spid="_x0000_s618501" name="Equation" r:id="rId7" imgW="457200" imgH="203040" progId="Equation.3">
              <p:embed/>
            </p:oleObj>
          </a:graphicData>
        </a:graphic>
      </p:graphicFrame>
      <p:graphicFrame>
        <p:nvGraphicFramePr>
          <p:cNvPr id="576519" name="Object 7"/>
          <p:cNvGraphicFramePr>
            <a:graphicFrameLocks noChangeAspect="1"/>
          </p:cNvGraphicFramePr>
          <p:nvPr/>
        </p:nvGraphicFramePr>
        <p:xfrm>
          <a:off x="2171700" y="5292725"/>
          <a:ext cx="2274888" cy="835025"/>
        </p:xfrm>
        <a:graphic>
          <a:graphicData uri="http://schemas.openxmlformats.org/presentationml/2006/ole">
            <p:oleObj spid="_x0000_s618502" name="Equation" r:id="rId8" imgW="622080" imgH="22860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228600" y="1598613"/>
          <a:ext cx="2312988" cy="831850"/>
        </p:xfrm>
        <a:graphic>
          <a:graphicData uri="http://schemas.openxmlformats.org/presentationml/2006/ole">
            <p:oleObj spid="_x0000_s618503" name="Equation" r:id="rId9" imgW="634680" imgH="228600" progId="Equation.3">
              <p:embed/>
            </p:oleObj>
          </a:graphicData>
        </a:graphic>
      </p:graphicFrame>
      <p:graphicFrame>
        <p:nvGraphicFramePr>
          <p:cNvPr id="615432" name="Object 8"/>
          <p:cNvGraphicFramePr>
            <a:graphicFrameLocks noChangeAspect="1"/>
          </p:cNvGraphicFramePr>
          <p:nvPr/>
        </p:nvGraphicFramePr>
        <p:xfrm>
          <a:off x="2787650" y="1597026"/>
          <a:ext cx="2682875" cy="833437"/>
        </p:xfrm>
        <a:graphic>
          <a:graphicData uri="http://schemas.openxmlformats.org/presentationml/2006/ole">
            <p:oleObj spid="_x0000_s618504" name="Equation" r:id="rId10" imgW="736560" imgH="228600" progId="Equation.3">
              <p:embed/>
            </p:oleObj>
          </a:graphicData>
        </a:graphic>
      </p:graphicFrame>
      <p:graphicFrame>
        <p:nvGraphicFramePr>
          <p:cNvPr id="615433" name="Object 9"/>
          <p:cNvGraphicFramePr>
            <a:graphicFrameLocks noChangeAspect="1"/>
          </p:cNvGraphicFramePr>
          <p:nvPr/>
        </p:nvGraphicFramePr>
        <p:xfrm>
          <a:off x="1089025" y="2336800"/>
          <a:ext cx="3097213" cy="1201738"/>
        </p:xfrm>
        <a:graphic>
          <a:graphicData uri="http://schemas.openxmlformats.org/presentationml/2006/ole">
            <p:oleObj spid="_x0000_s618505" name="Equation" r:id="rId11" imgW="850680" imgH="330120" progId="Equation.3">
              <p:embed/>
            </p:oleObj>
          </a:graphicData>
        </a:graphic>
      </p:graphicFrame>
      <p:graphicFrame>
        <p:nvGraphicFramePr>
          <p:cNvPr id="615434" name="Object 10"/>
          <p:cNvGraphicFramePr>
            <a:graphicFrameLocks noChangeAspect="1"/>
          </p:cNvGraphicFramePr>
          <p:nvPr/>
        </p:nvGraphicFramePr>
        <p:xfrm>
          <a:off x="4216400" y="2689225"/>
          <a:ext cx="1803400" cy="739775"/>
        </p:xfrm>
        <a:graphic>
          <a:graphicData uri="http://schemas.openxmlformats.org/presentationml/2006/ole">
            <p:oleObj spid="_x0000_s618506" name="Equation" r:id="rId12" imgW="495000" imgH="203040" progId="Equation.3">
              <p:embed/>
            </p:oleObj>
          </a:graphicData>
        </a:graphic>
      </p:graphicFrame>
      <p:graphicFrame>
        <p:nvGraphicFramePr>
          <p:cNvPr id="615436" name="Object 12"/>
          <p:cNvGraphicFramePr>
            <a:graphicFrameLocks noChangeAspect="1"/>
          </p:cNvGraphicFramePr>
          <p:nvPr/>
        </p:nvGraphicFramePr>
        <p:xfrm>
          <a:off x="6248400" y="2689225"/>
          <a:ext cx="1295400" cy="739775"/>
        </p:xfrm>
        <a:graphic>
          <a:graphicData uri="http://schemas.openxmlformats.org/presentationml/2006/ole">
            <p:oleObj spid="_x0000_s618507" name="Equation" r:id="rId13" imgW="355320" imgH="203040" progId="Equation.3">
              <p:embed/>
            </p:oleObj>
          </a:graphicData>
        </a:graphic>
      </p:graphicFrame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15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15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15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15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576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576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576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576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576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3" grpId="0" animBg="1"/>
      <p:bldP spid="22" grpId="0" build="p" animBg="1"/>
      <p:bldP spid="21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0" y="3886200"/>
            <a:ext cx="91440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0" y="1337966"/>
            <a:ext cx="9144000" cy="2548234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7767177" y="2590800"/>
            <a:ext cx="919623" cy="11366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6553200" y="5397499"/>
            <a:ext cx="1566528" cy="77470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51302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52400"/>
            <a:ext cx="6934200" cy="762000"/>
          </a:xfrm>
          <a:noFill/>
          <a:ln/>
        </p:spPr>
        <p:txBody>
          <a:bodyPr>
            <a:normAutofit/>
          </a:bodyPr>
          <a:lstStyle/>
          <a:p>
            <a:pPr marL="609600" indent="-609600" algn="ctr"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00B0F0"/>
                </a:solidFill>
              </a:rPr>
              <a:t>Examples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513028" name="Rectangle 4"/>
          <p:cNvSpPr>
            <a:spLocks noChangeArrowheads="1"/>
          </p:cNvSpPr>
          <p:nvPr/>
        </p:nvSpPr>
        <p:spPr bwMode="auto">
          <a:xfrm>
            <a:off x="482600" y="1676400"/>
            <a:ext cx="8077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00A479"/>
              </a:buClr>
              <a:buFont typeface="Wingdings" pitchFamily="2" charset="2"/>
              <a:buNone/>
            </a:pPr>
            <a:endParaRPr lang="en-US" dirty="0">
              <a:solidFill>
                <a:srgbClr val="009C73"/>
              </a:solidFill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7445" y="914401"/>
            <a:ext cx="5306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D0396"/>
                </a:solidFill>
                <a:sym typeface="Wingdings" pitchFamily="2" charset="2"/>
              </a:rPr>
              <a:t>Simplify the following expressions </a:t>
            </a:r>
          </a:p>
        </p:txBody>
      </p:sp>
      <p:graphicFrame>
        <p:nvGraphicFramePr>
          <p:cNvPr id="576515" name="Object 3"/>
          <p:cNvGraphicFramePr>
            <a:graphicFrameLocks noChangeAspect="1"/>
          </p:cNvGraphicFramePr>
          <p:nvPr/>
        </p:nvGraphicFramePr>
        <p:xfrm>
          <a:off x="125413" y="4206875"/>
          <a:ext cx="2501900" cy="774700"/>
        </p:xfrm>
        <a:graphic>
          <a:graphicData uri="http://schemas.openxmlformats.org/presentationml/2006/ole">
            <p:oleObj spid="_x0000_s619522" name="Equation" r:id="rId4" imgW="863280" imgH="266400" progId="Equation.3">
              <p:embed/>
            </p:oleObj>
          </a:graphicData>
        </a:graphic>
      </p:graphicFrame>
      <p:graphicFrame>
        <p:nvGraphicFramePr>
          <p:cNvPr id="576516" name="Object 4"/>
          <p:cNvGraphicFramePr>
            <a:graphicFrameLocks noChangeAspect="1"/>
          </p:cNvGraphicFramePr>
          <p:nvPr/>
        </p:nvGraphicFramePr>
        <p:xfrm>
          <a:off x="2635250" y="4270375"/>
          <a:ext cx="5899150" cy="758825"/>
        </p:xfrm>
        <a:graphic>
          <a:graphicData uri="http://schemas.openxmlformats.org/presentationml/2006/ole">
            <p:oleObj spid="_x0000_s619523" name="Equation" r:id="rId5" imgW="1777680" imgH="228600" progId="Equation.3">
              <p:embed/>
            </p:oleObj>
          </a:graphicData>
        </a:graphic>
      </p:graphicFrame>
      <p:graphicFrame>
        <p:nvGraphicFramePr>
          <p:cNvPr id="576517" name="Object 5"/>
          <p:cNvGraphicFramePr>
            <a:graphicFrameLocks noChangeAspect="1"/>
          </p:cNvGraphicFramePr>
          <p:nvPr/>
        </p:nvGraphicFramePr>
        <p:xfrm>
          <a:off x="769938" y="5292725"/>
          <a:ext cx="2935287" cy="936625"/>
        </p:xfrm>
        <a:graphic>
          <a:graphicData uri="http://schemas.openxmlformats.org/presentationml/2006/ole">
            <p:oleObj spid="_x0000_s619524" name="Equation" r:id="rId6" imgW="876240" imgH="279360" progId="Equation.3">
              <p:embed/>
            </p:oleObj>
          </a:graphicData>
        </a:graphic>
      </p:graphicFrame>
      <p:graphicFrame>
        <p:nvGraphicFramePr>
          <p:cNvPr id="576518" name="Object 6"/>
          <p:cNvGraphicFramePr>
            <a:graphicFrameLocks noChangeAspect="1"/>
          </p:cNvGraphicFramePr>
          <p:nvPr/>
        </p:nvGraphicFramePr>
        <p:xfrm>
          <a:off x="6253162" y="5530850"/>
          <a:ext cx="1824038" cy="581025"/>
        </p:xfrm>
        <a:graphic>
          <a:graphicData uri="http://schemas.openxmlformats.org/presentationml/2006/ole">
            <p:oleObj spid="_x0000_s619525" name="Equation" r:id="rId7" imgW="634680" imgH="203040" progId="Equation.3">
              <p:embed/>
            </p:oleObj>
          </a:graphicData>
        </a:graphic>
      </p:graphicFrame>
      <p:graphicFrame>
        <p:nvGraphicFramePr>
          <p:cNvPr id="576519" name="Object 7"/>
          <p:cNvGraphicFramePr>
            <a:graphicFrameLocks noChangeAspect="1"/>
          </p:cNvGraphicFramePr>
          <p:nvPr/>
        </p:nvGraphicFramePr>
        <p:xfrm>
          <a:off x="3617912" y="5429250"/>
          <a:ext cx="2554288" cy="742950"/>
        </p:xfrm>
        <a:graphic>
          <a:graphicData uri="http://schemas.openxmlformats.org/presentationml/2006/ole">
            <p:oleObj spid="_x0000_s619526" name="Equation" r:id="rId8" imgW="698400" imgH="20304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282575" y="1598613"/>
          <a:ext cx="3146425" cy="831850"/>
        </p:xfrm>
        <a:graphic>
          <a:graphicData uri="http://schemas.openxmlformats.org/presentationml/2006/ole">
            <p:oleObj spid="_x0000_s619527" name="Equation" r:id="rId9" imgW="863280" imgH="228600" progId="Equation.3">
              <p:embed/>
            </p:oleObj>
          </a:graphicData>
        </a:graphic>
      </p:graphicFrame>
      <p:graphicFrame>
        <p:nvGraphicFramePr>
          <p:cNvPr id="615432" name="Object 8"/>
          <p:cNvGraphicFramePr>
            <a:graphicFrameLocks noChangeAspect="1"/>
          </p:cNvGraphicFramePr>
          <p:nvPr/>
        </p:nvGraphicFramePr>
        <p:xfrm>
          <a:off x="5334001" y="1209307"/>
          <a:ext cx="3225799" cy="1313259"/>
        </p:xfrm>
        <a:graphic>
          <a:graphicData uri="http://schemas.openxmlformats.org/presentationml/2006/ole">
            <p:oleObj spid="_x0000_s619528" name="Equation" r:id="rId10" imgW="1091880" imgH="444240" progId="Equation.3">
              <p:embed/>
            </p:oleObj>
          </a:graphicData>
        </a:graphic>
      </p:graphicFrame>
      <p:graphicFrame>
        <p:nvGraphicFramePr>
          <p:cNvPr id="615433" name="Object 9"/>
          <p:cNvGraphicFramePr>
            <a:graphicFrameLocks noChangeAspect="1"/>
          </p:cNvGraphicFramePr>
          <p:nvPr/>
        </p:nvGraphicFramePr>
        <p:xfrm>
          <a:off x="3276600" y="1277938"/>
          <a:ext cx="2290763" cy="1411287"/>
        </p:xfrm>
        <a:graphic>
          <a:graphicData uri="http://schemas.openxmlformats.org/presentationml/2006/ole">
            <p:oleObj spid="_x0000_s619529" name="Equation" r:id="rId11" imgW="761760" imgH="469800" progId="Equation.3">
              <p:embed/>
            </p:oleObj>
          </a:graphicData>
        </a:graphic>
      </p:graphicFrame>
      <p:graphicFrame>
        <p:nvGraphicFramePr>
          <p:cNvPr id="615434" name="Object 10"/>
          <p:cNvGraphicFramePr>
            <a:graphicFrameLocks noChangeAspect="1"/>
          </p:cNvGraphicFramePr>
          <p:nvPr/>
        </p:nvGraphicFramePr>
        <p:xfrm>
          <a:off x="2971800" y="2556888"/>
          <a:ext cx="2442828" cy="1329312"/>
        </p:xfrm>
        <a:graphic>
          <a:graphicData uri="http://schemas.openxmlformats.org/presentationml/2006/ole">
            <p:oleObj spid="_x0000_s619530" name="Equation" r:id="rId12" imgW="863280" imgH="469800" progId="Equation.3">
              <p:embed/>
            </p:oleObj>
          </a:graphicData>
        </a:graphic>
      </p:graphicFrame>
      <p:graphicFrame>
        <p:nvGraphicFramePr>
          <p:cNvPr id="615436" name="Object 12"/>
          <p:cNvGraphicFramePr>
            <a:graphicFrameLocks noChangeAspect="1"/>
          </p:cNvGraphicFramePr>
          <p:nvPr/>
        </p:nvGraphicFramePr>
        <p:xfrm>
          <a:off x="5410200" y="2514600"/>
          <a:ext cx="2097087" cy="1305246"/>
        </p:xfrm>
        <a:graphic>
          <a:graphicData uri="http://schemas.openxmlformats.org/presentationml/2006/ole">
            <p:oleObj spid="_x0000_s619531" name="Equation" r:id="rId13" imgW="672840" imgH="419040" progId="Equation.3">
              <p:embed/>
            </p:oleObj>
          </a:graphicData>
        </a:graphic>
      </p:graphicFrame>
      <p:graphicFrame>
        <p:nvGraphicFramePr>
          <p:cNvPr id="619532" name="Object 12"/>
          <p:cNvGraphicFramePr>
            <a:graphicFrameLocks noChangeAspect="1"/>
          </p:cNvGraphicFramePr>
          <p:nvPr/>
        </p:nvGraphicFramePr>
        <p:xfrm>
          <a:off x="7467600" y="2508250"/>
          <a:ext cx="1304925" cy="1225550"/>
        </p:xfrm>
        <a:graphic>
          <a:graphicData uri="http://schemas.openxmlformats.org/presentationml/2006/ole">
            <p:oleObj spid="_x0000_s619532" name="Equation" r:id="rId14" imgW="419040" imgH="393480" progId="Equation.3">
              <p:embed/>
            </p:oleObj>
          </a:graphicData>
        </a:graphic>
      </p:graphicFrame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15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15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15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15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19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576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576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576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576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0"/>
                                        <p:tgtEl>
                                          <p:spTgt spid="576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3" grpId="0" animBg="1"/>
      <p:bldP spid="22" grpId="0" uiExpand="1" build="p" animBg="1"/>
      <p:bldP spid="21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5181600" y="4495800"/>
            <a:ext cx="2819400" cy="129540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04800" y="4648200"/>
            <a:ext cx="2976561" cy="1089025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891088" y="2457451"/>
            <a:ext cx="3033712" cy="141833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60375" y="2533651"/>
            <a:ext cx="3033712" cy="141833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902200" y="981520"/>
            <a:ext cx="3479800" cy="911670"/>
          </a:xfrm>
          <a:prstGeom prst="roundRect">
            <a:avLst/>
          </a:prstGeom>
          <a:solidFill>
            <a:srgbClr val="92D050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28600" y="914400"/>
            <a:ext cx="3105150" cy="911670"/>
          </a:xfrm>
          <a:prstGeom prst="roundRect">
            <a:avLst/>
          </a:prstGeom>
          <a:solidFill>
            <a:srgbClr val="92D050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13027" name="Rectangle 3"/>
          <p:cNvSpPr>
            <a:spLocks noGrp="1" noChangeArrowheads="1"/>
          </p:cNvSpPr>
          <p:nvPr>
            <p:ph idx="1"/>
          </p:nvPr>
        </p:nvSpPr>
        <p:spPr>
          <a:xfrm>
            <a:off x="482600" y="152400"/>
            <a:ext cx="8077200" cy="762000"/>
          </a:xfrm>
          <a:noFill/>
          <a:ln/>
        </p:spPr>
        <p:txBody>
          <a:bodyPr>
            <a:normAutofit fontScale="92500"/>
          </a:bodyPr>
          <a:lstStyle/>
          <a:p>
            <a:pPr marL="609600" indent="-609600" algn="ctr"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00B0F0"/>
                </a:solidFill>
              </a:rPr>
              <a:t>Review: Laws of Exponents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513028" name="Rectangle 4"/>
          <p:cNvSpPr>
            <a:spLocks noChangeArrowheads="1"/>
          </p:cNvSpPr>
          <p:nvPr/>
        </p:nvSpPr>
        <p:spPr bwMode="auto">
          <a:xfrm>
            <a:off x="482600" y="1676400"/>
            <a:ext cx="8077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00A479"/>
              </a:buClr>
              <a:buFont typeface="Wingdings" pitchFamily="2" charset="2"/>
              <a:buNone/>
            </a:pPr>
            <a:endParaRPr lang="en-US" dirty="0">
              <a:solidFill>
                <a:srgbClr val="009C73"/>
              </a:solidFill>
              <a:latin typeface="Arial" charset="0"/>
            </a:endParaRPr>
          </a:p>
        </p:txBody>
      </p:sp>
      <p:graphicFrame>
        <p:nvGraphicFramePr>
          <p:cNvPr id="576515" name="Object 3"/>
          <p:cNvGraphicFramePr>
            <a:graphicFrameLocks noChangeAspect="1"/>
          </p:cNvGraphicFramePr>
          <p:nvPr/>
        </p:nvGraphicFramePr>
        <p:xfrm>
          <a:off x="228600" y="1083120"/>
          <a:ext cx="3105150" cy="742950"/>
        </p:xfrm>
        <a:graphic>
          <a:graphicData uri="http://schemas.openxmlformats.org/presentationml/2006/ole">
            <p:oleObj spid="_x0000_s614402" name="Equation" r:id="rId4" imgW="850680" imgH="203040" progId="Equation.3">
              <p:embed/>
            </p:oleObj>
          </a:graphicData>
        </a:graphic>
      </p:graphicFrame>
      <p:graphicFrame>
        <p:nvGraphicFramePr>
          <p:cNvPr id="576516" name="Object 4"/>
          <p:cNvGraphicFramePr>
            <a:graphicFrameLocks noChangeAspect="1"/>
          </p:cNvGraphicFramePr>
          <p:nvPr/>
        </p:nvGraphicFramePr>
        <p:xfrm>
          <a:off x="815976" y="2320926"/>
          <a:ext cx="2678112" cy="1735138"/>
        </p:xfrm>
        <a:graphic>
          <a:graphicData uri="http://schemas.openxmlformats.org/presentationml/2006/ole">
            <p:oleObj spid="_x0000_s614403" name="Equation" r:id="rId5" imgW="647640" imgH="419040" progId="Equation.3">
              <p:embed/>
            </p:oleObj>
          </a:graphicData>
        </a:graphic>
      </p:graphicFrame>
      <p:graphicFrame>
        <p:nvGraphicFramePr>
          <p:cNvPr id="576517" name="Object 5"/>
          <p:cNvGraphicFramePr>
            <a:graphicFrameLocks noChangeAspect="1"/>
          </p:cNvGraphicFramePr>
          <p:nvPr/>
        </p:nvGraphicFramePr>
        <p:xfrm>
          <a:off x="395287" y="4643438"/>
          <a:ext cx="2805113" cy="1017587"/>
        </p:xfrm>
        <a:graphic>
          <a:graphicData uri="http://schemas.openxmlformats.org/presentationml/2006/ole">
            <p:oleObj spid="_x0000_s614404" name="Equation" r:id="rId6" imgW="736560" imgH="266400" progId="Equation.3">
              <p:embed/>
            </p:oleObj>
          </a:graphicData>
        </a:graphic>
      </p:graphicFrame>
      <p:graphicFrame>
        <p:nvGraphicFramePr>
          <p:cNvPr id="576518" name="Object 6"/>
          <p:cNvGraphicFramePr>
            <a:graphicFrameLocks noChangeAspect="1"/>
          </p:cNvGraphicFramePr>
          <p:nvPr/>
        </p:nvGraphicFramePr>
        <p:xfrm>
          <a:off x="5246688" y="2286000"/>
          <a:ext cx="2481262" cy="1665991"/>
        </p:xfrm>
        <a:graphic>
          <a:graphicData uri="http://schemas.openxmlformats.org/presentationml/2006/ole">
            <p:oleObj spid="_x0000_s614405" name="Equation" r:id="rId7" imgW="698400" imgH="469800" progId="Equation.3">
              <p:embed/>
            </p:oleObj>
          </a:graphicData>
        </a:graphic>
      </p:graphicFrame>
      <p:graphicFrame>
        <p:nvGraphicFramePr>
          <p:cNvPr id="576519" name="Object 7"/>
          <p:cNvGraphicFramePr>
            <a:graphicFrameLocks noChangeAspect="1"/>
          </p:cNvGraphicFramePr>
          <p:nvPr/>
        </p:nvGraphicFramePr>
        <p:xfrm>
          <a:off x="4902200" y="1135507"/>
          <a:ext cx="3479800" cy="836613"/>
        </p:xfrm>
        <a:graphic>
          <a:graphicData uri="http://schemas.openxmlformats.org/presentationml/2006/ole">
            <p:oleObj spid="_x0000_s614406" name="Equation" r:id="rId8" imgW="952200" imgH="22860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568950" y="4435475"/>
          <a:ext cx="2127250" cy="1431925"/>
        </p:xfrm>
        <a:graphic>
          <a:graphicData uri="http://schemas.openxmlformats.org/presentationml/2006/ole">
            <p:oleObj spid="_x0000_s614407" name="Equation" r:id="rId9" imgW="583920" imgH="393480" progId="Equation.3">
              <p:embed/>
            </p:oleObj>
          </a:graphicData>
        </a:graphic>
      </p:graphicFrame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76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576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576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576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576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9" grpId="0" animBg="1"/>
      <p:bldP spid="18" grpId="0" animBg="1"/>
      <p:bldP spid="17" grpId="0" animBg="1"/>
      <p:bldP spid="15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2996864" y="5570309"/>
            <a:ext cx="1727535" cy="830491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89272" y="4114800"/>
            <a:ext cx="7959056" cy="68580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13027" name="Rectangle 3"/>
          <p:cNvSpPr>
            <a:spLocks noGrp="1" noChangeArrowheads="1"/>
          </p:cNvSpPr>
          <p:nvPr>
            <p:ph idx="1"/>
          </p:nvPr>
        </p:nvSpPr>
        <p:spPr>
          <a:xfrm>
            <a:off x="787400" y="152400"/>
            <a:ext cx="7772400" cy="762000"/>
          </a:xfrm>
          <a:noFill/>
          <a:ln/>
        </p:spPr>
        <p:txBody>
          <a:bodyPr>
            <a:normAutofit/>
          </a:bodyPr>
          <a:lstStyle/>
          <a:p>
            <a:pPr marL="609600" indent="-609600" algn="ctr"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00B0F0"/>
                </a:solidFill>
              </a:rPr>
              <a:t>Questions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513028" name="Rectangle 4"/>
          <p:cNvSpPr>
            <a:spLocks noChangeArrowheads="1"/>
          </p:cNvSpPr>
          <p:nvPr/>
        </p:nvSpPr>
        <p:spPr bwMode="auto">
          <a:xfrm>
            <a:off x="482600" y="1676400"/>
            <a:ext cx="8077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00A479"/>
              </a:buClr>
              <a:buFont typeface="Wingdings" pitchFamily="2" charset="2"/>
              <a:buNone/>
            </a:pPr>
            <a:endParaRPr lang="en-US" dirty="0">
              <a:solidFill>
                <a:srgbClr val="009C73"/>
              </a:solidFill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2600" y="914401"/>
            <a:ext cx="80772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Q:  </a:t>
            </a:r>
            <a:r>
              <a:rPr lang="en-US" dirty="0" smtClean="0">
                <a:solidFill>
                  <a:srgbClr val="00B0F0"/>
                </a:solidFill>
              </a:rPr>
              <a:t>4</a:t>
            </a:r>
            <a:r>
              <a:rPr lang="en-US" baseline="50000" dirty="0" smtClean="0">
                <a:solidFill>
                  <a:srgbClr val="00B0F0"/>
                </a:solidFill>
              </a:rPr>
              <a:t>0</a:t>
            </a:r>
            <a:r>
              <a:rPr lang="en-US" baseline="30000" dirty="0" smtClean="0"/>
              <a:t> </a:t>
            </a:r>
            <a:r>
              <a:rPr lang="en-US" dirty="0" smtClean="0"/>
              <a:t>=?		</a:t>
            </a:r>
          </a:p>
          <a:p>
            <a:r>
              <a:rPr lang="en-US" dirty="0" smtClean="0"/>
              <a:t>	A:  </a:t>
            </a:r>
            <a:r>
              <a:rPr lang="en-US" dirty="0" smtClean="0">
                <a:solidFill>
                  <a:srgbClr val="006600"/>
                </a:solidFill>
              </a:rPr>
              <a:t>1</a:t>
            </a:r>
          </a:p>
          <a:p>
            <a:r>
              <a:rPr lang="en-US" dirty="0" smtClean="0"/>
              <a:t>			Q:  </a:t>
            </a:r>
            <a:r>
              <a:rPr lang="en-US" dirty="0" smtClean="0">
                <a:solidFill>
                  <a:srgbClr val="00B0F0"/>
                </a:solidFill>
              </a:rPr>
              <a:t>4</a:t>
            </a:r>
            <a:r>
              <a:rPr lang="en-US" baseline="50000" dirty="0" smtClean="0">
                <a:solidFill>
                  <a:srgbClr val="00B0F0"/>
                </a:solidFill>
              </a:rPr>
              <a:t>1</a:t>
            </a:r>
            <a:r>
              <a:rPr lang="en-US" baseline="30000" dirty="0" smtClean="0"/>
              <a:t> </a:t>
            </a:r>
            <a:r>
              <a:rPr lang="en-US" dirty="0" smtClean="0"/>
              <a:t>=?		</a:t>
            </a:r>
          </a:p>
          <a:p>
            <a:r>
              <a:rPr lang="en-US" dirty="0" smtClean="0"/>
              <a:t>			A:  </a:t>
            </a:r>
            <a:r>
              <a:rPr lang="en-US" dirty="0" smtClean="0">
                <a:solidFill>
                  <a:srgbClr val="006600"/>
                </a:solidFill>
              </a:rPr>
              <a:t>4</a:t>
            </a:r>
          </a:p>
          <a:p>
            <a:endParaRPr lang="en-US" dirty="0" smtClean="0"/>
          </a:p>
          <a:p>
            <a:pPr lvl="1"/>
            <a:r>
              <a:rPr lang="en-US" dirty="0" smtClean="0">
                <a:sym typeface="Wingdings" pitchFamily="2" charset="2"/>
              </a:rPr>
              <a:t>	Q:  </a:t>
            </a:r>
            <a:r>
              <a:rPr lang="en-US" dirty="0" smtClean="0">
                <a:solidFill>
                  <a:srgbClr val="7030A0"/>
                </a:solidFill>
              </a:rPr>
              <a:t>4</a:t>
            </a:r>
            <a:r>
              <a:rPr lang="en-US" baseline="40000" dirty="0" smtClean="0">
                <a:solidFill>
                  <a:srgbClr val="7030A0"/>
                </a:solidFill>
              </a:rPr>
              <a:t>1/2</a:t>
            </a:r>
            <a:r>
              <a:rPr lang="en-US" dirty="0" smtClean="0"/>
              <a:t>=?</a:t>
            </a:r>
            <a:r>
              <a:rPr lang="en-US" dirty="0" smtClean="0">
                <a:sym typeface="Wingdings" pitchFamily="2" charset="2"/>
              </a:rPr>
              <a:t> 		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	A:  Let’s square the number (</a:t>
            </a:r>
            <a:r>
              <a:rPr lang="en-US" dirty="0" smtClean="0">
                <a:solidFill>
                  <a:srgbClr val="7030A0"/>
                </a:solidFill>
              </a:rPr>
              <a:t>4</a:t>
            </a:r>
            <a:r>
              <a:rPr lang="en-US" baseline="40000" dirty="0" smtClean="0">
                <a:solidFill>
                  <a:srgbClr val="7030A0"/>
                </a:solidFill>
              </a:rPr>
              <a:t>1/2</a:t>
            </a:r>
            <a:r>
              <a:rPr lang="en-US" dirty="0" smtClean="0"/>
              <a:t>)</a:t>
            </a:r>
            <a:r>
              <a:rPr lang="en-US" baseline="50000" dirty="0" smtClean="0">
                <a:solidFill>
                  <a:srgbClr val="FF0000"/>
                </a:solidFill>
              </a:rPr>
              <a:t>2 </a:t>
            </a:r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=?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			                     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dirty="0" smtClean="0">
                <a:solidFill>
                  <a:srgbClr val="7030A0"/>
                </a:solidFill>
              </a:rPr>
              <a:t>4</a:t>
            </a:r>
            <a:r>
              <a:rPr lang="en-US" baseline="40000" dirty="0" smtClean="0">
                <a:solidFill>
                  <a:srgbClr val="7030A0"/>
                </a:solidFill>
              </a:rPr>
              <a:t>1/2</a:t>
            </a:r>
            <a:r>
              <a:rPr lang="en-US" dirty="0" smtClean="0"/>
              <a:t>)</a:t>
            </a:r>
            <a:r>
              <a:rPr lang="en-US" baseline="50000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= 4</a:t>
            </a:r>
            <a:r>
              <a:rPr lang="en-US" baseline="50000" dirty="0" smtClean="0"/>
              <a:t>1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0070C0"/>
                </a:solidFill>
              </a:rPr>
              <a:t>4</a:t>
            </a:r>
            <a:endParaRPr lang="en-US" dirty="0" smtClean="0">
              <a:solidFill>
                <a:srgbClr val="0070C0"/>
              </a:solidFill>
              <a:sym typeface="Wingdings" pitchFamily="2" charset="2"/>
            </a:endParaRPr>
          </a:p>
          <a:p>
            <a:endParaRPr lang="en-US" dirty="0" smtClean="0">
              <a:solidFill>
                <a:srgbClr val="009C73"/>
              </a:solidFill>
              <a:latin typeface="Arial" charset="0"/>
              <a:sym typeface="Wingdings" pitchFamily="2" charset="2"/>
            </a:endParaRPr>
          </a:p>
          <a:p>
            <a:r>
              <a:rPr lang="en-US" dirty="0" smtClean="0">
                <a:latin typeface="Arial" charset="0"/>
                <a:sym typeface="Wingdings" pitchFamily="2" charset="2"/>
              </a:rPr>
              <a:t>Recall: </a:t>
            </a:r>
            <a:r>
              <a:rPr lang="en-US" dirty="0" smtClean="0">
                <a:solidFill>
                  <a:srgbClr val="FFC000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Arial" charset="0"/>
                <a:sym typeface="Wingdings" pitchFamily="2" charset="2"/>
              </a:rPr>
              <a:t>b</a:t>
            </a:r>
            <a:r>
              <a:rPr lang="en-US" dirty="0" smtClean="0">
                <a:solidFill>
                  <a:srgbClr val="009C73"/>
                </a:solidFill>
                <a:latin typeface="Arial" charset="0"/>
                <a:sym typeface="Wingdings" pitchFamily="2" charset="2"/>
              </a:rPr>
              <a:t> is called a </a:t>
            </a:r>
            <a:r>
              <a:rPr lang="en-US" dirty="0" smtClean="0">
                <a:solidFill>
                  <a:srgbClr val="C00000"/>
                </a:solidFill>
                <a:latin typeface="Arial" charset="0"/>
                <a:sym typeface="Wingdings" pitchFamily="2" charset="2"/>
              </a:rPr>
              <a:t>square root </a:t>
            </a:r>
            <a:r>
              <a:rPr lang="en-US" dirty="0" smtClean="0">
                <a:solidFill>
                  <a:srgbClr val="009C73"/>
                </a:solidFill>
                <a:latin typeface="Arial" charset="0"/>
                <a:sym typeface="Wingdings" pitchFamily="2" charset="2"/>
              </a:rPr>
              <a:t>of the number </a:t>
            </a:r>
            <a:r>
              <a:rPr lang="en-US" dirty="0" smtClean="0">
                <a:solidFill>
                  <a:srgbClr val="0070C0"/>
                </a:solidFill>
                <a:latin typeface="Arial" charset="0"/>
                <a:sym typeface="Wingdings" pitchFamily="2" charset="2"/>
              </a:rPr>
              <a:t>a</a:t>
            </a:r>
            <a:r>
              <a:rPr lang="en-US" dirty="0" smtClean="0">
                <a:solidFill>
                  <a:srgbClr val="009C73"/>
                </a:solidFill>
                <a:latin typeface="Arial" charset="0"/>
                <a:sym typeface="Wingdings" pitchFamily="2" charset="2"/>
              </a:rPr>
              <a:t> if </a:t>
            </a:r>
            <a:r>
              <a:rPr lang="en-US" dirty="0" smtClean="0">
                <a:solidFill>
                  <a:srgbClr val="7030A0"/>
                </a:solidFill>
                <a:latin typeface="Arial" charset="0"/>
                <a:sym typeface="Wingdings" pitchFamily="2" charset="2"/>
              </a:rPr>
              <a:t>b</a:t>
            </a:r>
            <a:r>
              <a:rPr lang="en-US" baseline="30000" dirty="0" smtClean="0">
                <a:solidFill>
                  <a:srgbClr val="C00000"/>
                </a:solidFill>
                <a:latin typeface="Arial" charset="0"/>
                <a:sym typeface="Wingdings" pitchFamily="2" charset="2"/>
              </a:rPr>
              <a:t>2</a:t>
            </a:r>
            <a:r>
              <a:rPr lang="en-US" dirty="0" smtClean="0">
                <a:solidFill>
                  <a:srgbClr val="7030A0"/>
                </a:solidFill>
                <a:latin typeface="Arial" charset="0"/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00A479"/>
                </a:solidFill>
                <a:latin typeface="Arial" charset="0"/>
                <a:sym typeface="Wingdings" pitchFamily="2" charset="2"/>
              </a:rPr>
              <a:t>=</a:t>
            </a:r>
            <a:r>
              <a:rPr lang="en-US" dirty="0" smtClean="0">
                <a:solidFill>
                  <a:srgbClr val="0070C0"/>
                </a:solidFill>
                <a:latin typeface="Arial" charset="0"/>
                <a:sym typeface="Wingdings" pitchFamily="2" charset="2"/>
              </a:rPr>
              <a:t> a</a:t>
            </a:r>
            <a:r>
              <a:rPr lang="en-US" dirty="0" smtClean="0">
                <a:solidFill>
                  <a:srgbClr val="7030A0"/>
                </a:solidFill>
                <a:latin typeface="Arial" charset="0"/>
                <a:sym typeface="Wingdings" pitchFamily="2" charset="2"/>
              </a:rPr>
              <a:t>.</a:t>
            </a:r>
            <a:endParaRPr lang="en-US" dirty="0" smtClean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rgbClr val="7030A0"/>
                </a:solidFill>
                <a:latin typeface="Arial" charset="0"/>
                <a:sym typeface="Wingdings" pitchFamily="2" charset="2"/>
              </a:rPr>
              <a:t>	   4</a:t>
            </a:r>
            <a:r>
              <a:rPr lang="en-US" baseline="40000" dirty="0" smtClean="0">
                <a:solidFill>
                  <a:srgbClr val="7030A0"/>
                </a:solidFill>
              </a:rPr>
              <a:t>1/2</a:t>
            </a:r>
            <a:r>
              <a:rPr lang="en-US" dirty="0" smtClean="0">
                <a:solidFill>
                  <a:srgbClr val="009C73"/>
                </a:solidFill>
                <a:latin typeface="Arial" charset="0"/>
                <a:sym typeface="Wingdings" pitchFamily="2" charset="2"/>
              </a:rPr>
              <a:t> is a </a:t>
            </a:r>
            <a:r>
              <a:rPr lang="en-US" dirty="0" smtClean="0">
                <a:solidFill>
                  <a:srgbClr val="C00000"/>
                </a:solidFill>
                <a:latin typeface="Arial" charset="0"/>
                <a:sym typeface="Wingdings" pitchFamily="2" charset="2"/>
              </a:rPr>
              <a:t>square root </a:t>
            </a:r>
            <a:r>
              <a:rPr lang="en-US" dirty="0" smtClean="0">
                <a:solidFill>
                  <a:srgbClr val="009C73"/>
                </a:solidFill>
                <a:latin typeface="Arial" charset="0"/>
                <a:sym typeface="Wingdings" pitchFamily="2" charset="2"/>
              </a:rPr>
              <a:t>of the number </a:t>
            </a:r>
            <a:r>
              <a:rPr lang="en-US" dirty="0" smtClean="0">
                <a:solidFill>
                  <a:srgbClr val="0070C0"/>
                </a:solidFill>
              </a:rPr>
              <a:t>4</a:t>
            </a:r>
            <a:endParaRPr lang="en-US" baseline="40000" dirty="0" smtClean="0">
              <a:solidFill>
                <a:srgbClr val="0070C0"/>
              </a:solidFill>
            </a:endParaRPr>
          </a:p>
          <a:p>
            <a:endParaRPr lang="en-US" baseline="40000" dirty="0" smtClean="0"/>
          </a:p>
          <a:p>
            <a:r>
              <a:rPr lang="en-US" sz="3600" baseline="40000" dirty="0" smtClean="0"/>
              <a:t>Or</a:t>
            </a:r>
            <a:endParaRPr lang="en-US" sz="3600" dirty="0" smtClean="0"/>
          </a:p>
        </p:txBody>
      </p:sp>
      <p:graphicFrame>
        <p:nvGraphicFramePr>
          <p:cNvPr id="578561" name="Object 1"/>
          <p:cNvGraphicFramePr>
            <a:graphicFrameLocks noChangeAspect="1"/>
          </p:cNvGraphicFramePr>
          <p:nvPr/>
        </p:nvGraphicFramePr>
        <p:xfrm>
          <a:off x="2996865" y="5509441"/>
          <a:ext cx="1727535" cy="967560"/>
        </p:xfrm>
        <a:graphic>
          <a:graphicData uri="http://schemas.openxmlformats.org/presentationml/2006/ole">
            <p:oleObj spid="_x0000_s578561" name="Equation" r:id="rId4" imgW="545760" imgH="304560" progId="Equation.3">
              <p:embed/>
            </p:oleObj>
          </a:graphicData>
        </a:graphic>
      </p:graphicFrame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578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176587" y="1066800"/>
            <a:ext cx="2309813" cy="911670"/>
          </a:xfrm>
          <a:prstGeom prst="roundRect">
            <a:avLst/>
          </a:prstGeom>
          <a:solidFill>
            <a:srgbClr val="92D050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1302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"/>
            <a:ext cx="8500728" cy="762000"/>
          </a:xfrm>
          <a:noFill/>
          <a:ln/>
        </p:spPr>
        <p:txBody>
          <a:bodyPr>
            <a:normAutofit fontScale="85000" lnSpcReduction="10000"/>
          </a:bodyPr>
          <a:lstStyle/>
          <a:p>
            <a:pPr marL="609600" indent="-609600" algn="ctr"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00B0F0"/>
                </a:solidFill>
              </a:rPr>
              <a:t>Definition of Rational Exponent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513028" name="Rectangle 4"/>
          <p:cNvSpPr>
            <a:spLocks noChangeArrowheads="1"/>
          </p:cNvSpPr>
          <p:nvPr/>
        </p:nvSpPr>
        <p:spPr bwMode="auto">
          <a:xfrm>
            <a:off x="482600" y="1676400"/>
            <a:ext cx="8077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00A479"/>
              </a:buClr>
              <a:buFont typeface="Wingdings" pitchFamily="2" charset="2"/>
              <a:buNone/>
            </a:pPr>
            <a:endParaRPr lang="en-US" dirty="0">
              <a:solidFill>
                <a:srgbClr val="009C73"/>
              </a:solidFill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2600" y="914401"/>
            <a:ext cx="7594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>
                <a:sym typeface="Wingdings" pitchFamily="2" charset="2"/>
              </a:rPr>
              <a:t>Q:  </a:t>
            </a:r>
            <a:r>
              <a:rPr lang="en-US" dirty="0" smtClean="0">
                <a:solidFill>
                  <a:srgbClr val="00B0F0"/>
                </a:solidFill>
              </a:rPr>
              <a:t>8</a:t>
            </a:r>
            <a:r>
              <a:rPr lang="en-US" baseline="40000" dirty="0" smtClean="0">
                <a:solidFill>
                  <a:srgbClr val="00B0F0"/>
                </a:solidFill>
              </a:rPr>
              <a:t>1/3</a:t>
            </a:r>
            <a:r>
              <a:rPr lang="en-US" dirty="0" smtClean="0"/>
              <a:t>=?</a:t>
            </a:r>
            <a:r>
              <a:rPr lang="en-US" dirty="0" smtClean="0">
                <a:sym typeface="Wingdings" pitchFamily="2" charset="2"/>
              </a:rPr>
              <a:t> 		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A:  Let’s cube the number (</a:t>
            </a:r>
            <a:r>
              <a:rPr lang="en-US" dirty="0" smtClean="0">
                <a:solidFill>
                  <a:srgbClr val="7030A0"/>
                </a:solidFill>
              </a:rPr>
              <a:t>8</a:t>
            </a:r>
            <a:r>
              <a:rPr lang="en-US" baseline="40000" dirty="0" smtClean="0">
                <a:solidFill>
                  <a:srgbClr val="7030A0"/>
                </a:solidFill>
              </a:rPr>
              <a:t>1/3</a:t>
            </a:r>
            <a:r>
              <a:rPr lang="en-US" dirty="0" smtClean="0"/>
              <a:t>)</a:t>
            </a:r>
            <a:r>
              <a:rPr lang="en-US" baseline="50000" dirty="0" smtClean="0">
                <a:solidFill>
                  <a:srgbClr val="FF0000"/>
                </a:solidFill>
              </a:rPr>
              <a:t>3 </a:t>
            </a:r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=?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		             	    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dirty="0" smtClean="0">
                <a:solidFill>
                  <a:srgbClr val="7030A0"/>
                </a:solidFill>
              </a:rPr>
              <a:t>8</a:t>
            </a:r>
            <a:r>
              <a:rPr lang="en-US" baseline="40000" dirty="0" smtClean="0">
                <a:solidFill>
                  <a:srgbClr val="7030A0"/>
                </a:solidFill>
              </a:rPr>
              <a:t>1/3</a:t>
            </a:r>
            <a:r>
              <a:rPr lang="en-US" dirty="0" smtClean="0"/>
              <a:t>)</a:t>
            </a:r>
            <a:r>
              <a:rPr lang="en-US" baseline="50000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= 8</a:t>
            </a:r>
            <a:r>
              <a:rPr lang="en-US" baseline="50000" dirty="0" smtClean="0"/>
              <a:t>1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0070C0"/>
                </a:solidFill>
              </a:rPr>
              <a:t>8</a:t>
            </a:r>
            <a:endParaRPr lang="en-US" dirty="0" smtClean="0">
              <a:solidFill>
                <a:srgbClr val="0070C0"/>
              </a:solidFill>
              <a:sym typeface="Wingdings" pitchFamily="2" charset="2"/>
            </a:endParaRPr>
          </a:p>
          <a:p>
            <a:r>
              <a:rPr lang="en-US" dirty="0" smtClean="0"/>
              <a:t>So, we have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9D0396"/>
                </a:solidFill>
                <a:sym typeface="Wingdings" pitchFamily="2" charset="2"/>
              </a:rPr>
              <a:t>In general, for any positive integer n,</a:t>
            </a:r>
            <a:endParaRPr lang="en-US" dirty="0" smtClean="0">
              <a:solidFill>
                <a:srgbClr val="00B050"/>
              </a:solidFill>
              <a:sym typeface="Wingdings" pitchFamily="2" charset="2"/>
            </a:endParaRPr>
          </a:p>
        </p:txBody>
      </p:sp>
      <p:graphicFrame>
        <p:nvGraphicFramePr>
          <p:cNvPr id="576514" name="Object 2"/>
          <p:cNvGraphicFramePr>
            <a:graphicFrameLocks noChangeAspect="1"/>
          </p:cNvGraphicFramePr>
          <p:nvPr/>
        </p:nvGraphicFramePr>
        <p:xfrm>
          <a:off x="3629819" y="1069530"/>
          <a:ext cx="1595438" cy="908050"/>
        </p:xfrm>
        <a:graphic>
          <a:graphicData uri="http://schemas.openxmlformats.org/presentationml/2006/ole">
            <p:oleObj spid="_x0000_s576514" name="Equation" r:id="rId4" imgW="558720" imgH="317160" progId="Equation.3">
              <p:embed/>
            </p:oleObj>
          </a:graphicData>
        </a:graphic>
      </p:graphicFrame>
      <p:graphicFrame>
        <p:nvGraphicFramePr>
          <p:cNvPr id="576517" name="Object 5"/>
          <p:cNvGraphicFramePr>
            <a:graphicFrameLocks noChangeAspect="1"/>
          </p:cNvGraphicFramePr>
          <p:nvPr/>
        </p:nvGraphicFramePr>
        <p:xfrm>
          <a:off x="3299618" y="3663950"/>
          <a:ext cx="1487487" cy="908050"/>
        </p:xfrm>
        <a:graphic>
          <a:graphicData uri="http://schemas.openxmlformats.org/presentationml/2006/ole">
            <p:oleObj spid="_x0000_s576517" name="Equation" r:id="rId5" imgW="520560" imgH="317160" progId="Equation.3">
              <p:embed/>
            </p:oleObj>
          </a:graphicData>
        </a:graphic>
      </p:graphicFrame>
      <p:sp>
        <p:nvSpPr>
          <p:cNvPr id="16" name="Rounded Rectangle 15"/>
          <p:cNvSpPr/>
          <p:nvPr/>
        </p:nvSpPr>
        <p:spPr>
          <a:xfrm>
            <a:off x="5870239" y="4572000"/>
            <a:ext cx="2309813" cy="911670"/>
          </a:xfrm>
          <a:prstGeom prst="roundRect">
            <a:avLst/>
          </a:prstGeom>
          <a:solidFill>
            <a:srgbClr val="92D050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17" name="Object 2"/>
          <p:cNvGraphicFramePr>
            <a:graphicFrameLocks noChangeAspect="1"/>
          </p:cNvGraphicFramePr>
          <p:nvPr/>
        </p:nvGraphicFramePr>
        <p:xfrm>
          <a:off x="6323471" y="4574730"/>
          <a:ext cx="1595438" cy="908050"/>
        </p:xfrm>
        <a:graphic>
          <a:graphicData uri="http://schemas.openxmlformats.org/presentationml/2006/ole">
            <p:oleObj spid="_x0000_s576520" name="Equation" r:id="rId6" imgW="558720" imgH="317160" progId="Equation.3">
              <p:embed/>
            </p:oleObj>
          </a:graphicData>
        </a:graphic>
      </p:graphicFrame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576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576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52400"/>
            <a:ext cx="6934200" cy="762000"/>
          </a:xfrm>
          <a:noFill/>
          <a:ln/>
        </p:spPr>
        <p:txBody>
          <a:bodyPr>
            <a:normAutofit/>
          </a:bodyPr>
          <a:lstStyle/>
          <a:p>
            <a:pPr marL="609600" indent="-609600" algn="ctr"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00B0F0"/>
                </a:solidFill>
              </a:rPr>
              <a:t>Examples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513028" name="Rectangle 4"/>
          <p:cNvSpPr>
            <a:spLocks noChangeArrowheads="1"/>
          </p:cNvSpPr>
          <p:nvPr/>
        </p:nvSpPr>
        <p:spPr bwMode="auto">
          <a:xfrm>
            <a:off x="482600" y="1676400"/>
            <a:ext cx="8077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00A479"/>
              </a:buClr>
              <a:buFont typeface="Wingdings" pitchFamily="2" charset="2"/>
              <a:buNone/>
            </a:pPr>
            <a:endParaRPr lang="en-US" dirty="0">
              <a:solidFill>
                <a:srgbClr val="009C73"/>
              </a:solidFill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7445" y="914401"/>
            <a:ext cx="5306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Evaluate the following expressions </a:t>
            </a:r>
          </a:p>
        </p:txBody>
      </p:sp>
      <p:graphicFrame>
        <p:nvGraphicFramePr>
          <p:cNvPr id="576515" name="Object 3"/>
          <p:cNvGraphicFramePr>
            <a:graphicFrameLocks noChangeAspect="1"/>
          </p:cNvGraphicFramePr>
          <p:nvPr/>
        </p:nvGraphicFramePr>
        <p:xfrm>
          <a:off x="1008063" y="1592263"/>
          <a:ext cx="973137" cy="1114425"/>
        </p:xfrm>
        <a:graphic>
          <a:graphicData uri="http://schemas.openxmlformats.org/presentationml/2006/ole">
            <p:oleObj spid="_x0000_s611331" name="Equation" r:id="rId4" imgW="266400" imgH="304560" progId="Equation.3">
              <p:embed/>
            </p:oleObj>
          </a:graphicData>
        </a:graphic>
      </p:graphicFrame>
      <p:graphicFrame>
        <p:nvGraphicFramePr>
          <p:cNvPr id="576516" name="Object 4"/>
          <p:cNvGraphicFramePr>
            <a:graphicFrameLocks noChangeAspect="1"/>
          </p:cNvGraphicFramePr>
          <p:nvPr/>
        </p:nvGraphicFramePr>
        <p:xfrm>
          <a:off x="730250" y="2687638"/>
          <a:ext cx="1365250" cy="1262062"/>
        </p:xfrm>
        <a:graphic>
          <a:graphicData uri="http://schemas.openxmlformats.org/presentationml/2006/ole">
            <p:oleObj spid="_x0000_s611332" name="Equation" r:id="rId5" imgW="330120" imgH="304560" progId="Equation.3">
              <p:embed/>
            </p:oleObj>
          </a:graphicData>
        </a:graphic>
      </p:graphicFrame>
      <p:graphicFrame>
        <p:nvGraphicFramePr>
          <p:cNvPr id="576517" name="Object 5"/>
          <p:cNvGraphicFramePr>
            <a:graphicFrameLocks noChangeAspect="1"/>
          </p:cNvGraphicFramePr>
          <p:nvPr/>
        </p:nvGraphicFramePr>
        <p:xfrm>
          <a:off x="817563" y="4338638"/>
          <a:ext cx="1354137" cy="1162050"/>
        </p:xfrm>
        <a:graphic>
          <a:graphicData uri="http://schemas.openxmlformats.org/presentationml/2006/ole">
            <p:oleObj spid="_x0000_s611333" name="Equation" r:id="rId6" imgW="355320" imgH="304560" progId="Equation.3">
              <p:embed/>
            </p:oleObj>
          </a:graphicData>
        </a:graphic>
      </p:graphicFrame>
      <p:graphicFrame>
        <p:nvGraphicFramePr>
          <p:cNvPr id="576518" name="Object 6"/>
          <p:cNvGraphicFramePr>
            <a:graphicFrameLocks noChangeAspect="1"/>
          </p:cNvGraphicFramePr>
          <p:nvPr/>
        </p:nvGraphicFramePr>
        <p:xfrm>
          <a:off x="5680075" y="2682875"/>
          <a:ext cx="763588" cy="1271588"/>
        </p:xfrm>
        <a:graphic>
          <a:graphicData uri="http://schemas.openxmlformats.org/presentationml/2006/ole">
            <p:oleObj spid="_x0000_s611334" name="Equation" r:id="rId7" imgW="266400" imgH="444240" progId="Equation.3">
              <p:embed/>
            </p:oleObj>
          </a:graphicData>
        </a:graphic>
      </p:graphicFrame>
      <p:graphicFrame>
        <p:nvGraphicFramePr>
          <p:cNvPr id="576519" name="Object 7"/>
          <p:cNvGraphicFramePr>
            <a:graphicFrameLocks noChangeAspect="1"/>
          </p:cNvGraphicFramePr>
          <p:nvPr/>
        </p:nvGraphicFramePr>
        <p:xfrm>
          <a:off x="5434013" y="1227138"/>
          <a:ext cx="1670050" cy="1208087"/>
        </p:xfrm>
        <a:graphic>
          <a:graphicData uri="http://schemas.openxmlformats.org/presentationml/2006/ole">
            <p:oleObj spid="_x0000_s611335" name="Equation" r:id="rId8" imgW="457200" imgH="33012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391150" y="4387850"/>
          <a:ext cx="1341438" cy="1201738"/>
        </p:xfrm>
        <a:graphic>
          <a:graphicData uri="http://schemas.openxmlformats.org/presentationml/2006/ole">
            <p:oleObj spid="_x0000_s611336" name="Equation" r:id="rId9" imgW="368280" imgH="330120" progId="Equation.3">
              <p:embed/>
            </p:oleObj>
          </a:graphicData>
        </a:graphic>
      </p:graphicFrame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76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76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76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576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576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0" y="3695700"/>
            <a:ext cx="9144000" cy="251777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0" y="1376066"/>
            <a:ext cx="9144000" cy="2319634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6624176" y="2520950"/>
            <a:ext cx="919623" cy="77470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4419600" y="5438775"/>
            <a:ext cx="830262" cy="77470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51302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52400"/>
            <a:ext cx="6934200" cy="762000"/>
          </a:xfrm>
          <a:noFill/>
          <a:ln/>
        </p:spPr>
        <p:txBody>
          <a:bodyPr>
            <a:normAutofit/>
          </a:bodyPr>
          <a:lstStyle/>
          <a:p>
            <a:pPr marL="609600" indent="-609600" algn="ctr"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00B0F0"/>
                </a:solidFill>
              </a:rPr>
              <a:t>Examples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513028" name="Rectangle 4"/>
          <p:cNvSpPr>
            <a:spLocks noChangeArrowheads="1"/>
          </p:cNvSpPr>
          <p:nvPr/>
        </p:nvSpPr>
        <p:spPr bwMode="auto">
          <a:xfrm>
            <a:off x="482600" y="1676400"/>
            <a:ext cx="8077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00A479"/>
              </a:buClr>
              <a:buFont typeface="Wingdings" pitchFamily="2" charset="2"/>
              <a:buNone/>
            </a:pPr>
            <a:endParaRPr lang="en-US" dirty="0">
              <a:solidFill>
                <a:srgbClr val="009C73"/>
              </a:solidFill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7445" y="914401"/>
            <a:ext cx="5306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D0396"/>
                </a:solidFill>
                <a:sym typeface="Wingdings" pitchFamily="2" charset="2"/>
              </a:rPr>
              <a:t>Simplify the following expressions </a:t>
            </a:r>
          </a:p>
        </p:txBody>
      </p:sp>
      <p:graphicFrame>
        <p:nvGraphicFramePr>
          <p:cNvPr id="576515" name="Object 3"/>
          <p:cNvGraphicFramePr>
            <a:graphicFrameLocks noChangeAspect="1"/>
          </p:cNvGraphicFramePr>
          <p:nvPr/>
        </p:nvGraphicFramePr>
        <p:xfrm>
          <a:off x="37611" y="3857625"/>
          <a:ext cx="2210777" cy="1476375"/>
        </p:xfrm>
        <a:graphic>
          <a:graphicData uri="http://schemas.openxmlformats.org/presentationml/2006/ole">
            <p:oleObj spid="_x0000_s615426" name="Equation" r:id="rId4" imgW="761760" imgH="507960" progId="Equation.3">
              <p:embed/>
            </p:oleObj>
          </a:graphicData>
        </a:graphic>
      </p:graphicFrame>
      <p:graphicFrame>
        <p:nvGraphicFramePr>
          <p:cNvPr id="576516" name="Object 4"/>
          <p:cNvGraphicFramePr>
            <a:graphicFrameLocks noChangeAspect="1"/>
          </p:cNvGraphicFramePr>
          <p:nvPr/>
        </p:nvGraphicFramePr>
        <p:xfrm>
          <a:off x="2133600" y="3859143"/>
          <a:ext cx="2402056" cy="1474857"/>
        </p:xfrm>
        <a:graphic>
          <a:graphicData uri="http://schemas.openxmlformats.org/presentationml/2006/ole">
            <p:oleObj spid="_x0000_s615427" name="Equation" r:id="rId5" imgW="723600" imgH="444240" progId="Equation.3">
              <p:embed/>
            </p:oleObj>
          </a:graphicData>
        </a:graphic>
      </p:graphicFrame>
      <p:graphicFrame>
        <p:nvGraphicFramePr>
          <p:cNvPr id="576517" name="Object 5"/>
          <p:cNvGraphicFramePr>
            <a:graphicFrameLocks noChangeAspect="1"/>
          </p:cNvGraphicFramePr>
          <p:nvPr/>
        </p:nvGraphicFramePr>
        <p:xfrm>
          <a:off x="4419600" y="3824761"/>
          <a:ext cx="2550652" cy="1404464"/>
        </p:xfrm>
        <a:graphic>
          <a:graphicData uri="http://schemas.openxmlformats.org/presentationml/2006/ole">
            <p:oleObj spid="_x0000_s615428" name="Equation" r:id="rId6" imgW="761760" imgH="419040" progId="Equation.3">
              <p:embed/>
            </p:oleObj>
          </a:graphicData>
        </a:graphic>
      </p:graphicFrame>
      <p:graphicFrame>
        <p:nvGraphicFramePr>
          <p:cNvPr id="576518" name="Object 6"/>
          <p:cNvGraphicFramePr>
            <a:graphicFrameLocks noChangeAspect="1"/>
          </p:cNvGraphicFramePr>
          <p:nvPr/>
        </p:nvGraphicFramePr>
        <p:xfrm>
          <a:off x="4046537" y="5438775"/>
          <a:ext cx="1203325" cy="581025"/>
        </p:xfrm>
        <a:graphic>
          <a:graphicData uri="http://schemas.openxmlformats.org/presentationml/2006/ole">
            <p:oleObj spid="_x0000_s615429" name="Equation" r:id="rId7" imgW="419040" imgH="203040" progId="Equation.3">
              <p:embed/>
            </p:oleObj>
          </a:graphicData>
        </a:graphic>
      </p:graphicFrame>
      <p:graphicFrame>
        <p:nvGraphicFramePr>
          <p:cNvPr id="576519" name="Object 7"/>
          <p:cNvGraphicFramePr>
            <a:graphicFrameLocks noChangeAspect="1"/>
          </p:cNvGraphicFramePr>
          <p:nvPr/>
        </p:nvGraphicFramePr>
        <p:xfrm>
          <a:off x="6934200" y="3695700"/>
          <a:ext cx="928687" cy="1533525"/>
        </p:xfrm>
        <a:graphic>
          <a:graphicData uri="http://schemas.openxmlformats.org/presentationml/2006/ole">
            <p:oleObj spid="_x0000_s615430" name="Equation" r:id="rId8" imgW="253800" imgH="41904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78019" y="1598612"/>
          <a:ext cx="3792538" cy="831850"/>
        </p:xfrm>
        <a:graphic>
          <a:graphicData uri="http://schemas.openxmlformats.org/presentationml/2006/ole">
            <p:oleObj spid="_x0000_s615431" name="Equation" r:id="rId9" imgW="1041120" imgH="228600" progId="Equation.3">
              <p:embed/>
            </p:oleObj>
          </a:graphicData>
        </a:graphic>
      </p:graphicFrame>
      <p:graphicFrame>
        <p:nvGraphicFramePr>
          <p:cNvPr id="615432" name="Object 8"/>
          <p:cNvGraphicFramePr>
            <a:graphicFrameLocks noChangeAspect="1"/>
          </p:cNvGraphicFramePr>
          <p:nvPr/>
        </p:nvGraphicFramePr>
        <p:xfrm>
          <a:off x="4512638" y="1604962"/>
          <a:ext cx="3282950" cy="833438"/>
        </p:xfrm>
        <a:graphic>
          <a:graphicData uri="http://schemas.openxmlformats.org/presentationml/2006/ole">
            <p:oleObj spid="_x0000_s615432" name="Equation" r:id="rId10" imgW="901440" imgH="228600" progId="Equation.3">
              <p:embed/>
            </p:oleObj>
          </a:graphicData>
        </a:graphic>
      </p:graphicFrame>
      <p:graphicFrame>
        <p:nvGraphicFramePr>
          <p:cNvPr id="615433" name="Object 9"/>
          <p:cNvGraphicFramePr>
            <a:graphicFrameLocks noChangeAspect="1"/>
          </p:cNvGraphicFramePr>
          <p:nvPr/>
        </p:nvGraphicFramePr>
        <p:xfrm>
          <a:off x="1389062" y="2520950"/>
          <a:ext cx="2497138" cy="831850"/>
        </p:xfrm>
        <a:graphic>
          <a:graphicData uri="http://schemas.openxmlformats.org/presentationml/2006/ole">
            <p:oleObj spid="_x0000_s615433" name="Equation" r:id="rId11" imgW="685800" imgH="228600" progId="Equation.3">
              <p:embed/>
            </p:oleObj>
          </a:graphicData>
        </a:graphic>
      </p:graphicFrame>
      <p:graphicFrame>
        <p:nvGraphicFramePr>
          <p:cNvPr id="615434" name="Object 10"/>
          <p:cNvGraphicFramePr>
            <a:graphicFrameLocks noChangeAspect="1"/>
          </p:cNvGraphicFramePr>
          <p:nvPr/>
        </p:nvGraphicFramePr>
        <p:xfrm>
          <a:off x="3876675" y="2517775"/>
          <a:ext cx="2219325" cy="831850"/>
        </p:xfrm>
        <a:graphic>
          <a:graphicData uri="http://schemas.openxmlformats.org/presentationml/2006/ole">
            <p:oleObj spid="_x0000_s615434" name="Equation" r:id="rId12" imgW="609480" imgH="228600" progId="Equation.3">
              <p:embed/>
            </p:oleObj>
          </a:graphicData>
        </a:graphic>
      </p:graphicFrame>
      <p:graphicFrame>
        <p:nvGraphicFramePr>
          <p:cNvPr id="615436" name="Object 12"/>
          <p:cNvGraphicFramePr>
            <a:graphicFrameLocks noChangeAspect="1"/>
          </p:cNvGraphicFramePr>
          <p:nvPr/>
        </p:nvGraphicFramePr>
        <p:xfrm>
          <a:off x="6156325" y="2517775"/>
          <a:ext cx="1387475" cy="831850"/>
        </p:xfrm>
        <a:graphic>
          <a:graphicData uri="http://schemas.openxmlformats.org/presentationml/2006/ole">
            <p:oleObj spid="_x0000_s615436" name="Equation" r:id="rId13" imgW="380880" imgH="228600" progId="Equation.3">
              <p:embed/>
            </p:oleObj>
          </a:graphicData>
        </a:graphic>
      </p:graphicFrame>
      <p:graphicFrame>
        <p:nvGraphicFramePr>
          <p:cNvPr id="615438" name="Object 14"/>
          <p:cNvGraphicFramePr>
            <a:graphicFrameLocks noChangeAspect="1"/>
          </p:cNvGraphicFramePr>
          <p:nvPr/>
        </p:nvGraphicFramePr>
        <p:xfrm>
          <a:off x="7772400" y="3886200"/>
          <a:ext cx="1084262" cy="1795610"/>
        </p:xfrm>
        <a:graphic>
          <a:graphicData uri="http://schemas.openxmlformats.org/presentationml/2006/ole">
            <p:oleObj spid="_x0000_s615438" name="Equation" r:id="rId14" imgW="368280" imgH="609480" progId="Equation.3">
              <p:embed/>
            </p:oleObj>
          </a:graphicData>
        </a:graphic>
      </p:graphicFrame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15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15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15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15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576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576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576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576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615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0"/>
                                        <p:tgtEl>
                                          <p:spTgt spid="576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3" grpId="0" animBg="1"/>
      <p:bldP spid="22" grpId="0" uiExpand="1" build="p" animBg="1"/>
      <p:bldP spid="21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2194203" y="5338465"/>
            <a:ext cx="1012825" cy="82679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6"/>
          <p:cNvSpPr>
            <a:spLocks noChangeArrowheads="1"/>
          </p:cNvSpPr>
          <p:nvPr/>
        </p:nvSpPr>
        <p:spPr bwMode="auto">
          <a:xfrm>
            <a:off x="533400" y="5285085"/>
            <a:ext cx="1012825" cy="82679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6"/>
          <p:cNvSpPr>
            <a:spLocks noChangeArrowheads="1"/>
          </p:cNvSpPr>
          <p:nvPr/>
        </p:nvSpPr>
        <p:spPr bwMode="auto">
          <a:xfrm>
            <a:off x="3943016" y="3757910"/>
            <a:ext cx="838200" cy="82679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6"/>
          <p:cNvSpPr>
            <a:spLocks noChangeArrowheads="1"/>
          </p:cNvSpPr>
          <p:nvPr/>
        </p:nvSpPr>
        <p:spPr bwMode="auto">
          <a:xfrm>
            <a:off x="533400" y="3824585"/>
            <a:ext cx="838200" cy="82679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6"/>
          <p:cNvSpPr>
            <a:spLocks noChangeArrowheads="1"/>
          </p:cNvSpPr>
          <p:nvPr/>
        </p:nvSpPr>
        <p:spPr bwMode="auto">
          <a:xfrm>
            <a:off x="3962400" y="2016125"/>
            <a:ext cx="1059779" cy="82679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6"/>
          <p:cNvSpPr>
            <a:spLocks noChangeArrowheads="1"/>
          </p:cNvSpPr>
          <p:nvPr/>
        </p:nvSpPr>
        <p:spPr bwMode="auto">
          <a:xfrm>
            <a:off x="457200" y="2016125"/>
            <a:ext cx="914400" cy="82679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27" name="Rectangle 3"/>
          <p:cNvSpPr>
            <a:spLocks noGrp="1" noChangeArrowheads="1"/>
          </p:cNvSpPr>
          <p:nvPr>
            <p:ph idx="1"/>
          </p:nvPr>
        </p:nvSpPr>
        <p:spPr>
          <a:xfrm>
            <a:off x="787400" y="152400"/>
            <a:ext cx="7772400" cy="762000"/>
          </a:xfrm>
          <a:noFill/>
          <a:ln/>
        </p:spPr>
        <p:txBody>
          <a:bodyPr>
            <a:normAutofit/>
          </a:bodyPr>
          <a:lstStyle/>
          <a:p>
            <a:pPr marL="609600" indent="-609600" algn="ctr"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00B0F0"/>
                </a:solidFill>
              </a:rPr>
              <a:t>Question</a:t>
            </a:r>
            <a:endParaRPr lang="en-US" sz="4000" b="1" dirty="0">
              <a:solidFill>
                <a:srgbClr val="00B0F0"/>
              </a:solidFill>
            </a:endParaRPr>
          </a:p>
        </p:txBody>
      </p:sp>
      <p:graphicFrame>
        <p:nvGraphicFramePr>
          <p:cNvPr id="577538" name="Object 2"/>
          <p:cNvGraphicFramePr>
            <a:graphicFrameLocks noChangeAspect="1"/>
          </p:cNvGraphicFramePr>
          <p:nvPr/>
        </p:nvGraphicFramePr>
        <p:xfrm>
          <a:off x="457200" y="5338465"/>
          <a:ext cx="1737003" cy="773410"/>
        </p:xfrm>
        <a:graphic>
          <a:graphicData uri="http://schemas.openxmlformats.org/presentationml/2006/ole">
            <p:oleObj spid="_x0000_s577538" name="Equation" r:id="rId4" imgW="457200" imgH="20304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57200" y="48768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Which way do you prefer?</a:t>
            </a:r>
            <a:endParaRPr lang="en-US" dirty="0"/>
          </a:p>
        </p:txBody>
      </p:sp>
      <p:graphicFrame>
        <p:nvGraphicFramePr>
          <p:cNvPr id="577539" name="Object 3"/>
          <p:cNvGraphicFramePr>
            <a:graphicFrameLocks noChangeAspect="1"/>
          </p:cNvGraphicFramePr>
          <p:nvPr/>
        </p:nvGraphicFramePr>
        <p:xfrm>
          <a:off x="3943016" y="1163340"/>
          <a:ext cx="1757292" cy="741660"/>
        </p:xfrm>
        <a:graphic>
          <a:graphicData uri="http://schemas.openxmlformats.org/presentationml/2006/ole">
            <p:oleObj spid="_x0000_s577539" name="Equation" r:id="rId5" imgW="482400" imgH="203040" progId="Equation.3">
              <p:embed/>
            </p:oleObj>
          </a:graphicData>
        </a:graphic>
      </p:graphicFrame>
      <p:graphicFrame>
        <p:nvGraphicFramePr>
          <p:cNvPr id="577540" name="Object 4"/>
          <p:cNvGraphicFramePr>
            <a:graphicFrameLocks noChangeAspect="1"/>
          </p:cNvGraphicFramePr>
          <p:nvPr/>
        </p:nvGraphicFramePr>
        <p:xfrm>
          <a:off x="3400425" y="1828800"/>
          <a:ext cx="1711325" cy="1019175"/>
        </p:xfrm>
        <a:graphic>
          <a:graphicData uri="http://schemas.openxmlformats.org/presentationml/2006/ole">
            <p:oleObj spid="_x0000_s577540" name="Equation" r:id="rId6" imgW="469800" imgH="279360" progId="Equation.3">
              <p:embed/>
            </p:oleObj>
          </a:graphicData>
        </a:graphic>
      </p:graphicFrame>
      <p:graphicFrame>
        <p:nvGraphicFramePr>
          <p:cNvPr id="577541" name="Object 5"/>
          <p:cNvGraphicFramePr>
            <a:graphicFrameLocks noChangeAspect="1"/>
          </p:cNvGraphicFramePr>
          <p:nvPr/>
        </p:nvGraphicFramePr>
        <p:xfrm>
          <a:off x="533400" y="2057399"/>
          <a:ext cx="2867025" cy="2593975"/>
        </p:xfrm>
        <a:graphic>
          <a:graphicData uri="http://schemas.openxmlformats.org/presentationml/2006/ole">
            <p:oleObj spid="_x0000_s577541" name="Equation" r:id="rId7" imgW="787320" imgH="711000" progId="Equation.3">
              <p:embed/>
            </p:oleObj>
          </a:graphicData>
        </a:graphic>
      </p:graphicFrame>
      <p:graphicFrame>
        <p:nvGraphicFramePr>
          <p:cNvPr id="577550" name="Object 14"/>
          <p:cNvGraphicFramePr>
            <a:graphicFrameLocks noChangeAspect="1"/>
          </p:cNvGraphicFramePr>
          <p:nvPr/>
        </p:nvGraphicFramePr>
        <p:xfrm>
          <a:off x="5181600" y="2016125"/>
          <a:ext cx="1387475" cy="879475"/>
        </p:xfrm>
        <a:graphic>
          <a:graphicData uri="http://schemas.openxmlformats.org/presentationml/2006/ole">
            <p:oleObj spid="_x0000_s577550" name="Equation" r:id="rId8" imgW="380880" imgH="241200" progId="Equation.3">
              <p:embed/>
            </p:oleObj>
          </a:graphicData>
        </a:graphic>
      </p:graphicFrame>
      <p:graphicFrame>
        <p:nvGraphicFramePr>
          <p:cNvPr id="577551" name="Object 15"/>
          <p:cNvGraphicFramePr>
            <a:graphicFrameLocks noChangeAspect="1"/>
          </p:cNvGraphicFramePr>
          <p:nvPr/>
        </p:nvGraphicFramePr>
        <p:xfrm>
          <a:off x="6629400" y="2139950"/>
          <a:ext cx="879475" cy="603250"/>
        </p:xfrm>
        <a:graphic>
          <a:graphicData uri="http://schemas.openxmlformats.org/presentationml/2006/ole">
            <p:oleObj spid="_x0000_s577551" name="Equation" r:id="rId9" imgW="241200" imgH="164880" progId="Equation.3">
              <p:embed/>
            </p:oleObj>
          </a:graphicData>
        </a:graphic>
      </p:graphicFrame>
      <p:graphicFrame>
        <p:nvGraphicFramePr>
          <p:cNvPr id="577553" name="Object 17"/>
          <p:cNvGraphicFramePr>
            <a:graphicFrameLocks noChangeAspect="1"/>
          </p:cNvGraphicFramePr>
          <p:nvPr/>
        </p:nvGraphicFramePr>
        <p:xfrm>
          <a:off x="4953000" y="3733800"/>
          <a:ext cx="1573212" cy="833438"/>
        </p:xfrm>
        <a:graphic>
          <a:graphicData uri="http://schemas.openxmlformats.org/presentationml/2006/ole">
            <p:oleObj spid="_x0000_s577553" name="Equation" r:id="rId10" imgW="431640" imgH="228600" progId="Equation.3">
              <p:embed/>
            </p:oleObj>
          </a:graphicData>
        </a:graphic>
      </p:graphicFrame>
      <p:graphicFrame>
        <p:nvGraphicFramePr>
          <p:cNvPr id="577554" name="Object 18"/>
          <p:cNvGraphicFramePr>
            <a:graphicFrameLocks noChangeAspect="1"/>
          </p:cNvGraphicFramePr>
          <p:nvPr/>
        </p:nvGraphicFramePr>
        <p:xfrm>
          <a:off x="6553200" y="3886200"/>
          <a:ext cx="879475" cy="601662"/>
        </p:xfrm>
        <a:graphic>
          <a:graphicData uri="http://schemas.openxmlformats.org/presentationml/2006/ole">
            <p:oleObj spid="_x0000_s577554" name="Equation" r:id="rId11" imgW="241200" imgH="164880" progId="Equation.3">
              <p:embed/>
            </p:oleObj>
          </a:graphicData>
        </a:graphic>
      </p:graphicFrame>
      <p:graphicFrame>
        <p:nvGraphicFramePr>
          <p:cNvPr id="577555" name="Object 19"/>
          <p:cNvGraphicFramePr>
            <a:graphicFrameLocks noChangeAspect="1"/>
          </p:cNvGraphicFramePr>
          <p:nvPr/>
        </p:nvGraphicFramePr>
        <p:xfrm>
          <a:off x="3400425" y="3657600"/>
          <a:ext cx="1525588" cy="927100"/>
        </p:xfrm>
        <a:graphic>
          <a:graphicData uri="http://schemas.openxmlformats.org/presentationml/2006/ole">
            <p:oleObj spid="_x0000_s577555" name="Equation" r:id="rId12" imgW="419040" imgH="253800" progId="Equation.3">
              <p:embed/>
            </p:oleObj>
          </a:graphicData>
        </a:graphic>
      </p:graphicFrame>
      <p:graphicFrame>
        <p:nvGraphicFramePr>
          <p:cNvPr id="51" name="Object 19"/>
          <p:cNvGraphicFramePr>
            <a:graphicFrameLocks noChangeAspect="1"/>
          </p:cNvGraphicFramePr>
          <p:nvPr/>
        </p:nvGraphicFramePr>
        <p:xfrm>
          <a:off x="3429000" y="5257800"/>
          <a:ext cx="1629595" cy="880766"/>
        </p:xfrm>
        <a:graphic>
          <a:graphicData uri="http://schemas.openxmlformats.org/presentationml/2006/ole">
            <p:oleObj spid="_x0000_s577559" name="Equation" r:id="rId13" imgW="495000" imgH="266400" progId="Equation.3">
              <p:embed/>
            </p:oleObj>
          </a:graphicData>
        </a:graphic>
      </p:graphicFrame>
      <p:graphicFrame>
        <p:nvGraphicFramePr>
          <p:cNvPr id="577560" name="Object 24"/>
          <p:cNvGraphicFramePr>
            <a:graphicFrameLocks noChangeAspect="1"/>
          </p:cNvGraphicFramePr>
          <p:nvPr/>
        </p:nvGraphicFramePr>
        <p:xfrm>
          <a:off x="2062163" y="5284788"/>
          <a:ext cx="1290637" cy="862012"/>
        </p:xfrm>
        <a:graphic>
          <a:graphicData uri="http://schemas.openxmlformats.org/presentationml/2006/ole">
            <p:oleObj spid="_x0000_s577560" name="Equation" r:id="rId14" imgW="419040" imgH="279360" progId="Equation.3">
              <p:embed/>
            </p:oleObj>
          </a:graphicData>
        </a:graphic>
      </p:graphicFrame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7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77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77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77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77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77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77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77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77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577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9" grpId="1" animBg="1"/>
      <p:bldP spid="50" grpId="0" animBg="1"/>
      <p:bldP spid="50" grpId="1" animBg="1"/>
      <p:bldP spid="47" grpId="0" animBg="1"/>
      <p:bldP spid="47" grpId="1" animBg="1"/>
      <p:bldP spid="48" grpId="0" animBg="1"/>
      <p:bldP spid="48" grpId="1" animBg="1"/>
      <p:bldP spid="45" grpId="0" animBg="1"/>
      <p:bldP spid="45" grpId="1" animBg="1"/>
      <p:bldP spid="46" grpId="0" animBg="1"/>
      <p:bldP spid="46" grpId="1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152315" y="993330"/>
            <a:ext cx="3910013" cy="911670"/>
          </a:xfrm>
          <a:prstGeom prst="roundRect">
            <a:avLst/>
          </a:prstGeom>
          <a:solidFill>
            <a:srgbClr val="92D050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1302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"/>
            <a:ext cx="8500728" cy="762000"/>
          </a:xfrm>
          <a:noFill/>
          <a:ln/>
        </p:spPr>
        <p:txBody>
          <a:bodyPr>
            <a:normAutofit fontScale="85000" lnSpcReduction="10000"/>
          </a:bodyPr>
          <a:lstStyle/>
          <a:p>
            <a:pPr marL="609600" indent="-609600" algn="ctr"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00B0F0"/>
                </a:solidFill>
              </a:rPr>
              <a:t>Definition of Rational Exponent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2600" y="914400"/>
            <a:ext cx="7594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>
                <a:sym typeface="Wingdings" pitchFamily="2" charset="2"/>
              </a:rPr>
              <a:t>The numerator </a:t>
            </a:r>
            <a:r>
              <a:rPr lang="en-US" i="1" dirty="0" smtClean="0">
                <a:solidFill>
                  <a:srgbClr val="9D0396"/>
                </a:solidFill>
                <a:sym typeface="Wingdings" pitchFamily="2" charset="2"/>
              </a:rPr>
              <a:t>m</a:t>
            </a:r>
            <a:r>
              <a:rPr lang="en-US" dirty="0" smtClean="0">
                <a:sym typeface="Wingdings" pitchFamily="2" charset="2"/>
              </a:rPr>
              <a:t> will the </a:t>
            </a:r>
            <a:r>
              <a:rPr lang="en-US" dirty="0" smtClean="0">
                <a:solidFill>
                  <a:srgbClr val="9D0396"/>
                </a:solidFill>
                <a:sym typeface="Wingdings" pitchFamily="2" charset="2"/>
              </a:rPr>
              <a:t>exponent</a:t>
            </a:r>
            <a:r>
              <a:rPr lang="en-US" dirty="0" smtClean="0">
                <a:sym typeface="Wingdings" pitchFamily="2" charset="2"/>
              </a:rPr>
              <a:t>	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 denominator </a:t>
            </a:r>
            <a:r>
              <a:rPr lang="en-US" i="1" dirty="0" smtClean="0">
                <a:solidFill>
                  <a:srgbClr val="0070C0"/>
                </a:solidFill>
                <a:sym typeface="Wingdings" pitchFamily="2" charset="2"/>
              </a:rPr>
              <a:t>n</a:t>
            </a:r>
            <a:r>
              <a:rPr lang="en-US" dirty="0" smtClean="0">
                <a:sym typeface="Wingdings" pitchFamily="2" charset="2"/>
              </a:rPr>
              <a:t> will be the 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index of the radical</a:t>
            </a:r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		     </a:t>
            </a:r>
          </a:p>
          <a:p>
            <a:pPr lvl="1"/>
            <a:endParaRPr lang="en-US" dirty="0" smtClean="0">
              <a:solidFill>
                <a:srgbClr val="00B0F0"/>
              </a:solidFill>
              <a:sym typeface="Wingdings" pitchFamily="2" charset="2"/>
            </a:endParaRPr>
          </a:p>
          <a:p>
            <a:pPr lvl="1"/>
            <a:endParaRPr lang="en-US" dirty="0" smtClean="0">
              <a:solidFill>
                <a:srgbClr val="00B0F0"/>
              </a:solidFill>
              <a:sym typeface="Wingdings" pitchFamily="2" charset="2"/>
            </a:endParaRPr>
          </a:p>
          <a:p>
            <a:pPr lvl="1"/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 </a:t>
            </a:r>
            <a:r>
              <a:rPr lang="en-US" sz="3600" dirty="0" smtClean="0"/>
              <a:t>25</a:t>
            </a:r>
            <a:r>
              <a:rPr lang="en-US" sz="3600" baseline="50000" dirty="0" smtClean="0">
                <a:solidFill>
                  <a:srgbClr val="7030A0"/>
                </a:solidFill>
              </a:rPr>
              <a:t>3</a:t>
            </a:r>
            <a:r>
              <a:rPr lang="en-US" sz="3600" baseline="50000" dirty="0" smtClean="0"/>
              <a:t>/</a:t>
            </a:r>
            <a:r>
              <a:rPr lang="en-US" sz="3600" baseline="50000" dirty="0" smtClean="0">
                <a:solidFill>
                  <a:srgbClr val="0070C0"/>
                </a:solidFill>
              </a:rPr>
              <a:t>2</a:t>
            </a:r>
            <a:r>
              <a:rPr lang="en-US" sz="3600" dirty="0" smtClean="0"/>
              <a:t> = </a:t>
            </a:r>
            <a:endParaRPr lang="en-US" sz="3600" dirty="0" smtClean="0">
              <a:solidFill>
                <a:srgbClr val="0070C0"/>
              </a:solidFill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576514" name="Object 2"/>
          <p:cNvGraphicFramePr>
            <a:graphicFrameLocks noChangeAspect="1"/>
          </p:cNvGraphicFramePr>
          <p:nvPr/>
        </p:nvGraphicFramePr>
        <p:xfrm>
          <a:off x="2413458" y="914401"/>
          <a:ext cx="3371850" cy="944562"/>
        </p:xfrm>
        <a:graphic>
          <a:graphicData uri="http://schemas.openxmlformats.org/presentationml/2006/ole">
            <p:oleObj spid="_x0000_s616450" name="Equation" r:id="rId4" imgW="1180800" imgH="330120" progId="Equation.3">
              <p:embed/>
            </p:oleObj>
          </a:graphicData>
        </a:graphic>
      </p:graphicFrame>
      <p:graphicFrame>
        <p:nvGraphicFramePr>
          <p:cNvPr id="576517" name="Object 5"/>
          <p:cNvGraphicFramePr>
            <a:graphicFrameLocks noChangeAspect="1"/>
          </p:cNvGraphicFramePr>
          <p:nvPr/>
        </p:nvGraphicFramePr>
        <p:xfrm>
          <a:off x="2687303" y="4238277"/>
          <a:ext cx="1089025" cy="690563"/>
        </p:xfrm>
        <a:graphic>
          <a:graphicData uri="http://schemas.openxmlformats.org/presentationml/2006/ole">
            <p:oleObj spid="_x0000_s616451" name="Equation" r:id="rId5" imgW="380880" imgH="24120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657600" y="4014440"/>
            <a:ext cx="271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3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69852" y="4191000"/>
            <a:ext cx="430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2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8" name="AutoShape 33"/>
          <p:cNvSpPr>
            <a:spLocks/>
          </p:cNvSpPr>
          <p:nvPr/>
        </p:nvSpPr>
        <p:spPr bwMode="auto">
          <a:xfrm rot="16200000" flipH="1">
            <a:off x="2313384" y="3554015"/>
            <a:ext cx="326230" cy="990600"/>
          </a:xfrm>
          <a:prstGeom prst="leftBracket">
            <a:avLst>
              <a:gd name="adj" fmla="val 50000"/>
            </a:avLst>
          </a:prstGeom>
          <a:ln>
            <a:headEnd type="stealth" w="lg" len="lg"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9" name="AutoShape 33"/>
          <p:cNvSpPr>
            <a:spLocks/>
          </p:cNvSpPr>
          <p:nvPr/>
        </p:nvSpPr>
        <p:spPr bwMode="auto">
          <a:xfrm rot="16200000" flipH="1">
            <a:off x="2446502" y="2751302"/>
            <a:ext cx="652463" cy="2074532"/>
          </a:xfrm>
          <a:prstGeom prst="leftBracket">
            <a:avLst>
              <a:gd name="adj" fmla="val 50000"/>
            </a:avLst>
          </a:prstGeom>
          <a:noFill/>
          <a:ln w="25400">
            <a:solidFill>
              <a:schemeClr val="folHlink"/>
            </a:solidFill>
            <a:miter lim="800000"/>
            <a:headEnd type="stealth" w="lg" len="lg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6453" name="Object 5"/>
          <p:cNvGraphicFramePr>
            <a:graphicFrameLocks noChangeAspect="1"/>
          </p:cNvGraphicFramePr>
          <p:nvPr/>
        </p:nvGraphicFramePr>
        <p:xfrm>
          <a:off x="3867150" y="4038600"/>
          <a:ext cx="2686050" cy="800100"/>
        </p:xfrm>
        <a:graphic>
          <a:graphicData uri="http://schemas.openxmlformats.org/presentationml/2006/ole">
            <p:oleObj spid="_x0000_s616453" name="Equation" r:id="rId6" imgW="939600" imgH="279360" progId="Equation.3">
              <p:embed/>
            </p:oleObj>
          </a:graphicData>
        </a:graphic>
      </p:graphicFrame>
      <p:graphicFrame>
        <p:nvGraphicFramePr>
          <p:cNvPr id="616454" name="Object 6"/>
          <p:cNvGraphicFramePr>
            <a:graphicFrameLocks noChangeAspect="1"/>
          </p:cNvGraphicFramePr>
          <p:nvPr/>
        </p:nvGraphicFramePr>
        <p:xfrm>
          <a:off x="6553200" y="4281488"/>
          <a:ext cx="1089025" cy="509587"/>
        </p:xfrm>
        <a:graphic>
          <a:graphicData uri="http://schemas.openxmlformats.org/presentationml/2006/ole">
            <p:oleObj spid="_x0000_s616454" name="Equation" r:id="rId7" imgW="380880" imgH="177480" progId="Equation.3">
              <p:embed/>
            </p:oleObj>
          </a:graphicData>
        </a:graphic>
      </p:graphicFrame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76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576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616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616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3" grpId="0"/>
      <p:bldP spid="14" grpId="0"/>
      <p:bldP spid="18" grpId="0" animBg="1"/>
      <p:bldP spid="19" grpId="0" animBg="1"/>
      <p:bldP spid="1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7"/>
          <p:cNvSpPr>
            <a:spLocks noChangeArrowheads="1"/>
          </p:cNvSpPr>
          <p:nvPr/>
        </p:nvSpPr>
        <p:spPr bwMode="auto">
          <a:xfrm>
            <a:off x="6865938" y="1981200"/>
            <a:ext cx="1939590" cy="77470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6172200" y="3581400"/>
            <a:ext cx="575798" cy="68579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5603948" y="4850745"/>
            <a:ext cx="830262" cy="114196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marL="609600" indent="-609600">
              <a:spcBef>
                <a:spcPct val="20000"/>
              </a:spcBef>
              <a:buClr>
                <a:srgbClr val="FF9933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342805" y="993329"/>
            <a:ext cx="3632993" cy="865633"/>
          </a:xfrm>
          <a:prstGeom prst="roundRect">
            <a:avLst/>
          </a:prstGeom>
          <a:solidFill>
            <a:srgbClr val="92D050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1302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"/>
            <a:ext cx="8500728" cy="762000"/>
          </a:xfrm>
          <a:noFill/>
          <a:ln/>
        </p:spPr>
        <p:txBody>
          <a:bodyPr>
            <a:normAutofit/>
          </a:bodyPr>
          <a:lstStyle/>
          <a:p>
            <a:pPr marL="609600" indent="-609600" algn="ctr"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00B0F0"/>
                </a:solidFill>
              </a:rPr>
              <a:t>Examples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2099" y="914400"/>
            <a:ext cx="7772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sz="3600" dirty="0" smtClean="0"/>
              <a:t>100</a:t>
            </a:r>
            <a:r>
              <a:rPr lang="en-US" sz="3600" baseline="50000" dirty="0" smtClean="0">
                <a:solidFill>
                  <a:srgbClr val="7030A0"/>
                </a:solidFill>
              </a:rPr>
              <a:t>7</a:t>
            </a:r>
            <a:r>
              <a:rPr lang="en-US" sz="3600" baseline="50000" dirty="0" smtClean="0"/>
              <a:t>/</a:t>
            </a:r>
            <a:r>
              <a:rPr lang="en-US" sz="3600" baseline="50000" dirty="0" smtClean="0">
                <a:solidFill>
                  <a:srgbClr val="0070C0"/>
                </a:solidFill>
              </a:rPr>
              <a:t>2</a:t>
            </a:r>
            <a:r>
              <a:rPr lang="en-US" sz="3600" dirty="0" smtClean="0"/>
              <a:t> = </a:t>
            </a:r>
            <a:endParaRPr lang="en-US" sz="3600" dirty="0" smtClean="0">
              <a:solidFill>
                <a:srgbClr val="0070C0"/>
              </a:solidFill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lvl="1"/>
            <a:r>
              <a:rPr lang="en-US" sz="3600" dirty="0" smtClean="0"/>
              <a:t>  (-27)</a:t>
            </a:r>
            <a:r>
              <a:rPr lang="en-US" sz="3600" baseline="50000" dirty="0" smtClean="0">
                <a:solidFill>
                  <a:srgbClr val="7030A0"/>
                </a:solidFill>
              </a:rPr>
              <a:t>2</a:t>
            </a:r>
            <a:r>
              <a:rPr lang="en-US" sz="3600" baseline="50000" dirty="0" smtClean="0"/>
              <a:t>/</a:t>
            </a:r>
            <a:r>
              <a:rPr lang="en-US" sz="3600" baseline="50000" dirty="0" smtClean="0">
                <a:solidFill>
                  <a:srgbClr val="0070C0"/>
                </a:solidFill>
              </a:rPr>
              <a:t>3</a:t>
            </a:r>
            <a:r>
              <a:rPr lang="en-US" sz="3600" dirty="0" smtClean="0"/>
              <a:t> = </a:t>
            </a:r>
            <a:endParaRPr lang="en-US" sz="3600" dirty="0" smtClean="0">
              <a:solidFill>
                <a:srgbClr val="0070C0"/>
              </a:solidFill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 smtClean="0"/>
          </a:p>
          <a:p>
            <a:pPr marL="0" lvl="1"/>
            <a:r>
              <a:rPr lang="en-US" sz="3600" dirty="0" smtClean="0"/>
              <a:t>         </a:t>
            </a:r>
            <a:r>
              <a:rPr lang="en-US" sz="3600" baseline="50000" dirty="0" smtClean="0">
                <a:solidFill>
                  <a:srgbClr val="7030A0"/>
                </a:solidFill>
              </a:rPr>
              <a:t>3</a:t>
            </a:r>
            <a:r>
              <a:rPr lang="en-US" sz="3600" baseline="50000" dirty="0" smtClean="0"/>
              <a:t>/</a:t>
            </a:r>
            <a:r>
              <a:rPr lang="en-US" sz="3600" baseline="50000" dirty="0" smtClean="0">
                <a:solidFill>
                  <a:srgbClr val="0070C0"/>
                </a:solidFill>
              </a:rPr>
              <a:t>2</a:t>
            </a:r>
            <a:r>
              <a:rPr lang="en-US" sz="3600" dirty="0" smtClean="0"/>
              <a:t> </a:t>
            </a: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576514" name="Object 2"/>
          <p:cNvGraphicFramePr>
            <a:graphicFrameLocks noChangeAspect="1"/>
          </p:cNvGraphicFramePr>
          <p:nvPr/>
        </p:nvGraphicFramePr>
        <p:xfrm>
          <a:off x="5603948" y="914400"/>
          <a:ext cx="3201580" cy="896864"/>
        </p:xfrm>
        <a:graphic>
          <a:graphicData uri="http://schemas.openxmlformats.org/presentationml/2006/ole">
            <p:oleObj spid="_x0000_s617474" name="Equation" r:id="rId4" imgW="1180800" imgH="330120" progId="Equation.3">
              <p:embed/>
            </p:oleObj>
          </a:graphicData>
        </a:graphic>
      </p:graphicFrame>
      <p:graphicFrame>
        <p:nvGraphicFramePr>
          <p:cNvPr id="576517" name="Object 5"/>
          <p:cNvGraphicFramePr>
            <a:graphicFrameLocks noChangeAspect="1"/>
          </p:cNvGraphicFramePr>
          <p:nvPr/>
        </p:nvGraphicFramePr>
        <p:xfrm>
          <a:off x="2462212" y="2019302"/>
          <a:ext cx="1271588" cy="690563"/>
        </p:xfrm>
        <a:graphic>
          <a:graphicData uri="http://schemas.openxmlformats.org/presentationml/2006/ole">
            <p:oleObj spid="_x0000_s617475" name="Equation" r:id="rId5" imgW="444240" imgH="24120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615072" y="1867200"/>
            <a:ext cx="271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7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41252" y="1981200"/>
            <a:ext cx="430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2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8" name="AutoShape 33"/>
          <p:cNvSpPr>
            <a:spLocks/>
          </p:cNvSpPr>
          <p:nvPr/>
        </p:nvSpPr>
        <p:spPr bwMode="auto">
          <a:xfrm rot="16200000" flipH="1">
            <a:off x="2207503" y="1483905"/>
            <a:ext cx="326527" cy="744866"/>
          </a:xfrm>
          <a:prstGeom prst="leftBracket">
            <a:avLst>
              <a:gd name="adj" fmla="val 50000"/>
            </a:avLst>
          </a:prstGeom>
          <a:ln>
            <a:headEnd type="stealth" w="lg" len="lg"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9" name="AutoShape 33"/>
          <p:cNvSpPr>
            <a:spLocks/>
          </p:cNvSpPr>
          <p:nvPr/>
        </p:nvSpPr>
        <p:spPr bwMode="auto">
          <a:xfrm rot="16200000" flipH="1">
            <a:off x="2425534" y="639599"/>
            <a:ext cx="652463" cy="1964067"/>
          </a:xfrm>
          <a:prstGeom prst="leftBracket">
            <a:avLst>
              <a:gd name="adj" fmla="val 50000"/>
            </a:avLst>
          </a:prstGeom>
          <a:noFill/>
          <a:ln w="25400">
            <a:solidFill>
              <a:schemeClr val="folHlink"/>
            </a:solidFill>
            <a:miter lim="800000"/>
            <a:headEnd type="stealth" w="lg" len="lg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6453" name="Object 5"/>
          <p:cNvGraphicFramePr>
            <a:graphicFrameLocks noChangeAspect="1"/>
          </p:cNvGraphicFramePr>
          <p:nvPr/>
        </p:nvGraphicFramePr>
        <p:xfrm>
          <a:off x="3827133" y="1871665"/>
          <a:ext cx="1778000" cy="800100"/>
        </p:xfrm>
        <a:graphic>
          <a:graphicData uri="http://schemas.openxmlformats.org/presentationml/2006/ole">
            <p:oleObj spid="_x0000_s617476" name="Equation" r:id="rId6" imgW="622080" imgH="279360" progId="Equation.3">
              <p:embed/>
            </p:oleObj>
          </a:graphicData>
        </a:graphic>
      </p:graphicFrame>
      <p:graphicFrame>
        <p:nvGraphicFramePr>
          <p:cNvPr id="616454" name="Object 6"/>
          <p:cNvGraphicFramePr>
            <a:graphicFrameLocks noChangeAspect="1"/>
          </p:cNvGraphicFramePr>
          <p:nvPr/>
        </p:nvGraphicFramePr>
        <p:xfrm>
          <a:off x="5605133" y="2027240"/>
          <a:ext cx="1016000" cy="582613"/>
        </p:xfrm>
        <a:graphic>
          <a:graphicData uri="http://schemas.openxmlformats.org/presentationml/2006/ole">
            <p:oleObj spid="_x0000_s617477" name="Equation" r:id="rId7" imgW="355320" imgH="203040" progId="Equation.3">
              <p:embed/>
            </p:oleObj>
          </a:graphicData>
        </a:graphic>
      </p:graphicFrame>
      <p:graphicFrame>
        <p:nvGraphicFramePr>
          <p:cNvPr id="617478" name="Object 6"/>
          <p:cNvGraphicFramePr>
            <a:graphicFrameLocks noChangeAspect="1"/>
          </p:cNvGraphicFramePr>
          <p:nvPr/>
        </p:nvGraphicFramePr>
        <p:xfrm>
          <a:off x="6497308" y="2089152"/>
          <a:ext cx="2359025" cy="582613"/>
        </p:xfrm>
        <a:graphic>
          <a:graphicData uri="http://schemas.openxmlformats.org/presentationml/2006/ole">
            <p:oleObj spid="_x0000_s617478" name="Equation" r:id="rId8" imgW="825480" imgH="203040" progId="Equation.3">
              <p:embed/>
            </p:oleObj>
          </a:graphicData>
        </a:graphic>
      </p:graphicFrame>
      <p:graphicFrame>
        <p:nvGraphicFramePr>
          <p:cNvPr id="17" name="Object 5"/>
          <p:cNvGraphicFramePr>
            <a:graphicFrameLocks noChangeAspect="1"/>
          </p:cNvGraphicFramePr>
          <p:nvPr/>
        </p:nvGraphicFramePr>
        <p:xfrm>
          <a:off x="2541588" y="3652838"/>
          <a:ext cx="1417637" cy="690562"/>
        </p:xfrm>
        <a:graphic>
          <a:graphicData uri="http://schemas.openxmlformats.org/presentationml/2006/ole">
            <p:oleObj spid="_x0000_s617479" name="Equation" r:id="rId9" imgW="495000" imgH="241200" progId="Equation.3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810000" y="3500735"/>
            <a:ext cx="271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2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17452" y="3581400"/>
            <a:ext cx="430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3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2" name="AutoShape 33"/>
          <p:cNvSpPr>
            <a:spLocks/>
          </p:cNvSpPr>
          <p:nvPr/>
        </p:nvSpPr>
        <p:spPr bwMode="auto">
          <a:xfrm rot="16200000" flipH="1">
            <a:off x="2277665" y="3182544"/>
            <a:ext cx="254791" cy="695320"/>
          </a:xfrm>
          <a:prstGeom prst="leftBracket">
            <a:avLst>
              <a:gd name="adj" fmla="val 50000"/>
            </a:avLst>
          </a:prstGeom>
          <a:ln>
            <a:headEnd type="stealth" w="lg" len="lg"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3" name="AutoShape 33"/>
          <p:cNvSpPr>
            <a:spLocks/>
          </p:cNvSpPr>
          <p:nvPr/>
        </p:nvSpPr>
        <p:spPr bwMode="auto">
          <a:xfrm rot="16200000" flipH="1">
            <a:off x="2577934" y="2196935"/>
            <a:ext cx="652463" cy="2116467"/>
          </a:xfrm>
          <a:prstGeom prst="leftBracket">
            <a:avLst>
              <a:gd name="adj" fmla="val 50000"/>
            </a:avLst>
          </a:prstGeom>
          <a:noFill/>
          <a:ln w="25400">
            <a:solidFill>
              <a:schemeClr val="folHlink"/>
            </a:solidFill>
            <a:miter lim="800000"/>
            <a:headEnd type="stealth" w="lg" len="lg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4" name="Object 5"/>
          <p:cNvGraphicFramePr>
            <a:graphicFrameLocks noChangeAspect="1"/>
          </p:cNvGraphicFramePr>
          <p:nvPr/>
        </p:nvGraphicFramePr>
        <p:xfrm>
          <a:off x="4178299" y="3498850"/>
          <a:ext cx="1683289" cy="844550"/>
        </p:xfrm>
        <a:graphic>
          <a:graphicData uri="http://schemas.openxmlformats.org/presentationml/2006/ole">
            <p:oleObj spid="_x0000_s617480" name="Equation" r:id="rId10" imgW="482400" imgH="241200" progId="Equation.3">
              <p:embed/>
            </p:oleObj>
          </a:graphicData>
        </a:graphic>
      </p:graphicFrame>
      <p:graphicFrame>
        <p:nvGraphicFramePr>
          <p:cNvPr id="26" name="Object 6"/>
          <p:cNvGraphicFramePr>
            <a:graphicFrameLocks noChangeAspect="1"/>
          </p:cNvGraphicFramePr>
          <p:nvPr/>
        </p:nvGraphicFramePr>
        <p:xfrm>
          <a:off x="5861588" y="3657600"/>
          <a:ext cx="759545" cy="560492"/>
        </p:xfrm>
        <a:graphic>
          <a:graphicData uri="http://schemas.openxmlformats.org/presentationml/2006/ole">
            <p:oleObj spid="_x0000_s617482" name="Equation" r:id="rId11" imgW="241200" imgH="177480" progId="Equation.3">
              <p:embed/>
            </p:oleObj>
          </a:graphicData>
        </a:graphic>
      </p:graphicFrame>
      <p:graphicFrame>
        <p:nvGraphicFramePr>
          <p:cNvPr id="617483" name="Object 11"/>
          <p:cNvGraphicFramePr>
            <a:graphicFrameLocks noChangeAspect="1"/>
          </p:cNvGraphicFramePr>
          <p:nvPr/>
        </p:nvGraphicFramePr>
        <p:xfrm>
          <a:off x="685800" y="4850745"/>
          <a:ext cx="1038555" cy="1222132"/>
        </p:xfrm>
        <a:graphic>
          <a:graphicData uri="http://schemas.openxmlformats.org/presentationml/2006/ole">
            <p:oleObj spid="_x0000_s617483" name="Equation" r:id="rId12" imgW="368280" imgH="431640" progId="Equation.3">
              <p:embed/>
            </p:oleObj>
          </a:graphicData>
        </a:graphic>
      </p:graphicFrame>
      <p:graphicFrame>
        <p:nvGraphicFramePr>
          <p:cNvPr id="27" name="Object 5"/>
          <p:cNvGraphicFramePr>
            <a:graphicFrameLocks noChangeAspect="1"/>
          </p:cNvGraphicFramePr>
          <p:nvPr/>
        </p:nvGraphicFramePr>
        <p:xfrm>
          <a:off x="2100262" y="4698208"/>
          <a:ext cx="1709738" cy="1454150"/>
        </p:xfrm>
        <a:graphic>
          <a:graphicData uri="http://schemas.openxmlformats.org/presentationml/2006/ole">
            <p:oleObj spid="_x0000_s617484" name="Equation" r:id="rId13" imgW="596880" imgH="507960" progId="Equation.3">
              <p:embed/>
            </p:oleObj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3640468" y="4796135"/>
            <a:ext cx="271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3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90800" y="5024735"/>
            <a:ext cx="430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2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0" name="AutoShape 33"/>
          <p:cNvSpPr>
            <a:spLocks/>
          </p:cNvSpPr>
          <p:nvPr/>
        </p:nvSpPr>
        <p:spPr bwMode="auto">
          <a:xfrm rot="16200000" flipH="1">
            <a:off x="2277665" y="4554144"/>
            <a:ext cx="254791" cy="695320"/>
          </a:xfrm>
          <a:prstGeom prst="leftBracket">
            <a:avLst>
              <a:gd name="adj" fmla="val 50000"/>
            </a:avLst>
          </a:prstGeom>
          <a:ln>
            <a:headEnd type="stealth" w="lg" len="lg"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1" name="AutoShape 33"/>
          <p:cNvSpPr>
            <a:spLocks/>
          </p:cNvSpPr>
          <p:nvPr/>
        </p:nvSpPr>
        <p:spPr bwMode="auto">
          <a:xfrm rot="16200000" flipH="1">
            <a:off x="2561266" y="3628066"/>
            <a:ext cx="533400" cy="1964067"/>
          </a:xfrm>
          <a:prstGeom prst="leftBracket">
            <a:avLst>
              <a:gd name="adj" fmla="val 50000"/>
            </a:avLst>
          </a:prstGeom>
          <a:noFill/>
          <a:ln w="25400">
            <a:solidFill>
              <a:schemeClr val="folHlink"/>
            </a:solidFill>
            <a:miter lim="800000"/>
            <a:headEnd type="stealth" w="lg" len="lg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2" name="Object 5"/>
          <p:cNvGraphicFramePr>
            <a:graphicFrameLocks noChangeAspect="1"/>
          </p:cNvGraphicFramePr>
          <p:nvPr/>
        </p:nvGraphicFramePr>
        <p:xfrm>
          <a:off x="4052888" y="4648200"/>
          <a:ext cx="1359529" cy="1401465"/>
        </p:xfrm>
        <a:graphic>
          <a:graphicData uri="http://schemas.openxmlformats.org/presentationml/2006/ole">
            <p:oleObj spid="_x0000_s617485" name="Equation" r:id="rId14" imgW="457200" imgH="469800" progId="Equation.3">
              <p:embed/>
            </p:oleObj>
          </a:graphicData>
        </a:graphic>
      </p:graphicFrame>
      <p:graphicFrame>
        <p:nvGraphicFramePr>
          <p:cNvPr id="33" name="Object 6"/>
          <p:cNvGraphicFramePr>
            <a:graphicFrameLocks noChangeAspect="1"/>
          </p:cNvGraphicFramePr>
          <p:nvPr/>
        </p:nvGraphicFramePr>
        <p:xfrm>
          <a:off x="5207001" y="4791412"/>
          <a:ext cx="1290308" cy="1215688"/>
        </p:xfrm>
        <a:graphic>
          <a:graphicData uri="http://schemas.openxmlformats.org/presentationml/2006/ole">
            <p:oleObj spid="_x0000_s617486" name="Equation" r:id="rId15" imgW="419040" imgH="393480" progId="Equation.3">
              <p:embed/>
            </p:oleObj>
          </a:graphicData>
        </a:graphic>
      </p:graphicFrame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76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576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616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616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617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2000"/>
                                        <p:tgtEl>
                                          <p:spTgt spid="617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500"/>
                            </p:stCondLst>
                            <p:childTnLst>
                              <p:par>
                                <p:cTn id="1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3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"/>
                            </p:stCondLst>
                            <p:childTnLst>
                              <p:par>
                                <p:cTn id="1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00"/>
                            </p:stCondLst>
                            <p:childTnLst>
                              <p:par>
                                <p:cTn id="1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00"/>
                            </p:stCondLst>
                            <p:childTnLst>
                              <p:par>
                                <p:cTn id="1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uild="p" animBg="1"/>
      <p:bldP spid="35" grpId="0" build="p" animBg="1"/>
      <p:bldP spid="34" grpId="0" build="p" animBg="1"/>
      <p:bldP spid="15" grpId="0" animBg="1"/>
      <p:bldP spid="13" grpId="0"/>
      <p:bldP spid="14" grpId="0"/>
      <p:bldP spid="18" grpId="0" animBg="1"/>
      <p:bldP spid="19" grpId="0" animBg="1"/>
      <p:bldP spid="19" grpId="1" animBg="1"/>
      <p:bldP spid="20" grpId="0"/>
      <p:bldP spid="21" grpId="0"/>
      <p:bldP spid="22" grpId="0" animBg="1"/>
      <p:bldP spid="23" grpId="0" animBg="1"/>
      <p:bldP spid="23" grpId="1" animBg="1"/>
      <p:bldP spid="28" grpId="0"/>
      <p:bldP spid="29" grpId="0"/>
      <p:bldP spid="30" grpId="0" animBg="1"/>
      <p:bldP spid="31" grpId="0" animBg="1"/>
      <p:bldP spid="31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25674</TotalTime>
  <Words>85</Words>
  <Application>Microsoft Office PowerPoint</Application>
  <PresentationFormat>On-screen Show (4:3)</PresentationFormat>
  <Paragraphs>82</Paragraphs>
  <Slides>11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Aspect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Addison Wesley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Simplifying Rational Expression</dc:title>
  <dc:creator>Phong Chau</dc:creator>
  <cp:lastModifiedBy>Phong</cp:lastModifiedBy>
  <cp:revision>1733</cp:revision>
  <dcterms:created xsi:type="dcterms:W3CDTF">2000-06-05T14:57:27Z</dcterms:created>
  <dcterms:modified xsi:type="dcterms:W3CDTF">2012-06-11T03:42:14Z</dcterms:modified>
</cp:coreProperties>
</file>