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9" r:id="rId1"/>
  </p:sldMasterIdLst>
  <p:notesMasterIdLst>
    <p:notesMasterId r:id="rId13"/>
  </p:notesMasterIdLst>
  <p:handoutMasterIdLst>
    <p:handoutMasterId r:id="rId14"/>
  </p:handoutMasterIdLst>
  <p:sldIdLst>
    <p:sldId id="333" r:id="rId2"/>
    <p:sldId id="334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66" r:id="rId11"/>
    <p:sldId id="365" r:id="rId12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CCECFF"/>
    <a:srgbClr val="99CCFF"/>
    <a:srgbClr val="FFFFCC"/>
    <a:srgbClr val="FFFF99"/>
    <a:srgbClr val="FFFF00"/>
    <a:srgbClr val="CCCC00"/>
    <a:srgbClr val="006600"/>
    <a:srgbClr val="00A479"/>
    <a:srgbClr val="2CB3B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notesViewPr>
    <p:cSldViewPr snapToObjects="1">
      <p:cViewPr>
        <p:scale>
          <a:sx n="100" d="100"/>
          <a:sy n="100" d="100"/>
        </p:scale>
        <p:origin x="-780" y="226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3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2" Type="http://schemas.openxmlformats.org/officeDocument/2006/relationships/image" Target="../media/image32.wmf"/><Relationship Id="rId16" Type="http://schemas.openxmlformats.org/officeDocument/2006/relationships/image" Target="../media/image46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5" Type="http://schemas.openxmlformats.org/officeDocument/2006/relationships/image" Target="../media/image4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Relationship Id="rId1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59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12" Type="http://schemas.openxmlformats.org/officeDocument/2006/relationships/image" Target="../media/image58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B22F2D-0C2C-4779-8B73-2D3246E521A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DE6936-A0BA-495B-98B2-B09142D1DED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87A4A-BF19-4D01-B091-69DB345A166D}" type="slidenum">
              <a:rPr lang="en-CA"/>
              <a:pPr/>
              <a:t>1</a:t>
            </a:fld>
            <a:endParaRPr lang="en-CA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2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63997-83CD-4C62-927B-88B4D9FA7DEE}" type="slidenum">
              <a:rPr lang="en-CA"/>
              <a:pPr/>
              <a:t>3</a:t>
            </a:fld>
            <a:endParaRPr lang="en-CA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4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10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11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4A415-29ED-4A8D-87DB-408DBD9CBDCF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6CF03-935B-44A3-8DA7-02F5586F7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90A60-AEAD-4380-8198-A8C3E64DFCB6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3FFC720-FAE2-474E-875B-2F4F3CB8F490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F37D4-B65F-4A7C-9C4B-03C17B467957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0EE14CBE-8F00-4BF3-A34B-6EB33432A28D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8D2FC-5125-43E8-88E2-31A085198471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CB53054E-FD0F-4A75-A1F5-247728752A9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7DC52-9739-42A6-AED2-AA71858C2EF0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64D6151F-B3DA-4D34-8E6C-37642CAEAF3A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ECC2B-2EED-46D7-A715-E726D0DF553D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BDD7EAEF-08BC-4724-900F-0DDA763D8BEE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FB979-DCC0-469E-8A97-2A44A0CBC363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BB88EEC-D075-4EE2-B9F9-61E5611C3C53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1B39D-9C51-46B8-A043-66FFE5FDF88B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7D04C0A6-20D9-4A43-AAAB-CDFCCC1080A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92E72-3391-4427-90BA-DB93EDA7BB3D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1C594E58-21CF-4408-A128-647A4AAD7E42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679B6-0BAD-47DE-B7D3-0E3BBFBCDCB0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67F011E-AA59-480B-9244-C8478207413C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4C3BF-D71D-415D-A6CF-D7A569CD9B7F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AF778849-B753-45C5-808E-4FBE3E895C17}" type="slidenum">
              <a:rPr lang="en-US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CFE2D3-C012-421A-9E44-0C38463B6FA6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Slide 7- </a:t>
            </a:r>
            <a:fld id="{745C454B-61A5-4DE5-AD74-13132B8B2185}" type="slidenum">
              <a:rPr lang="en-US" smtClean="0"/>
              <a:pPr/>
              <a:t>‹#›</a:t>
            </a:fld>
            <a:endParaRPr lang="en-CA"/>
          </a:p>
        </p:txBody>
      </p:sp>
      <p:sp>
        <p:nvSpPr>
          <p:cNvPr id="10" name="Rectangle 1031"/>
          <p:cNvSpPr>
            <a:spLocks noChangeArrowheads="1"/>
          </p:cNvSpPr>
          <p:nvPr userDrawn="1"/>
        </p:nvSpPr>
        <p:spPr bwMode="gray">
          <a:xfrm>
            <a:off x="0" y="0"/>
            <a:ext cx="127000" cy="68580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transition spd="med">
    <p:pull dir="rd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9.bin"/><Relationship Id="rId18" Type="http://schemas.openxmlformats.org/officeDocument/2006/relationships/oleObject" Target="../embeddings/oleObject4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2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41.bin"/><Relationship Id="rId10" Type="http://schemas.openxmlformats.org/officeDocument/2006/relationships/oleObject" Target="../embeddings/oleObject36.bin"/><Relationship Id="rId19" Type="http://schemas.openxmlformats.org/officeDocument/2006/relationships/oleObject" Target="../embeddings/oleObject45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Relationship Id="rId14" Type="http://schemas.openxmlformats.org/officeDocument/2006/relationships/oleObject" Target="../embeddings/oleObject4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oleObject" Target="../embeddings/oleObject5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8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7.bin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Relationship Id="rId14" Type="http://schemas.openxmlformats.org/officeDocument/2006/relationships/oleObject" Target="../embeddings/oleObject5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76" y="685800"/>
            <a:ext cx="7772400" cy="1828800"/>
          </a:xfrm>
        </p:spPr>
        <p:txBody>
          <a:bodyPr/>
          <a:lstStyle/>
          <a:p>
            <a:pPr algn="ctr"/>
            <a:r>
              <a:rPr lang="en-US" dirty="0" smtClean="0"/>
              <a:t>Section 10.3 – 10.4</a:t>
            </a:r>
            <a:endParaRPr lang="en-US" dirty="0"/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2376" y="2743200"/>
            <a:ext cx="8040624" cy="185623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Multiplying and Dividing Radical Expressions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646113"/>
            <a:ext cx="9144000" cy="266223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966558" y="1191534"/>
            <a:ext cx="2381770" cy="1227816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0" y="3308350"/>
            <a:ext cx="9144000" cy="2803815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2241550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chemeClr val="accent1"/>
                </a:solidFill>
                <a:latin typeface="Arial" charset="0"/>
              </a:rPr>
              <a:t>Property of radicals</a:t>
            </a:r>
            <a:endParaRPr lang="en-US" sz="3200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17161" name="Rectangle 41"/>
          <p:cNvSpPr>
            <a:spLocks noChangeArrowheads="1"/>
          </p:cNvSpPr>
          <p:nvPr/>
        </p:nvSpPr>
        <p:spPr bwMode="auto">
          <a:xfrm>
            <a:off x="5475287" y="2574925"/>
            <a:ext cx="3221037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600" dirty="0" smtClean="0">
                <a:solidFill>
                  <a:srgbClr val="7030A0"/>
                </a:solidFill>
                <a:latin typeface="Arial" charset="0"/>
              </a:rPr>
              <a:t>when n is odd</a:t>
            </a:r>
            <a:endParaRPr lang="en-US" sz="3600" dirty="0">
              <a:solidFill>
                <a:srgbClr val="7030A0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1058863" y="646113"/>
          <a:ext cx="1338262" cy="769937"/>
        </p:xfrm>
        <a:graphic>
          <a:graphicData uri="http://schemas.openxmlformats.org/presentationml/2006/ole">
            <p:oleObj spid="_x0000_s612354" name="Equation" r:id="rId4" imgW="419040" imgH="241200" progId="Equation.3">
              <p:embed/>
            </p:oleObj>
          </a:graphicData>
        </a:graphic>
      </p:graphicFrame>
      <p:graphicFrame>
        <p:nvGraphicFramePr>
          <p:cNvPr id="517170" name="Object 50"/>
          <p:cNvGraphicFramePr>
            <a:graphicFrameLocks noChangeAspect="1"/>
          </p:cNvGraphicFramePr>
          <p:nvPr/>
        </p:nvGraphicFramePr>
        <p:xfrm>
          <a:off x="2774950" y="1744663"/>
          <a:ext cx="711200" cy="514350"/>
        </p:xfrm>
        <a:graphic>
          <a:graphicData uri="http://schemas.openxmlformats.org/presentationml/2006/ole">
            <p:oleObj spid="_x0000_s612355" name="Equation" r:id="rId5" imgW="228600" imgH="164880" progId="Equation.3">
              <p:embed/>
            </p:oleObj>
          </a:graphicData>
        </a:graphic>
      </p:graphicFrame>
      <p:graphicFrame>
        <p:nvGraphicFramePr>
          <p:cNvPr id="517171" name="Object 51"/>
          <p:cNvGraphicFramePr>
            <a:graphicFrameLocks noChangeAspect="1"/>
          </p:cNvGraphicFramePr>
          <p:nvPr/>
        </p:nvGraphicFramePr>
        <p:xfrm>
          <a:off x="2747963" y="804863"/>
          <a:ext cx="382587" cy="495300"/>
        </p:xfrm>
        <a:graphic>
          <a:graphicData uri="http://schemas.openxmlformats.org/presentationml/2006/ole">
            <p:oleObj spid="_x0000_s612356" name="Equation" r:id="rId6" imgW="126720" imgH="164880" progId="Equation.3">
              <p:embed/>
            </p:oleObj>
          </a:graphicData>
        </a:graphic>
      </p:graphicFrame>
      <p:graphicFrame>
        <p:nvGraphicFramePr>
          <p:cNvPr id="517172" name="Object 52"/>
          <p:cNvGraphicFramePr>
            <a:graphicFrameLocks noChangeAspect="1"/>
          </p:cNvGraphicFramePr>
          <p:nvPr/>
        </p:nvGraphicFramePr>
        <p:xfrm>
          <a:off x="2640013" y="2636838"/>
          <a:ext cx="395287" cy="552450"/>
        </p:xfrm>
        <a:graphic>
          <a:graphicData uri="http://schemas.openxmlformats.org/presentationml/2006/ole">
            <p:oleObj spid="_x0000_s612357" name="Equation" r:id="rId7" imgW="126720" imgH="177480" progId="Equation.3">
              <p:embed/>
            </p:oleObj>
          </a:graphicData>
        </a:graphic>
      </p:graphicFrame>
      <p:graphicFrame>
        <p:nvGraphicFramePr>
          <p:cNvPr id="517173" name="Object 53"/>
          <p:cNvGraphicFramePr>
            <a:graphicFrameLocks noChangeAspect="1"/>
          </p:cNvGraphicFramePr>
          <p:nvPr/>
        </p:nvGraphicFramePr>
        <p:xfrm>
          <a:off x="831850" y="1543050"/>
          <a:ext cx="1916113" cy="876300"/>
        </p:xfrm>
        <a:graphic>
          <a:graphicData uri="http://schemas.openxmlformats.org/presentationml/2006/ole">
            <p:oleObj spid="_x0000_s612358" name="Equation" r:id="rId8" imgW="609480" imgH="279360" progId="Equation.3">
              <p:embed/>
            </p:oleObj>
          </a:graphicData>
        </a:graphic>
      </p:graphicFrame>
      <p:graphicFrame>
        <p:nvGraphicFramePr>
          <p:cNvPr id="517174" name="Object 54"/>
          <p:cNvGraphicFramePr>
            <a:graphicFrameLocks noChangeAspect="1"/>
          </p:cNvGraphicFramePr>
          <p:nvPr/>
        </p:nvGraphicFramePr>
        <p:xfrm>
          <a:off x="857250" y="3248025"/>
          <a:ext cx="1397000" cy="779463"/>
        </p:xfrm>
        <a:graphic>
          <a:graphicData uri="http://schemas.openxmlformats.org/presentationml/2006/ole">
            <p:oleObj spid="_x0000_s612359" name="Equation" r:id="rId9" imgW="431640" imgH="241200" progId="Equation.3">
              <p:embed/>
            </p:oleObj>
          </a:graphicData>
        </a:graphic>
      </p:graphicFrame>
      <p:graphicFrame>
        <p:nvGraphicFramePr>
          <p:cNvPr id="517175" name="Object 55"/>
          <p:cNvGraphicFramePr>
            <a:graphicFrameLocks noChangeAspect="1"/>
          </p:cNvGraphicFramePr>
          <p:nvPr/>
        </p:nvGraphicFramePr>
        <p:xfrm>
          <a:off x="942975" y="2517775"/>
          <a:ext cx="1309688" cy="790575"/>
        </p:xfrm>
        <a:graphic>
          <a:graphicData uri="http://schemas.openxmlformats.org/presentationml/2006/ole">
            <p:oleObj spid="_x0000_s612360" name="Equation" r:id="rId10" imgW="419040" imgH="253800" progId="Equation.3">
              <p:embed/>
            </p:oleObj>
          </a:graphicData>
        </a:graphic>
      </p:graphicFrame>
      <p:graphicFrame>
        <p:nvGraphicFramePr>
          <p:cNvPr id="517176" name="Object 56"/>
          <p:cNvGraphicFramePr>
            <a:graphicFrameLocks noChangeAspect="1"/>
          </p:cNvGraphicFramePr>
          <p:nvPr/>
        </p:nvGraphicFramePr>
        <p:xfrm>
          <a:off x="782638" y="4249738"/>
          <a:ext cx="1800225" cy="822325"/>
        </p:xfrm>
        <a:graphic>
          <a:graphicData uri="http://schemas.openxmlformats.org/presentationml/2006/ole">
            <p:oleObj spid="_x0000_s612361" name="Equation" r:id="rId11" imgW="609480" imgH="279360" progId="Equation.3">
              <p:embed/>
            </p:oleObj>
          </a:graphicData>
        </a:graphic>
      </p:graphicFrame>
      <p:graphicFrame>
        <p:nvGraphicFramePr>
          <p:cNvPr id="517177" name="Object 57"/>
          <p:cNvGraphicFramePr>
            <a:graphicFrameLocks noChangeAspect="1"/>
          </p:cNvGraphicFramePr>
          <p:nvPr/>
        </p:nvGraphicFramePr>
        <p:xfrm>
          <a:off x="823913" y="5376863"/>
          <a:ext cx="1816100" cy="828675"/>
        </p:xfrm>
        <a:graphic>
          <a:graphicData uri="http://schemas.openxmlformats.org/presentationml/2006/ole">
            <p:oleObj spid="_x0000_s612362" name="Equation" r:id="rId12" imgW="609480" imgH="279360" progId="Equation.3">
              <p:embed/>
            </p:oleObj>
          </a:graphicData>
        </a:graphic>
      </p:graphicFrame>
      <p:graphicFrame>
        <p:nvGraphicFramePr>
          <p:cNvPr id="517178" name="Object 58"/>
          <p:cNvGraphicFramePr>
            <a:graphicFrameLocks noChangeAspect="1"/>
          </p:cNvGraphicFramePr>
          <p:nvPr/>
        </p:nvGraphicFramePr>
        <p:xfrm>
          <a:off x="2397125" y="3494088"/>
          <a:ext cx="409575" cy="533400"/>
        </p:xfrm>
        <a:graphic>
          <a:graphicData uri="http://schemas.openxmlformats.org/presentationml/2006/ole">
            <p:oleObj spid="_x0000_s612363" name="Equation" r:id="rId13" imgW="126720" imgH="164880" progId="Equation.3">
              <p:embed/>
            </p:oleObj>
          </a:graphicData>
        </a:graphic>
      </p:graphicFrame>
      <p:graphicFrame>
        <p:nvGraphicFramePr>
          <p:cNvPr id="517179" name="Object 59"/>
          <p:cNvGraphicFramePr>
            <a:graphicFrameLocks noChangeAspect="1"/>
          </p:cNvGraphicFramePr>
          <p:nvPr/>
        </p:nvGraphicFramePr>
        <p:xfrm>
          <a:off x="2774950" y="4413251"/>
          <a:ext cx="420203" cy="658812"/>
        </p:xfrm>
        <a:graphic>
          <a:graphicData uri="http://schemas.openxmlformats.org/presentationml/2006/ole">
            <p:oleObj spid="_x0000_s612364" name="Equation" r:id="rId14" imgW="114120" imgH="177480" progId="Equation.3">
              <p:embed/>
            </p:oleObj>
          </a:graphicData>
        </a:graphic>
      </p:graphicFrame>
      <p:graphicFrame>
        <p:nvGraphicFramePr>
          <p:cNvPr id="517180" name="Object 60"/>
          <p:cNvGraphicFramePr>
            <a:graphicFrameLocks noChangeAspect="1"/>
          </p:cNvGraphicFramePr>
          <p:nvPr/>
        </p:nvGraphicFramePr>
        <p:xfrm>
          <a:off x="2747963" y="5486910"/>
          <a:ext cx="479425" cy="624965"/>
        </p:xfrm>
        <a:graphic>
          <a:graphicData uri="http://schemas.openxmlformats.org/presentationml/2006/ole">
            <p:oleObj spid="_x0000_s612365" name="Equation" r:id="rId15" imgW="126720" imgH="164880" progId="Equation.3">
              <p:embed/>
            </p:oleObj>
          </a:graphicData>
        </a:graphic>
      </p:graphicFrame>
      <p:sp>
        <p:nvSpPr>
          <p:cNvPr id="23" name="Right Brace 22"/>
          <p:cNvSpPr/>
          <p:nvPr/>
        </p:nvSpPr>
        <p:spPr>
          <a:xfrm>
            <a:off x="3776328" y="804863"/>
            <a:ext cx="567072" cy="2384425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038600" y="1722438"/>
            <a:ext cx="1553828" cy="536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2366" name="Object 14"/>
          <p:cNvGraphicFramePr>
            <a:graphicFrameLocks noChangeAspect="1"/>
          </p:cNvGraphicFramePr>
          <p:nvPr/>
        </p:nvGraphicFramePr>
        <p:xfrm>
          <a:off x="5966558" y="1191534"/>
          <a:ext cx="1740074" cy="1018266"/>
        </p:xfrm>
        <a:graphic>
          <a:graphicData uri="http://schemas.openxmlformats.org/presentationml/2006/ole">
            <p:oleObj spid="_x0000_s612366" name="Equation" r:id="rId16" imgW="431640" imgH="253800" progId="Equation.3">
              <p:embed/>
            </p:oleObj>
          </a:graphicData>
        </a:graphic>
      </p:graphicFrame>
      <p:graphicFrame>
        <p:nvGraphicFramePr>
          <p:cNvPr id="612367" name="Object 15"/>
          <p:cNvGraphicFramePr>
            <a:graphicFrameLocks noChangeAspect="1"/>
          </p:cNvGraphicFramePr>
          <p:nvPr/>
        </p:nvGraphicFramePr>
        <p:xfrm>
          <a:off x="7706632" y="1543050"/>
          <a:ext cx="641696" cy="700766"/>
        </p:xfrm>
        <a:graphic>
          <a:graphicData uri="http://schemas.openxmlformats.org/presentationml/2006/ole">
            <p:oleObj spid="_x0000_s612367" name="Equation" r:id="rId17" imgW="126720" imgH="139680" progId="Equation.3">
              <p:embed/>
            </p:oleObj>
          </a:graphicData>
        </a:graphic>
      </p:graphicFrame>
      <p:sp>
        <p:nvSpPr>
          <p:cNvPr id="38" name="Rounded Rectangle 37"/>
          <p:cNvSpPr/>
          <p:nvPr/>
        </p:nvSpPr>
        <p:spPr>
          <a:xfrm>
            <a:off x="5924030" y="4044271"/>
            <a:ext cx="2381770" cy="1227816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41"/>
          <p:cNvSpPr>
            <a:spLocks noChangeArrowheads="1"/>
          </p:cNvSpPr>
          <p:nvPr/>
        </p:nvSpPr>
        <p:spPr bwMode="auto">
          <a:xfrm>
            <a:off x="5432759" y="5427662"/>
            <a:ext cx="3221037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600" dirty="0" smtClean="0">
                <a:solidFill>
                  <a:srgbClr val="7030A0"/>
                </a:solidFill>
                <a:latin typeface="Arial" charset="0"/>
              </a:rPr>
              <a:t>when n is even</a:t>
            </a:r>
            <a:endParaRPr lang="en-US" sz="36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40" name="Right Brace 39"/>
          <p:cNvSpPr/>
          <p:nvPr/>
        </p:nvSpPr>
        <p:spPr>
          <a:xfrm>
            <a:off x="3733800" y="3657600"/>
            <a:ext cx="567072" cy="2384425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3996072" y="4575175"/>
            <a:ext cx="1553828" cy="536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2" name="Object 14"/>
          <p:cNvGraphicFramePr>
            <a:graphicFrameLocks noChangeAspect="1"/>
          </p:cNvGraphicFramePr>
          <p:nvPr/>
        </p:nvGraphicFramePr>
        <p:xfrm>
          <a:off x="5924030" y="4044271"/>
          <a:ext cx="1740074" cy="1018266"/>
        </p:xfrm>
        <a:graphic>
          <a:graphicData uri="http://schemas.openxmlformats.org/presentationml/2006/ole">
            <p:oleObj spid="_x0000_s612374" name="Equation" r:id="rId18" imgW="431640" imgH="253800" progId="Equation.3">
              <p:embed/>
            </p:oleObj>
          </a:graphicData>
        </a:graphic>
      </p:graphicFrame>
      <p:graphicFrame>
        <p:nvGraphicFramePr>
          <p:cNvPr id="43" name="Object 15"/>
          <p:cNvGraphicFramePr>
            <a:graphicFrameLocks noChangeAspect="1"/>
          </p:cNvGraphicFramePr>
          <p:nvPr/>
        </p:nvGraphicFramePr>
        <p:xfrm>
          <a:off x="7567613" y="4110038"/>
          <a:ext cx="738187" cy="1124121"/>
        </p:xfrm>
        <a:graphic>
          <a:graphicData uri="http://schemas.openxmlformats.org/presentationml/2006/ole">
            <p:oleObj spid="_x0000_s612375" name="Equation" r:id="rId19" imgW="164880" imgH="25380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1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1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1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1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1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17161" grpId="0" build="p"/>
      <p:bldP spid="23" grpId="0" animBg="1"/>
      <p:bldP spid="24" grpId="0" animBg="1"/>
      <p:bldP spid="38" grpId="0" animBg="1"/>
      <p:bldP spid="39" grpId="0" build="p"/>
      <p:bldP spid="40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4648200" y="1608138"/>
            <a:ext cx="827986" cy="8096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3056731" y="2664471"/>
            <a:ext cx="1189832" cy="6835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698875" y="3570287"/>
            <a:ext cx="757238" cy="142584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5867400" y="5291640"/>
            <a:ext cx="1387475" cy="82023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4195763" y="692796"/>
            <a:ext cx="757238" cy="6835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2241550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chemeClr val="accent1"/>
                </a:solidFill>
                <a:latin typeface="Arial" charset="0"/>
              </a:rPr>
              <a:t>Evaluate the radical expressions</a:t>
            </a:r>
            <a:endParaRPr lang="en-US" sz="3200" b="1" dirty="0">
              <a:solidFill>
                <a:schemeClr val="accent1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2682187" y="565150"/>
          <a:ext cx="1381125" cy="811213"/>
        </p:xfrm>
        <a:graphic>
          <a:graphicData uri="http://schemas.openxmlformats.org/presentationml/2006/ole">
            <p:oleObj spid="_x0000_s611330" name="Equation" r:id="rId4" imgW="431640" imgH="253800" progId="Equation.3">
              <p:embed/>
            </p:oleObj>
          </a:graphicData>
        </a:graphic>
      </p:graphicFrame>
      <p:graphicFrame>
        <p:nvGraphicFramePr>
          <p:cNvPr id="517170" name="Object 50"/>
          <p:cNvGraphicFramePr>
            <a:graphicFrameLocks noChangeAspect="1"/>
          </p:cNvGraphicFramePr>
          <p:nvPr/>
        </p:nvGraphicFramePr>
        <p:xfrm>
          <a:off x="2347913" y="1566863"/>
          <a:ext cx="1898650" cy="871537"/>
        </p:xfrm>
        <a:graphic>
          <a:graphicData uri="http://schemas.openxmlformats.org/presentationml/2006/ole">
            <p:oleObj spid="_x0000_s611331" name="Equation" r:id="rId5" imgW="609480" imgH="279360" progId="Equation.3">
              <p:embed/>
            </p:oleObj>
          </a:graphicData>
        </a:graphic>
      </p:graphicFrame>
      <p:graphicFrame>
        <p:nvGraphicFramePr>
          <p:cNvPr id="517171" name="Object 51"/>
          <p:cNvGraphicFramePr>
            <a:graphicFrameLocks noChangeAspect="1"/>
          </p:cNvGraphicFramePr>
          <p:nvPr/>
        </p:nvGraphicFramePr>
        <p:xfrm>
          <a:off x="4297363" y="842963"/>
          <a:ext cx="382587" cy="419100"/>
        </p:xfrm>
        <a:graphic>
          <a:graphicData uri="http://schemas.openxmlformats.org/presentationml/2006/ole">
            <p:oleObj spid="_x0000_s611332" name="Equation" r:id="rId6" imgW="126720" imgH="139680" progId="Equation.3">
              <p:embed/>
            </p:oleObj>
          </a:graphicData>
        </a:graphic>
      </p:graphicFrame>
      <p:graphicFrame>
        <p:nvGraphicFramePr>
          <p:cNvPr id="517172" name="Object 52"/>
          <p:cNvGraphicFramePr>
            <a:graphicFrameLocks noChangeAspect="1"/>
          </p:cNvGraphicFramePr>
          <p:nvPr/>
        </p:nvGraphicFramePr>
        <p:xfrm>
          <a:off x="4297363" y="1608138"/>
          <a:ext cx="1108075" cy="869950"/>
        </p:xfrm>
        <a:graphic>
          <a:graphicData uri="http://schemas.openxmlformats.org/presentationml/2006/ole">
            <p:oleObj spid="_x0000_s611333" name="Equation" r:id="rId7" imgW="355320" imgH="279360" progId="Equation.3">
              <p:embed/>
            </p:oleObj>
          </a:graphicData>
        </a:graphic>
      </p:graphicFrame>
      <p:graphicFrame>
        <p:nvGraphicFramePr>
          <p:cNvPr id="517173" name="Object 53"/>
          <p:cNvGraphicFramePr>
            <a:graphicFrameLocks noChangeAspect="1"/>
          </p:cNvGraphicFramePr>
          <p:nvPr/>
        </p:nvGraphicFramePr>
        <p:xfrm>
          <a:off x="1230313" y="1543050"/>
          <a:ext cx="1117600" cy="874713"/>
        </p:xfrm>
        <a:graphic>
          <a:graphicData uri="http://schemas.openxmlformats.org/presentationml/2006/ole">
            <p:oleObj spid="_x0000_s611334" name="Equation" r:id="rId8" imgW="355320" imgH="279360" progId="Equation.3">
              <p:embed/>
            </p:oleObj>
          </a:graphicData>
        </a:graphic>
      </p:graphicFrame>
      <p:graphicFrame>
        <p:nvGraphicFramePr>
          <p:cNvPr id="517174" name="Object 54"/>
          <p:cNvGraphicFramePr>
            <a:graphicFrameLocks noChangeAspect="1"/>
          </p:cNvGraphicFramePr>
          <p:nvPr/>
        </p:nvGraphicFramePr>
        <p:xfrm>
          <a:off x="1754981" y="3570287"/>
          <a:ext cx="1750219" cy="1425849"/>
        </p:xfrm>
        <a:graphic>
          <a:graphicData uri="http://schemas.openxmlformats.org/presentationml/2006/ole">
            <p:oleObj spid="_x0000_s611335" name="Equation" r:id="rId9" imgW="622080" imgH="507960" progId="Equation.3">
              <p:embed/>
            </p:oleObj>
          </a:graphicData>
        </a:graphic>
      </p:graphicFrame>
      <p:graphicFrame>
        <p:nvGraphicFramePr>
          <p:cNvPr id="517175" name="Object 55"/>
          <p:cNvGraphicFramePr>
            <a:graphicFrameLocks noChangeAspect="1"/>
          </p:cNvGraphicFramePr>
          <p:nvPr/>
        </p:nvGraphicFramePr>
        <p:xfrm>
          <a:off x="646113" y="2478088"/>
          <a:ext cx="1905000" cy="869950"/>
        </p:xfrm>
        <a:graphic>
          <a:graphicData uri="http://schemas.openxmlformats.org/presentationml/2006/ole">
            <p:oleObj spid="_x0000_s611336" name="Equation" r:id="rId10" imgW="609480" imgH="279360" progId="Equation.3">
              <p:embed/>
            </p:oleObj>
          </a:graphicData>
        </a:graphic>
      </p:graphicFrame>
      <p:graphicFrame>
        <p:nvGraphicFramePr>
          <p:cNvPr id="517176" name="Object 56"/>
          <p:cNvGraphicFramePr>
            <a:graphicFrameLocks noChangeAspect="1"/>
          </p:cNvGraphicFramePr>
          <p:nvPr/>
        </p:nvGraphicFramePr>
        <p:xfrm>
          <a:off x="705644" y="3570287"/>
          <a:ext cx="1049337" cy="1309688"/>
        </p:xfrm>
        <a:graphic>
          <a:graphicData uri="http://schemas.openxmlformats.org/presentationml/2006/ole">
            <p:oleObj spid="_x0000_s611337" name="Equation" r:id="rId11" imgW="355320" imgH="444240" progId="Equation.3">
              <p:embed/>
            </p:oleObj>
          </a:graphicData>
        </a:graphic>
      </p:graphicFrame>
      <p:graphicFrame>
        <p:nvGraphicFramePr>
          <p:cNvPr id="517177" name="Object 57"/>
          <p:cNvGraphicFramePr>
            <a:graphicFrameLocks noChangeAspect="1"/>
          </p:cNvGraphicFramePr>
          <p:nvPr/>
        </p:nvGraphicFramePr>
        <p:xfrm>
          <a:off x="404428" y="5327650"/>
          <a:ext cx="2405448" cy="841375"/>
        </p:xfrm>
        <a:graphic>
          <a:graphicData uri="http://schemas.openxmlformats.org/presentationml/2006/ole">
            <p:oleObj spid="_x0000_s611338" name="Equation" r:id="rId12" imgW="723600" imgH="253800" progId="Equation.3">
              <p:embed/>
            </p:oleObj>
          </a:graphicData>
        </a:graphic>
      </p:graphicFrame>
      <p:graphicFrame>
        <p:nvGraphicFramePr>
          <p:cNvPr id="517178" name="Object 58"/>
          <p:cNvGraphicFramePr>
            <a:graphicFrameLocks noChangeAspect="1"/>
          </p:cNvGraphicFramePr>
          <p:nvPr/>
        </p:nvGraphicFramePr>
        <p:xfrm>
          <a:off x="2682187" y="2724150"/>
          <a:ext cx="1431925" cy="492125"/>
        </p:xfrm>
        <a:graphic>
          <a:graphicData uri="http://schemas.openxmlformats.org/presentationml/2006/ole">
            <p:oleObj spid="_x0000_s611339" name="Equation" r:id="rId13" imgW="444240" imgH="152280" progId="Equation.3">
              <p:embed/>
            </p:oleObj>
          </a:graphicData>
        </a:graphic>
      </p:graphicFrame>
      <p:graphicFrame>
        <p:nvGraphicFramePr>
          <p:cNvPr id="517179" name="Object 59"/>
          <p:cNvGraphicFramePr>
            <a:graphicFrameLocks noChangeAspect="1"/>
          </p:cNvGraphicFramePr>
          <p:nvPr/>
        </p:nvGraphicFramePr>
        <p:xfrm>
          <a:off x="3435350" y="3730625"/>
          <a:ext cx="1020763" cy="1201738"/>
        </p:xfrm>
        <a:graphic>
          <a:graphicData uri="http://schemas.openxmlformats.org/presentationml/2006/ole">
            <p:oleObj spid="_x0000_s611340" name="Equation" r:id="rId14" imgW="368280" imgH="431640" progId="Equation.3">
              <p:embed/>
            </p:oleObj>
          </a:graphicData>
        </a:graphic>
      </p:graphicFrame>
      <p:graphicFrame>
        <p:nvGraphicFramePr>
          <p:cNvPr id="517180" name="Object 60"/>
          <p:cNvGraphicFramePr>
            <a:graphicFrameLocks noChangeAspect="1"/>
          </p:cNvGraphicFramePr>
          <p:nvPr/>
        </p:nvGraphicFramePr>
        <p:xfrm>
          <a:off x="2650437" y="5291640"/>
          <a:ext cx="2825749" cy="877385"/>
        </p:xfrm>
        <a:graphic>
          <a:graphicData uri="http://schemas.openxmlformats.org/presentationml/2006/ole">
            <p:oleObj spid="_x0000_s611341" name="Equation" r:id="rId15" imgW="901440" imgH="279360" progId="Equation.3">
              <p:embed/>
            </p:oleObj>
          </a:graphicData>
        </a:graphic>
      </p:graphicFrame>
      <p:graphicFrame>
        <p:nvGraphicFramePr>
          <p:cNvPr id="611342" name="Object 14"/>
          <p:cNvGraphicFramePr>
            <a:graphicFrameLocks noChangeAspect="1"/>
          </p:cNvGraphicFramePr>
          <p:nvPr/>
        </p:nvGraphicFramePr>
        <p:xfrm>
          <a:off x="5465762" y="5291640"/>
          <a:ext cx="1849438" cy="784225"/>
        </p:xfrm>
        <a:graphic>
          <a:graphicData uri="http://schemas.openxmlformats.org/presentationml/2006/ole">
            <p:oleObj spid="_x0000_s611342" name="Equation" r:id="rId16" imgW="660240" imgH="27936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/>
      <p:bldP spid="23" grpId="0" uiExpand="1" build="p" animBg="1"/>
      <p:bldP spid="24" grpId="0" build="p" animBg="1"/>
      <p:bldP spid="25" grpId="0" build="p" animBg="1"/>
      <p:bldP spid="21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787400" y="152400"/>
            <a:ext cx="777240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Questions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482600" y="16764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00A479"/>
              </a:buClr>
              <a:buFont typeface="Wingdings" pitchFamily="2" charset="2"/>
              <a:buNone/>
            </a:pPr>
            <a:endParaRPr lang="en-US" dirty="0">
              <a:solidFill>
                <a:srgbClr val="009C73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600" y="914401"/>
            <a:ext cx="7594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Q: True or False?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 smtClean="0"/>
          </a:p>
          <a:p>
            <a:pPr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 </a:t>
            </a:r>
          </a:p>
          <a:p>
            <a:pPr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olidFill>
                  <a:srgbClr val="C00000"/>
                </a:solidFill>
                <a:sym typeface="Wingdings" pitchFamily="2" charset="2"/>
              </a:rPr>
              <a:t>Product /Quotient Rule for Radicals</a:t>
            </a:r>
            <a:endParaRPr lang="en-US" dirty="0" smtClean="0">
              <a:solidFill>
                <a:srgbClr val="009C73"/>
              </a:solidFill>
              <a:latin typeface="Arial" charset="0"/>
              <a:sym typeface="Wingdings" pitchFamily="2" charset="2"/>
            </a:endParaRPr>
          </a:p>
          <a:p>
            <a:endParaRPr lang="en-US" dirty="0" smtClean="0"/>
          </a:p>
        </p:txBody>
      </p:sp>
      <p:graphicFrame>
        <p:nvGraphicFramePr>
          <p:cNvPr id="578561" name="Object 1"/>
          <p:cNvGraphicFramePr>
            <a:graphicFrameLocks noChangeAspect="1"/>
          </p:cNvGraphicFramePr>
          <p:nvPr/>
        </p:nvGraphicFramePr>
        <p:xfrm>
          <a:off x="1219200" y="1676400"/>
          <a:ext cx="3189288" cy="654050"/>
        </p:xfrm>
        <a:graphic>
          <a:graphicData uri="http://schemas.openxmlformats.org/presentationml/2006/ole">
            <p:oleObj spid="_x0000_s578561" name="Equation" r:id="rId4" imgW="1117440" imgH="2286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257800" y="179258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noaction">
                  <a:snd r:embed="rId5" name="voltage.wav"/>
                </a:hlinkClick>
              </a:rPr>
              <a:t>True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24600" y="1792585"/>
            <a:ext cx="863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noaction">
                  <a:snd r:embed="rId6" name="applause.wav"/>
                </a:hlinkClick>
              </a:rPr>
              <a:t>False</a:t>
            </a:r>
            <a:endParaRPr lang="en-US" dirty="0"/>
          </a:p>
        </p:txBody>
      </p:sp>
      <p:graphicFrame>
        <p:nvGraphicFramePr>
          <p:cNvPr id="19" name="Object 1"/>
          <p:cNvGraphicFramePr>
            <a:graphicFrameLocks noChangeAspect="1"/>
          </p:cNvGraphicFramePr>
          <p:nvPr/>
        </p:nvGraphicFramePr>
        <p:xfrm>
          <a:off x="1236663" y="2590800"/>
          <a:ext cx="3152775" cy="654050"/>
        </p:xfrm>
        <a:graphic>
          <a:graphicData uri="http://schemas.openxmlformats.org/presentationml/2006/ole">
            <p:oleObj spid="_x0000_s578562" name="Equation" r:id="rId7" imgW="1104840" imgH="22860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257800" y="270698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noaction">
                  <a:snd r:embed="rId6" name="applause.wav"/>
                </a:hlinkClick>
              </a:rPr>
              <a:t>True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324600" y="2706985"/>
            <a:ext cx="863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noaction">
                  <a:snd r:embed="rId5" name="voltage.wav"/>
                </a:hlinkClick>
              </a:rPr>
              <a:t>False</a:t>
            </a:r>
            <a:endParaRPr lang="en-US" dirty="0"/>
          </a:p>
        </p:txBody>
      </p:sp>
      <p:graphicFrame>
        <p:nvGraphicFramePr>
          <p:cNvPr id="28" name="Object 1"/>
          <p:cNvGraphicFramePr>
            <a:graphicFrameLocks noChangeAspect="1"/>
          </p:cNvGraphicFramePr>
          <p:nvPr/>
        </p:nvGraphicFramePr>
        <p:xfrm>
          <a:off x="1400175" y="3536950"/>
          <a:ext cx="2825750" cy="654050"/>
        </p:xfrm>
        <a:graphic>
          <a:graphicData uri="http://schemas.openxmlformats.org/presentationml/2006/ole">
            <p:oleObj spid="_x0000_s578565" name="Equation" r:id="rId8" imgW="990360" imgH="228600" progId="Equation.3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257800" y="36531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noaction">
                  <a:snd r:embed="rId6" name="applause.wav"/>
                </a:hlinkClick>
              </a:rPr>
              <a:t>True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324600" y="3653135"/>
            <a:ext cx="863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noaction">
                  <a:snd r:embed="rId5" name="voltage.wav"/>
                </a:hlinkClick>
              </a:rPr>
              <a:t>False</a:t>
            </a:r>
            <a:endParaRPr lang="en-US" dirty="0"/>
          </a:p>
        </p:txBody>
      </p:sp>
      <p:graphicFrame>
        <p:nvGraphicFramePr>
          <p:cNvPr id="31" name="Object 1"/>
          <p:cNvGraphicFramePr>
            <a:graphicFrameLocks noChangeAspect="1"/>
          </p:cNvGraphicFramePr>
          <p:nvPr/>
        </p:nvGraphicFramePr>
        <p:xfrm>
          <a:off x="1984375" y="4276725"/>
          <a:ext cx="1811338" cy="1308100"/>
        </p:xfrm>
        <a:graphic>
          <a:graphicData uri="http://schemas.openxmlformats.org/presentationml/2006/ole">
            <p:oleObj spid="_x0000_s578566" name="Equation" r:id="rId9" imgW="634680" imgH="457200" progId="Equation.3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334000" y="47199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noaction">
                  <a:snd r:embed="rId6" name="applause.wav"/>
                </a:hlinkClick>
              </a:rPr>
              <a:t>True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400800" y="4719935"/>
            <a:ext cx="863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noaction">
                  <a:snd r:embed="rId5" name="voltage.wav"/>
                </a:hlinkClick>
              </a:rPr>
              <a:t>False</a:t>
            </a:r>
            <a:endParaRPr lang="en-US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7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29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515938"/>
            <a:ext cx="9144000" cy="427038"/>
          </a:xfrm>
          <a:noFill/>
          <a:ln/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Product and Quotient Rules</a:t>
            </a:r>
            <a:endParaRPr lang="en-US" sz="3200" b="1" dirty="0"/>
          </a:p>
        </p:txBody>
      </p:sp>
      <p:sp>
        <p:nvSpPr>
          <p:cNvPr id="515074" name="AutoShape 2"/>
          <p:cNvSpPr>
            <a:spLocks noChangeArrowheads="1"/>
          </p:cNvSpPr>
          <p:nvPr/>
        </p:nvSpPr>
        <p:spPr bwMode="auto">
          <a:xfrm>
            <a:off x="309563" y="3886199"/>
            <a:ext cx="8495965" cy="2225675"/>
          </a:xfrm>
          <a:prstGeom prst="roundRect">
            <a:avLst>
              <a:gd name="adj" fmla="val 5801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5077" name="Rectangle 5"/>
          <p:cNvSpPr>
            <a:spLocks noChangeArrowheads="1"/>
          </p:cNvSpPr>
          <p:nvPr/>
        </p:nvSpPr>
        <p:spPr bwMode="auto">
          <a:xfrm>
            <a:off x="499728" y="3886200"/>
            <a:ext cx="28035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</p:txBody>
      </p:sp>
      <p:sp>
        <p:nvSpPr>
          <p:cNvPr id="515078" name="Rectangle 6"/>
          <p:cNvSpPr>
            <a:spLocks noChangeArrowheads="1"/>
          </p:cNvSpPr>
          <p:nvPr/>
        </p:nvSpPr>
        <p:spPr bwMode="auto">
          <a:xfrm>
            <a:off x="221916" y="4686300"/>
            <a:ext cx="8126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b="1" dirty="0" smtClean="0">
                <a:latin typeface="Arial" charset="0"/>
              </a:rPr>
              <a:t> 	1</a:t>
            </a:r>
            <a:r>
              <a:rPr lang="en-US" sz="2200" dirty="0" smtClean="0">
                <a:latin typeface="Arial" charset="0"/>
              </a:rPr>
              <a:t>) The power of each factor in the radical is less than the index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200" dirty="0">
                <a:latin typeface="Arial" charset="0"/>
              </a:rPr>
              <a:t>	</a:t>
            </a:r>
            <a:r>
              <a:rPr lang="en-US" sz="2200" dirty="0" smtClean="0">
                <a:latin typeface="Arial" charset="0"/>
              </a:rPr>
              <a:t>2) The radicand contains no fractions or negative numbers</a:t>
            </a:r>
            <a:endParaRPr lang="en-US" sz="22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200" dirty="0" smtClean="0">
                <a:latin typeface="Arial" charset="0"/>
              </a:rPr>
              <a:t>	3) No radical appears in the denominator.</a:t>
            </a:r>
            <a:endParaRPr lang="en-US" sz="2200" dirty="0"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3400" y="1256755"/>
            <a:ext cx="3448385" cy="126578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33400" y="1524000"/>
          <a:ext cx="3205162" cy="788988"/>
        </p:xfrm>
        <a:graphic>
          <a:graphicData uri="http://schemas.openxmlformats.org/presentationml/2006/ole">
            <p:oleObj spid="_x0000_s613378" name="Equation" r:id="rId4" imgW="927000" imgH="2286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37928" y="3164531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a, b are non-negative numbers 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562601" y="1256755"/>
            <a:ext cx="2785727" cy="160392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856746" y="1256755"/>
          <a:ext cx="2239963" cy="1577975"/>
        </p:xfrm>
        <a:graphic>
          <a:graphicData uri="http://schemas.openxmlformats.org/presentationml/2006/ole">
            <p:oleObj spid="_x0000_s613379" name="Equation" r:id="rId5" imgW="647640" imgH="45720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33400" y="411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radical expression is in </a:t>
            </a:r>
            <a:r>
              <a:rPr lang="en-US" b="1" dirty="0" smtClean="0"/>
              <a:t>simplified form </a:t>
            </a:r>
            <a:r>
              <a:rPr lang="en-US" dirty="0" smtClean="0"/>
              <a:t>if</a:t>
            </a:r>
            <a:endParaRPr lang="en-US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5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4" grpId="0" animBg="1"/>
      <p:bldP spid="515078" grpId="0" uiExpand="1" build="p"/>
      <p:bldP spid="11" grpId="0" animBg="1"/>
      <p:bldP spid="14" grpId="0"/>
      <p:bldP spid="16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2400"/>
            <a:ext cx="693420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Examples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482600" y="16764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00A479"/>
              </a:buClr>
              <a:buFont typeface="Wingdings" pitchFamily="2" charset="2"/>
              <a:buNone/>
            </a:pPr>
            <a:endParaRPr lang="en-US" dirty="0">
              <a:solidFill>
                <a:srgbClr val="009C73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7445" y="914401"/>
            <a:ext cx="530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Simplify the following expressions </a:t>
            </a:r>
          </a:p>
        </p:txBody>
      </p:sp>
      <p:graphicFrame>
        <p:nvGraphicFramePr>
          <p:cNvPr id="576515" name="Object 3"/>
          <p:cNvGraphicFramePr>
            <a:graphicFrameLocks noChangeAspect="1"/>
          </p:cNvGraphicFramePr>
          <p:nvPr/>
        </p:nvGraphicFramePr>
        <p:xfrm>
          <a:off x="939800" y="1730375"/>
          <a:ext cx="1111250" cy="836613"/>
        </p:xfrm>
        <a:graphic>
          <a:graphicData uri="http://schemas.openxmlformats.org/presentationml/2006/ole">
            <p:oleObj spid="_x0000_s622594" name="Equation" r:id="rId4" imgW="304560" imgH="228600" progId="Equation.3">
              <p:embed/>
            </p:oleObj>
          </a:graphicData>
        </a:graphic>
      </p:graphicFrame>
      <p:graphicFrame>
        <p:nvGraphicFramePr>
          <p:cNvPr id="576516" name="Object 4"/>
          <p:cNvGraphicFramePr>
            <a:graphicFrameLocks noChangeAspect="1"/>
          </p:cNvGraphicFramePr>
          <p:nvPr/>
        </p:nvGraphicFramePr>
        <p:xfrm>
          <a:off x="704850" y="2792413"/>
          <a:ext cx="1417638" cy="1050925"/>
        </p:xfrm>
        <a:graphic>
          <a:graphicData uri="http://schemas.openxmlformats.org/presentationml/2006/ole">
            <p:oleObj spid="_x0000_s622595" name="Equation" r:id="rId5" imgW="342720" imgH="253800" progId="Equation.3">
              <p:embed/>
            </p:oleObj>
          </a:graphicData>
        </a:graphic>
      </p:graphicFrame>
      <p:graphicFrame>
        <p:nvGraphicFramePr>
          <p:cNvPr id="576517" name="Object 5"/>
          <p:cNvGraphicFramePr>
            <a:graphicFrameLocks noChangeAspect="1"/>
          </p:cNvGraphicFramePr>
          <p:nvPr/>
        </p:nvGraphicFramePr>
        <p:xfrm>
          <a:off x="382588" y="4038600"/>
          <a:ext cx="2224087" cy="1065213"/>
        </p:xfrm>
        <a:graphic>
          <a:graphicData uri="http://schemas.openxmlformats.org/presentationml/2006/ole">
            <p:oleObj spid="_x0000_s622596" name="Equation" r:id="rId6" imgW="583920" imgH="279360" progId="Equation.3">
              <p:embed/>
            </p:oleObj>
          </a:graphicData>
        </a:graphic>
      </p:graphicFrame>
      <p:graphicFrame>
        <p:nvGraphicFramePr>
          <p:cNvPr id="576518" name="Object 6"/>
          <p:cNvGraphicFramePr>
            <a:graphicFrameLocks noChangeAspect="1"/>
          </p:cNvGraphicFramePr>
          <p:nvPr/>
        </p:nvGraphicFramePr>
        <p:xfrm>
          <a:off x="5697538" y="1676400"/>
          <a:ext cx="1382712" cy="1271588"/>
        </p:xfrm>
        <a:graphic>
          <a:graphicData uri="http://schemas.openxmlformats.org/presentationml/2006/ole">
            <p:oleObj spid="_x0000_s622597" name="Equation" r:id="rId7" imgW="482400" imgH="444240" progId="Equation.3">
              <p:embed/>
            </p:oleObj>
          </a:graphicData>
        </a:graphic>
      </p:graphicFrame>
      <p:graphicFrame>
        <p:nvGraphicFramePr>
          <p:cNvPr id="576519" name="Object 7"/>
          <p:cNvGraphicFramePr>
            <a:graphicFrameLocks noChangeAspect="1"/>
          </p:cNvGraphicFramePr>
          <p:nvPr/>
        </p:nvGraphicFramePr>
        <p:xfrm>
          <a:off x="685800" y="5183188"/>
          <a:ext cx="1624012" cy="928687"/>
        </p:xfrm>
        <a:graphic>
          <a:graphicData uri="http://schemas.openxmlformats.org/presentationml/2006/ole">
            <p:oleObj spid="_x0000_s622598" name="Equation" r:id="rId8" imgW="444240" imgH="25380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508625" y="3182937"/>
          <a:ext cx="2035175" cy="1711325"/>
        </p:xfrm>
        <a:graphic>
          <a:graphicData uri="http://schemas.openxmlformats.org/presentationml/2006/ole">
            <p:oleObj spid="_x0000_s622599" name="Equation" r:id="rId9" imgW="558720" imgH="469800" progId="Equation.3">
              <p:embed/>
            </p:oleObj>
          </a:graphicData>
        </a:graphic>
      </p:graphicFrame>
      <p:graphicFrame>
        <p:nvGraphicFramePr>
          <p:cNvPr id="622600" name="Object 8"/>
          <p:cNvGraphicFramePr>
            <a:graphicFrameLocks noChangeAspect="1"/>
          </p:cNvGraphicFramePr>
          <p:nvPr/>
        </p:nvGraphicFramePr>
        <p:xfrm>
          <a:off x="5233988" y="4894263"/>
          <a:ext cx="2551112" cy="928687"/>
        </p:xfrm>
        <a:graphic>
          <a:graphicData uri="http://schemas.openxmlformats.org/presentationml/2006/ole">
            <p:oleObj spid="_x0000_s622600" name="Equation" r:id="rId10" imgW="698400" imgH="25380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7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7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7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7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57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62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9" name="Text Box 3"/>
          <p:cNvSpPr txBox="1">
            <a:spLocks noChangeArrowheads="1"/>
          </p:cNvSpPr>
          <p:nvPr/>
        </p:nvSpPr>
        <p:spPr bwMode="auto">
          <a:xfrm>
            <a:off x="762000" y="4017963"/>
            <a:ext cx="175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613380" name="Text Box 4"/>
          <p:cNvSpPr txBox="1">
            <a:spLocks noChangeArrowheads="1"/>
          </p:cNvSpPr>
          <p:nvPr/>
        </p:nvSpPr>
        <p:spPr bwMode="auto">
          <a:xfrm>
            <a:off x="762000" y="10795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sp>
        <p:nvSpPr>
          <p:cNvPr id="613381" name="Text Box 5" descr="Pink tissue paper"/>
          <p:cNvSpPr txBox="1">
            <a:spLocks noChangeArrowheads="1"/>
          </p:cNvSpPr>
          <p:nvPr/>
        </p:nvSpPr>
        <p:spPr bwMode="auto">
          <a:xfrm>
            <a:off x="228600" y="919163"/>
            <a:ext cx="73914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i="0">
                <a:latin typeface="Times New Roman" pitchFamily="18" charset="0"/>
              </a:rPr>
              <a:t>     Divide and, if possible, simplify.</a:t>
            </a:r>
          </a:p>
        </p:txBody>
      </p:sp>
      <p:graphicFrame>
        <p:nvGraphicFramePr>
          <p:cNvPr id="613382" name="Object 6"/>
          <p:cNvGraphicFramePr>
            <a:graphicFrameLocks noChangeAspect="1"/>
          </p:cNvGraphicFramePr>
          <p:nvPr/>
        </p:nvGraphicFramePr>
        <p:xfrm>
          <a:off x="762000" y="1549400"/>
          <a:ext cx="2074863" cy="2309813"/>
        </p:xfrm>
        <a:graphic>
          <a:graphicData uri="http://schemas.openxmlformats.org/presentationml/2006/ole">
            <p:oleObj spid="_x0000_s630786" name="Equation" r:id="rId3" imgW="1015920" imgH="1130040" progId="Equation.DSMT4">
              <p:embed/>
            </p:oleObj>
          </a:graphicData>
        </a:graphic>
      </p:graphicFrame>
      <p:graphicFrame>
        <p:nvGraphicFramePr>
          <p:cNvPr id="613385" name="Object 9"/>
          <p:cNvGraphicFramePr>
            <a:graphicFrameLocks noChangeAspect="1"/>
          </p:cNvGraphicFramePr>
          <p:nvPr/>
        </p:nvGraphicFramePr>
        <p:xfrm>
          <a:off x="819150" y="4656138"/>
          <a:ext cx="2308225" cy="1038225"/>
        </p:xfrm>
        <a:graphic>
          <a:graphicData uri="http://schemas.openxmlformats.org/presentationml/2006/ole">
            <p:oleObj spid="_x0000_s630787" name="Equation" r:id="rId4" imgW="1130040" imgH="507960" progId="Equation.DSMT4">
              <p:embed/>
            </p:oleObj>
          </a:graphicData>
        </a:graphic>
      </p:graphicFrame>
      <p:graphicFrame>
        <p:nvGraphicFramePr>
          <p:cNvPr id="613386" name="Object 10"/>
          <p:cNvGraphicFramePr>
            <a:graphicFrameLocks noChangeAspect="1"/>
          </p:cNvGraphicFramePr>
          <p:nvPr/>
        </p:nvGraphicFramePr>
        <p:xfrm>
          <a:off x="2098675" y="5894388"/>
          <a:ext cx="1504950" cy="519112"/>
        </p:xfrm>
        <a:graphic>
          <a:graphicData uri="http://schemas.openxmlformats.org/presentationml/2006/ole">
            <p:oleObj spid="_x0000_s630788" name="Equation" r:id="rId5" imgW="736560" imgH="253800" progId="Equation.DSMT4">
              <p:embed/>
            </p:oleObj>
          </a:graphicData>
        </a:graphic>
      </p:graphicFrame>
      <p:sp>
        <p:nvSpPr>
          <p:cNvPr id="613387" name="Text Box 11" descr="Pink tissue paper"/>
          <p:cNvSpPr txBox="1">
            <a:spLocks noChangeArrowheads="1"/>
          </p:cNvSpPr>
          <p:nvPr/>
        </p:nvSpPr>
        <p:spPr bwMode="auto">
          <a:xfrm>
            <a:off x="3752850" y="4808538"/>
            <a:ext cx="44196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400" i="0">
                <a:solidFill>
                  <a:srgbClr val="CC0066"/>
                </a:solidFill>
                <a:latin typeface="Times New Roman" pitchFamily="18" charset="0"/>
              </a:rPr>
              <a:t>       Because the indices match, we can divide the radicands.</a:t>
            </a:r>
            <a:endParaRPr lang="en-US" sz="2400" i="0" baseline="30000">
              <a:solidFill>
                <a:srgbClr val="CC0066"/>
              </a:solidFill>
              <a:latin typeface="Times New Roman" pitchFamily="18" charset="0"/>
            </a:endParaRPr>
          </a:p>
        </p:txBody>
      </p:sp>
      <p:sp>
        <p:nvSpPr>
          <p:cNvPr id="613388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9" grpId="0"/>
      <p:bldP spid="6133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3" name="Text Box 3"/>
          <p:cNvSpPr txBox="1">
            <a:spLocks noChangeArrowheads="1"/>
          </p:cNvSpPr>
          <p:nvPr/>
        </p:nvSpPr>
        <p:spPr bwMode="auto">
          <a:xfrm>
            <a:off x="762000" y="358775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 continued</a:t>
            </a:r>
          </a:p>
        </p:txBody>
      </p:sp>
      <p:sp>
        <p:nvSpPr>
          <p:cNvPr id="614404" name="Text Box 4"/>
          <p:cNvSpPr txBox="1">
            <a:spLocks noChangeArrowheads="1"/>
          </p:cNvSpPr>
          <p:nvPr/>
        </p:nvSpPr>
        <p:spPr bwMode="auto">
          <a:xfrm>
            <a:off x="914400" y="1143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graphicFrame>
        <p:nvGraphicFramePr>
          <p:cNvPr id="614406" name="Object 6"/>
          <p:cNvGraphicFramePr>
            <a:graphicFrameLocks noChangeAspect="1"/>
          </p:cNvGraphicFramePr>
          <p:nvPr/>
        </p:nvGraphicFramePr>
        <p:xfrm>
          <a:off x="838200" y="1076325"/>
          <a:ext cx="4279900" cy="1219200"/>
        </p:xfrm>
        <a:graphic>
          <a:graphicData uri="http://schemas.openxmlformats.org/presentationml/2006/ole">
            <p:oleObj spid="_x0000_s631810" name="Equation" r:id="rId3" imgW="2095200" imgH="596880" progId="Equation.DSMT4">
              <p:embed/>
            </p:oleObj>
          </a:graphicData>
        </a:graphic>
      </p:graphicFrame>
      <p:graphicFrame>
        <p:nvGraphicFramePr>
          <p:cNvPr id="614410" name="Object 10"/>
          <p:cNvGraphicFramePr>
            <a:graphicFrameLocks noChangeAspect="1"/>
          </p:cNvGraphicFramePr>
          <p:nvPr/>
        </p:nvGraphicFramePr>
        <p:xfrm>
          <a:off x="2895600" y="2498725"/>
          <a:ext cx="1970088" cy="908050"/>
        </p:xfrm>
        <a:graphic>
          <a:graphicData uri="http://schemas.openxmlformats.org/presentationml/2006/ole">
            <p:oleObj spid="_x0000_s631811" name="Equation" r:id="rId4" imgW="965160" imgH="444240" progId="Equation.DSMT4">
              <p:embed/>
            </p:oleObj>
          </a:graphicData>
        </a:graphic>
      </p:graphicFrame>
      <p:graphicFrame>
        <p:nvGraphicFramePr>
          <p:cNvPr id="614411" name="Object 11"/>
          <p:cNvGraphicFramePr>
            <a:graphicFrameLocks noChangeAspect="1"/>
          </p:cNvGraphicFramePr>
          <p:nvPr/>
        </p:nvGraphicFramePr>
        <p:xfrm>
          <a:off x="2895600" y="3584575"/>
          <a:ext cx="2824163" cy="908050"/>
        </p:xfrm>
        <a:graphic>
          <a:graphicData uri="http://schemas.openxmlformats.org/presentationml/2006/ole">
            <p:oleObj spid="_x0000_s631812" name="Equation" r:id="rId5" imgW="1384200" imgH="444240" progId="Equation.DSMT4">
              <p:embed/>
            </p:oleObj>
          </a:graphicData>
        </a:graphic>
      </p:graphicFrame>
      <p:graphicFrame>
        <p:nvGraphicFramePr>
          <p:cNvPr id="614412" name="Object 12"/>
          <p:cNvGraphicFramePr>
            <a:graphicFrameLocks noChangeAspect="1"/>
          </p:cNvGraphicFramePr>
          <p:nvPr/>
        </p:nvGraphicFramePr>
        <p:xfrm>
          <a:off x="2908300" y="4591050"/>
          <a:ext cx="2020888" cy="908050"/>
        </p:xfrm>
        <a:graphic>
          <a:graphicData uri="http://schemas.openxmlformats.org/presentationml/2006/ole">
            <p:oleObj spid="_x0000_s631813" name="Equation" r:id="rId6" imgW="990360" imgH="444240" progId="Equation.DSMT4">
              <p:embed/>
            </p:oleObj>
          </a:graphicData>
        </a:graphic>
      </p:graphicFrame>
      <p:graphicFrame>
        <p:nvGraphicFramePr>
          <p:cNvPr id="614413" name="Object 13"/>
          <p:cNvGraphicFramePr>
            <a:graphicFrameLocks noChangeAspect="1"/>
          </p:cNvGraphicFramePr>
          <p:nvPr/>
        </p:nvGraphicFramePr>
        <p:xfrm>
          <a:off x="2921000" y="5597525"/>
          <a:ext cx="1400175" cy="727075"/>
        </p:xfrm>
        <a:graphic>
          <a:graphicData uri="http://schemas.openxmlformats.org/presentationml/2006/ole">
            <p:oleObj spid="_x0000_s631814" name="Equation" r:id="rId7" imgW="685800" imgH="355320" progId="Equation.DSMT4">
              <p:embed/>
            </p:oleObj>
          </a:graphicData>
        </a:graphic>
      </p:graphicFrame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 descr="Pink tissue paper"/>
          <p:cNvSpPr>
            <a:spLocks noChangeArrowheads="1"/>
          </p:cNvSpPr>
          <p:nvPr/>
        </p:nvSpPr>
        <p:spPr bwMode="auto">
          <a:xfrm>
            <a:off x="838200" y="517525"/>
            <a:ext cx="7162800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/>
            <a:r>
              <a:rPr lang="en-US" sz="4000" i="0">
                <a:solidFill>
                  <a:srgbClr val="008080"/>
                </a:solidFill>
                <a:latin typeface="Times New Roman" pitchFamily="18" charset="0"/>
              </a:rPr>
              <a:t>	Rationalizing Denominators or Numerators With One Term</a:t>
            </a:r>
          </a:p>
        </p:txBody>
      </p:sp>
      <p:sp>
        <p:nvSpPr>
          <p:cNvPr id="555012" name="Text Box 4"/>
          <p:cNvSpPr txBox="1">
            <a:spLocks noChangeArrowheads="1"/>
          </p:cNvSpPr>
          <p:nvPr/>
        </p:nvSpPr>
        <p:spPr bwMode="auto">
          <a:xfrm>
            <a:off x="838200" y="1981200"/>
            <a:ext cx="762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 dirty="0">
                <a:latin typeface="Times New Roman" pitchFamily="18" charset="0"/>
              </a:rPr>
              <a:t>When a radical expression appears in a denominator, it can be useful to find an equivalent expression in which the denominator no longer contains a radical.  The procedure for finding such an expression is called </a:t>
            </a:r>
            <a:r>
              <a:rPr lang="en-US" b="1" i="0" dirty="0">
                <a:latin typeface="Times New Roman" pitchFamily="18" charset="0"/>
              </a:rPr>
              <a:t>rationalizing the denominator</a:t>
            </a:r>
            <a:r>
              <a:rPr lang="en-US" i="0" dirty="0" smtClean="0">
                <a:latin typeface="Times New Roman" pitchFamily="18" charset="0"/>
              </a:rPr>
              <a:t>.</a:t>
            </a:r>
            <a:endParaRPr lang="en-US" i="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7" name="Text Box 3"/>
          <p:cNvSpPr txBox="1">
            <a:spLocks noChangeArrowheads="1"/>
          </p:cNvSpPr>
          <p:nvPr/>
        </p:nvSpPr>
        <p:spPr bwMode="auto">
          <a:xfrm>
            <a:off x="762000" y="3362325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559108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sp>
        <p:nvSpPr>
          <p:cNvPr id="559109" name="Text Box 5" descr="Pink tissue paper"/>
          <p:cNvSpPr txBox="1">
            <a:spLocks noChangeArrowheads="1"/>
          </p:cNvSpPr>
          <p:nvPr/>
        </p:nvSpPr>
        <p:spPr bwMode="auto">
          <a:xfrm>
            <a:off x="2743200" y="450850"/>
            <a:ext cx="5257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i="0">
                <a:latin typeface="Times New Roman" pitchFamily="18" charset="0"/>
              </a:rPr>
              <a:t>Rationalize each denominator.</a:t>
            </a:r>
          </a:p>
        </p:txBody>
      </p:sp>
      <p:graphicFrame>
        <p:nvGraphicFramePr>
          <p:cNvPr id="559111" name="Object 7"/>
          <p:cNvGraphicFramePr>
            <a:graphicFrameLocks noChangeAspect="1"/>
          </p:cNvGraphicFramePr>
          <p:nvPr/>
        </p:nvGraphicFramePr>
        <p:xfrm>
          <a:off x="838200" y="1038225"/>
          <a:ext cx="1647825" cy="2209800"/>
        </p:xfrm>
        <a:graphic>
          <a:graphicData uri="http://schemas.openxmlformats.org/presentationml/2006/ole">
            <p:oleObj spid="_x0000_s632834" name="Equation" r:id="rId3" imgW="825480" imgH="1104840" progId="Equation.DSMT4">
              <p:embed/>
            </p:oleObj>
          </a:graphicData>
        </a:graphic>
      </p:graphicFrame>
      <p:graphicFrame>
        <p:nvGraphicFramePr>
          <p:cNvPr id="559112" name="Object 8"/>
          <p:cNvGraphicFramePr>
            <a:graphicFrameLocks noChangeAspect="1"/>
          </p:cNvGraphicFramePr>
          <p:nvPr/>
        </p:nvGraphicFramePr>
        <p:xfrm>
          <a:off x="838200" y="3902075"/>
          <a:ext cx="2308225" cy="1050925"/>
        </p:xfrm>
        <a:graphic>
          <a:graphicData uri="http://schemas.openxmlformats.org/presentationml/2006/ole">
            <p:oleObj spid="_x0000_s632835" name="Equation" r:id="rId4" imgW="1117440" imgH="507960" progId="Equation.DSMT4">
              <p:embed/>
            </p:oleObj>
          </a:graphicData>
        </a:graphic>
      </p:graphicFrame>
      <p:graphicFrame>
        <p:nvGraphicFramePr>
          <p:cNvPr id="559113" name="Object 9"/>
          <p:cNvGraphicFramePr>
            <a:graphicFrameLocks noChangeAspect="1"/>
          </p:cNvGraphicFramePr>
          <p:nvPr/>
        </p:nvGraphicFramePr>
        <p:xfrm>
          <a:off x="3429000" y="3962400"/>
          <a:ext cx="1941513" cy="1050925"/>
        </p:xfrm>
        <a:graphic>
          <a:graphicData uri="http://schemas.openxmlformats.org/presentationml/2006/ole">
            <p:oleObj spid="_x0000_s632836" name="Equation" r:id="rId5" imgW="939600" imgH="507960" progId="Equation.DSMT4">
              <p:embed/>
            </p:oleObj>
          </a:graphicData>
        </a:graphic>
      </p:graphicFrame>
      <p:graphicFrame>
        <p:nvGraphicFramePr>
          <p:cNvPr id="559114" name="Object 10"/>
          <p:cNvGraphicFramePr>
            <a:graphicFrameLocks noChangeAspect="1"/>
          </p:cNvGraphicFramePr>
          <p:nvPr/>
        </p:nvGraphicFramePr>
        <p:xfrm>
          <a:off x="3505200" y="5121275"/>
          <a:ext cx="1522413" cy="1393825"/>
        </p:xfrm>
        <a:graphic>
          <a:graphicData uri="http://schemas.openxmlformats.org/presentationml/2006/ole">
            <p:oleObj spid="_x0000_s632837" name="Equation" r:id="rId6" imgW="736560" imgH="672840" progId="Equation.DSMT4">
              <p:embed/>
            </p:oleObj>
          </a:graphicData>
        </a:graphic>
      </p:graphicFrame>
      <p:graphicFrame>
        <p:nvGraphicFramePr>
          <p:cNvPr id="559115" name="Object 11"/>
          <p:cNvGraphicFramePr>
            <a:graphicFrameLocks noChangeAspect="1"/>
          </p:cNvGraphicFramePr>
          <p:nvPr/>
        </p:nvGraphicFramePr>
        <p:xfrm>
          <a:off x="5257800" y="5197475"/>
          <a:ext cx="1233488" cy="1025525"/>
        </p:xfrm>
        <a:graphic>
          <a:graphicData uri="http://schemas.openxmlformats.org/presentationml/2006/ole">
            <p:oleObj spid="_x0000_s632838" name="Equation" r:id="rId7" imgW="596880" imgH="495000" progId="Equation.DSMT4">
              <p:embed/>
            </p:oleObj>
          </a:graphicData>
        </a:graphic>
      </p:graphicFrame>
      <p:sp>
        <p:nvSpPr>
          <p:cNvPr id="559116" name="Text Box 12" descr="Pink tissue paper"/>
          <p:cNvSpPr txBox="1">
            <a:spLocks noChangeArrowheads="1"/>
          </p:cNvSpPr>
          <p:nvPr/>
        </p:nvSpPr>
        <p:spPr bwMode="auto">
          <a:xfrm>
            <a:off x="6096000" y="4283075"/>
            <a:ext cx="2438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400" i="0">
                <a:solidFill>
                  <a:srgbClr val="CC0066"/>
                </a:solidFill>
                <a:latin typeface="Times New Roman" pitchFamily="18" charset="0"/>
              </a:rPr>
              <a:t>Multiplying by 1</a:t>
            </a:r>
            <a:endParaRPr lang="en-US" sz="2400" i="0" baseline="30000">
              <a:solidFill>
                <a:srgbClr val="CC0066"/>
              </a:solidFill>
              <a:latin typeface="Times New Roman" pitchFamily="18" charset="0"/>
            </a:endParaRPr>
          </a:p>
        </p:txBody>
      </p:sp>
      <p:sp>
        <p:nvSpPr>
          <p:cNvPr id="559117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07" grpId="0"/>
      <p:bldP spid="5591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1" name="Text Box 3"/>
          <p:cNvSpPr txBox="1">
            <a:spLocks noChangeArrowheads="1"/>
          </p:cNvSpPr>
          <p:nvPr/>
        </p:nvSpPr>
        <p:spPr bwMode="auto">
          <a:xfrm>
            <a:off x="762000" y="6096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616452" name="Text Box 4"/>
          <p:cNvSpPr txBox="1">
            <a:spLocks noChangeArrowheads="1"/>
          </p:cNvSpPr>
          <p:nvPr/>
        </p:nvSpPr>
        <p:spPr bwMode="auto">
          <a:xfrm>
            <a:off x="914400" y="1143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graphicFrame>
        <p:nvGraphicFramePr>
          <p:cNvPr id="616454" name="Object 6"/>
          <p:cNvGraphicFramePr>
            <a:graphicFrameLocks noChangeAspect="1"/>
          </p:cNvGraphicFramePr>
          <p:nvPr/>
        </p:nvGraphicFramePr>
        <p:xfrm>
          <a:off x="838200" y="1371600"/>
          <a:ext cx="4259263" cy="1346200"/>
        </p:xfrm>
        <a:graphic>
          <a:graphicData uri="http://schemas.openxmlformats.org/presentationml/2006/ole">
            <p:oleObj spid="_x0000_s633858" name="Equation" r:id="rId3" imgW="2133360" imgH="672840" progId="Equation.DSMT4">
              <p:embed/>
            </p:oleObj>
          </a:graphicData>
        </a:graphic>
      </p:graphicFrame>
      <p:graphicFrame>
        <p:nvGraphicFramePr>
          <p:cNvPr id="616460" name="Object 12"/>
          <p:cNvGraphicFramePr>
            <a:graphicFrameLocks noChangeAspect="1"/>
          </p:cNvGraphicFramePr>
          <p:nvPr/>
        </p:nvGraphicFramePr>
        <p:xfrm>
          <a:off x="2514600" y="2946400"/>
          <a:ext cx="1800225" cy="1346200"/>
        </p:xfrm>
        <a:graphic>
          <a:graphicData uri="http://schemas.openxmlformats.org/presentationml/2006/ole">
            <p:oleObj spid="_x0000_s633859" name="Equation" r:id="rId4" imgW="901440" imgH="672840" progId="Equation.DSMT4">
              <p:embed/>
            </p:oleObj>
          </a:graphicData>
        </a:graphic>
      </p:graphicFrame>
      <p:graphicFrame>
        <p:nvGraphicFramePr>
          <p:cNvPr id="616461" name="Object 13"/>
          <p:cNvGraphicFramePr>
            <a:graphicFrameLocks noChangeAspect="1"/>
          </p:cNvGraphicFramePr>
          <p:nvPr/>
        </p:nvGraphicFramePr>
        <p:xfrm>
          <a:off x="2514600" y="4622800"/>
          <a:ext cx="3346450" cy="1168400"/>
        </p:xfrm>
        <a:graphic>
          <a:graphicData uri="http://schemas.openxmlformats.org/presentationml/2006/ole">
            <p:oleObj spid="_x0000_s633860" name="Equation" r:id="rId5" imgW="1676160" imgH="583920" progId="Equation.DSMT4">
              <p:embed/>
            </p:oleObj>
          </a:graphicData>
        </a:graphic>
      </p:graphicFrame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29624</TotalTime>
  <Words>154</Words>
  <Application>Microsoft Office PowerPoint</Application>
  <PresentationFormat>On-screen Show (4:3)</PresentationFormat>
  <Paragraphs>55</Paragraphs>
  <Slides>11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Aspect</vt:lpstr>
      <vt:lpstr>Equation</vt:lpstr>
      <vt:lpstr>Section 10.3 – 10.4</vt:lpstr>
      <vt:lpstr>Slide 2</vt:lpstr>
      <vt:lpstr>Product and Quotient Rules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Addison Wesley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Simplifying Rational Expression</dc:title>
  <dc:creator>Phong Chau</dc:creator>
  <cp:lastModifiedBy>pqchau</cp:lastModifiedBy>
  <cp:revision>2071</cp:revision>
  <dcterms:created xsi:type="dcterms:W3CDTF">2000-06-05T14:57:27Z</dcterms:created>
  <dcterms:modified xsi:type="dcterms:W3CDTF">2012-06-13T15:05:07Z</dcterms:modified>
</cp:coreProperties>
</file>