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69" r:id="rId1"/>
  </p:sldMasterIdLst>
  <p:notesMasterIdLst>
    <p:notesMasterId r:id="rId17"/>
  </p:notesMasterIdLst>
  <p:handoutMasterIdLst>
    <p:handoutMasterId r:id="rId18"/>
  </p:handoutMasterIdLst>
  <p:sldIdLst>
    <p:sldId id="333" r:id="rId2"/>
    <p:sldId id="371" r:id="rId3"/>
    <p:sldId id="373" r:id="rId4"/>
    <p:sldId id="374" r:id="rId5"/>
    <p:sldId id="372" r:id="rId6"/>
    <p:sldId id="363" r:id="rId7"/>
    <p:sldId id="375" r:id="rId8"/>
    <p:sldId id="376" r:id="rId9"/>
    <p:sldId id="378" r:id="rId10"/>
    <p:sldId id="379" r:id="rId11"/>
    <p:sldId id="383" r:id="rId12"/>
    <p:sldId id="384" r:id="rId13"/>
    <p:sldId id="380" r:id="rId14"/>
    <p:sldId id="382" r:id="rId15"/>
    <p:sldId id="366" r:id="rId16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6600"/>
    <a:srgbClr val="9D0396"/>
    <a:srgbClr val="00A479"/>
    <a:srgbClr val="2CB3B0"/>
    <a:srgbClr val="33CCCC"/>
    <a:srgbClr val="33CCFF"/>
    <a:srgbClr val="FF9933"/>
    <a:srgbClr val="FFFF99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8"/>
    </p:cViewPr>
  </p:sorterViewPr>
  <p:notesViewPr>
    <p:cSldViewPr snapToObjects="1">
      <p:cViewPr>
        <p:scale>
          <a:sx n="100" d="100"/>
          <a:sy n="100" d="100"/>
        </p:scale>
        <p:origin x="-780" y="226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B22F2D-0C2C-4779-8B73-2D3246E521AE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DE6936-A0BA-495B-98B2-B09142D1DEDB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387A4A-BF19-4D01-B091-69DB345A166D}" type="slidenum">
              <a:rPr lang="en-CA"/>
              <a:pPr/>
              <a:t>1</a:t>
            </a:fld>
            <a:endParaRPr lang="en-CA"/>
          </a:p>
        </p:txBody>
      </p:sp>
      <p:sp>
        <p:nvSpPr>
          <p:cNvPr id="51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5E2B7-ACBA-493D-BDC1-03D2774DFD6C}" type="slidenum">
              <a:rPr lang="en-CA"/>
              <a:pPr/>
              <a:t>2</a:t>
            </a:fld>
            <a:endParaRPr lang="en-CA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5E2B7-ACBA-493D-BDC1-03D2774DFD6C}" type="slidenum">
              <a:rPr lang="en-CA"/>
              <a:pPr/>
              <a:t>5</a:t>
            </a:fld>
            <a:endParaRPr lang="en-CA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5E2B7-ACBA-493D-BDC1-03D2774DFD6C}" type="slidenum">
              <a:rPr lang="en-CA"/>
              <a:pPr/>
              <a:t>6</a:t>
            </a:fld>
            <a:endParaRPr lang="en-CA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5E2B7-ACBA-493D-BDC1-03D2774DFD6C}" type="slidenum">
              <a:rPr lang="en-CA"/>
              <a:pPr/>
              <a:t>15</a:t>
            </a:fld>
            <a:endParaRPr lang="en-CA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14A415-29ED-4A8D-87DB-408DBD9CBDCF}" type="datetime1">
              <a:rPr lang="en-US" smtClean="0"/>
              <a:pPr/>
              <a:t>6/13/2012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6CF03-935B-44A3-8DA7-02F5586F7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490A60-AEAD-4380-8198-A8C3E64DFCB6}" type="datetime1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E3FFC720-FAE2-474E-875B-2F4F3CB8F490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F37D4-B65F-4A7C-9C4B-03C17B467957}" type="datetime1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0EE14CBE-8F00-4BF3-A34B-6EB33432A28D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8D2FC-5125-43E8-88E2-31A085198471}" type="datetime1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CB53054E-FD0F-4A75-A1F5-247728752A98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7DC52-9739-42A6-AED2-AA71858C2EF0}" type="datetime1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64D6151F-B3DA-4D34-8E6C-37642CAEAF3A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ECC2B-2EED-46D7-A715-E726D0DF553D}" type="datetime1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BDD7EAEF-08BC-4724-900F-0DDA763D8BEE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FB979-DCC0-469E-8A97-2A44A0CBC363}" type="datetime1">
              <a:rPr lang="en-US" smtClean="0"/>
              <a:pPr/>
              <a:t>6/13/2012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EBB88EEC-D075-4EE2-B9F9-61E5611C3C53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1B39D-9C51-46B8-A043-66FFE5FDF88B}" type="datetime1">
              <a:rPr lang="en-US" smtClean="0"/>
              <a:pPr/>
              <a:t>6/13/2012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7D04C0A6-20D9-4A43-AAAB-CDFCCC1080A8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A92E72-3391-4427-90BA-DB93EDA7BB3D}" type="datetime1">
              <a:rPr lang="en-US" smtClean="0"/>
              <a:pPr/>
              <a:t>6/13/2012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1C594E58-21CF-4408-A128-647A4AAD7E42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679B6-0BAD-47DE-B7D3-0E3BBFBCDCB0}" type="datetime1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E67F011E-AA59-480B-9244-C8478207413C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4C3BF-D71D-415D-A6CF-D7A569CD9B7F}" type="datetime1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AF778849-B753-45C5-808E-4FBE3E895C17}" type="slidenum">
              <a:rPr lang="en-US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DCFE2D3-C012-421A-9E44-0C38463B6FA6}" type="datetime1">
              <a:rPr lang="en-US" smtClean="0"/>
              <a:pPr/>
              <a:t>6/13/2012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Slide 7- </a:t>
            </a:r>
            <a:fld id="{745C454B-61A5-4DE5-AD74-13132B8B2185}" type="slidenum">
              <a:rPr lang="en-US" smtClean="0"/>
              <a:pPr/>
              <a:t>‹#›</a:t>
            </a:fld>
            <a:endParaRPr lang="en-CA"/>
          </a:p>
        </p:txBody>
      </p:sp>
      <p:sp>
        <p:nvSpPr>
          <p:cNvPr id="10" name="Rectangle 1031"/>
          <p:cNvSpPr>
            <a:spLocks noChangeArrowheads="1"/>
          </p:cNvSpPr>
          <p:nvPr userDrawn="1"/>
        </p:nvSpPr>
        <p:spPr bwMode="gray">
          <a:xfrm>
            <a:off x="0" y="0"/>
            <a:ext cx="127000" cy="6858000"/>
          </a:xfrm>
          <a:prstGeom prst="rect">
            <a:avLst/>
          </a:prstGeom>
          <a:solidFill>
            <a:srgbClr val="FFCC66"/>
          </a:solidFill>
          <a:ln w="9525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</p:sldLayoutIdLst>
  <p:transition spd="med">
    <p:pull dir="rd"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2376" y="685800"/>
            <a:ext cx="7772400" cy="1828800"/>
          </a:xfrm>
        </p:spPr>
        <p:txBody>
          <a:bodyPr/>
          <a:lstStyle/>
          <a:p>
            <a:pPr algn="ctr"/>
            <a:r>
              <a:rPr lang="en-US" dirty="0" smtClean="0"/>
              <a:t>Section 10.5</a:t>
            </a:r>
            <a:endParaRPr lang="en-US" dirty="0"/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2376" y="2743200"/>
            <a:ext cx="8040624" cy="185623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Expressions Containing Several Radical Terms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7162800" y="5140324"/>
            <a:ext cx="1441450" cy="8032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65251" name="Text Box 3"/>
          <p:cNvSpPr txBox="1">
            <a:spLocks noChangeArrowheads="1"/>
          </p:cNvSpPr>
          <p:nvPr/>
        </p:nvSpPr>
        <p:spPr bwMode="auto">
          <a:xfrm>
            <a:off x="914400" y="16002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i="0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</p:txBody>
      </p:sp>
      <p:sp>
        <p:nvSpPr>
          <p:cNvPr id="565252" name="Text Box 4"/>
          <p:cNvSpPr txBox="1">
            <a:spLocks noChangeArrowheads="1"/>
          </p:cNvSpPr>
          <p:nvPr/>
        </p:nvSpPr>
        <p:spPr bwMode="auto">
          <a:xfrm>
            <a:off x="762000" y="11430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i="0">
              <a:latin typeface="Times New Roman" pitchFamily="18" charset="0"/>
            </a:endParaRPr>
          </a:p>
        </p:txBody>
      </p:sp>
      <p:sp>
        <p:nvSpPr>
          <p:cNvPr id="565254" name="Text Box 6"/>
          <p:cNvSpPr txBox="1">
            <a:spLocks noChangeArrowheads="1"/>
          </p:cNvSpPr>
          <p:nvPr/>
        </p:nvSpPr>
        <p:spPr bwMode="auto">
          <a:xfrm>
            <a:off x="762000" y="1028700"/>
            <a:ext cx="571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0">
                <a:latin typeface="Times New Roman" pitchFamily="18" charset="0"/>
              </a:rPr>
              <a:t>Rationalize the denominator:</a:t>
            </a:r>
          </a:p>
        </p:txBody>
      </p:sp>
      <p:graphicFrame>
        <p:nvGraphicFramePr>
          <p:cNvPr id="565255" name="Object 7"/>
          <p:cNvGraphicFramePr>
            <a:graphicFrameLocks noChangeAspect="1"/>
          </p:cNvGraphicFramePr>
          <p:nvPr/>
        </p:nvGraphicFramePr>
        <p:xfrm>
          <a:off x="4732338" y="668338"/>
          <a:ext cx="1468437" cy="1027112"/>
        </p:xfrm>
        <a:graphic>
          <a:graphicData uri="http://schemas.openxmlformats.org/presentationml/2006/ole">
            <p:oleObj spid="_x0000_s631810" name="Equation" r:id="rId3" imgW="672840" imgH="469800" progId="Equation.DSMT4">
              <p:embed/>
            </p:oleObj>
          </a:graphicData>
        </a:graphic>
      </p:graphicFrame>
      <p:graphicFrame>
        <p:nvGraphicFramePr>
          <p:cNvPr id="565257" name="Object 9"/>
          <p:cNvGraphicFramePr>
            <a:graphicFrameLocks noChangeAspect="1"/>
          </p:cNvGraphicFramePr>
          <p:nvPr/>
        </p:nvGraphicFramePr>
        <p:xfrm>
          <a:off x="4094162" y="2168525"/>
          <a:ext cx="1468438" cy="1108075"/>
        </p:xfrm>
        <a:graphic>
          <a:graphicData uri="http://schemas.openxmlformats.org/presentationml/2006/ole">
            <p:oleObj spid="_x0000_s631811" name="Equation" r:id="rId4" imgW="672840" imgH="507960" progId="Equation.DSMT4">
              <p:embed/>
            </p:oleObj>
          </a:graphicData>
        </a:graphic>
      </p:graphicFrame>
      <p:graphicFrame>
        <p:nvGraphicFramePr>
          <p:cNvPr id="565259" name="Object 11"/>
          <p:cNvGraphicFramePr>
            <a:graphicFrameLocks noChangeAspect="1"/>
          </p:cNvGraphicFramePr>
          <p:nvPr/>
        </p:nvGraphicFramePr>
        <p:xfrm>
          <a:off x="2209800" y="3579813"/>
          <a:ext cx="3962400" cy="1109662"/>
        </p:xfrm>
        <a:graphic>
          <a:graphicData uri="http://schemas.openxmlformats.org/presentationml/2006/ole">
            <p:oleObj spid="_x0000_s631812" name="Equation" r:id="rId5" imgW="1815840" imgH="507960" progId="Equation.DSMT4">
              <p:embed/>
            </p:oleObj>
          </a:graphicData>
        </a:graphic>
      </p:graphicFrame>
      <p:graphicFrame>
        <p:nvGraphicFramePr>
          <p:cNvPr id="565261" name="Object 13"/>
          <p:cNvGraphicFramePr>
            <a:graphicFrameLocks noChangeAspect="1"/>
          </p:cNvGraphicFramePr>
          <p:nvPr/>
        </p:nvGraphicFramePr>
        <p:xfrm>
          <a:off x="650875" y="2270125"/>
          <a:ext cx="3352800" cy="1023938"/>
        </p:xfrm>
        <a:graphic>
          <a:graphicData uri="http://schemas.openxmlformats.org/presentationml/2006/ole">
            <p:oleObj spid="_x0000_s631814" name="Equation" r:id="rId6" imgW="1536480" imgH="469800" progId="Equation.DSMT4">
              <p:embed/>
            </p:oleObj>
          </a:graphicData>
        </a:graphic>
      </p:graphicFrame>
      <p:sp>
        <p:nvSpPr>
          <p:cNvPr id="565263" name="Text Box 4"/>
          <p:cNvSpPr txBox="1">
            <a:spLocks noChangeArrowheads="1"/>
          </p:cNvSpPr>
          <p:nvPr/>
        </p:nvSpPr>
        <p:spPr bwMode="auto">
          <a:xfrm>
            <a:off x="838200" y="304800"/>
            <a:ext cx="1905000" cy="6413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600" i="0">
                <a:solidFill>
                  <a:srgbClr val="FFFFCC"/>
                </a:solidFill>
                <a:latin typeface="Times New Roman" pitchFamily="18" charset="0"/>
              </a:rPr>
              <a:t>Example</a:t>
            </a:r>
            <a:r>
              <a:rPr lang="en-US" sz="3600" i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631816" name="Object 8"/>
          <p:cNvGraphicFramePr>
            <a:graphicFrameLocks noChangeAspect="1"/>
          </p:cNvGraphicFramePr>
          <p:nvPr/>
        </p:nvGraphicFramePr>
        <p:xfrm>
          <a:off x="2230437" y="5043488"/>
          <a:ext cx="2189163" cy="1081087"/>
        </p:xfrm>
        <a:graphic>
          <a:graphicData uri="http://schemas.openxmlformats.org/presentationml/2006/ole">
            <p:oleObj spid="_x0000_s631816" name="Equation" r:id="rId7" imgW="1002960" imgH="495000" progId="Equation.DSMT4">
              <p:embed/>
            </p:oleObj>
          </a:graphicData>
        </a:graphic>
      </p:graphicFrame>
      <p:graphicFrame>
        <p:nvGraphicFramePr>
          <p:cNvPr id="631817" name="Object 9"/>
          <p:cNvGraphicFramePr>
            <a:graphicFrameLocks noChangeAspect="1"/>
          </p:cNvGraphicFramePr>
          <p:nvPr/>
        </p:nvGraphicFramePr>
        <p:xfrm>
          <a:off x="4468019" y="5043488"/>
          <a:ext cx="2189162" cy="1081087"/>
        </p:xfrm>
        <a:graphic>
          <a:graphicData uri="http://schemas.openxmlformats.org/presentationml/2006/ole">
            <p:oleObj spid="_x0000_s631817" name="Equation" r:id="rId8" imgW="1002960" imgH="495000" progId="Equation.DSMT4">
              <p:embed/>
            </p:oleObj>
          </a:graphicData>
        </a:graphic>
      </p:graphicFrame>
      <p:graphicFrame>
        <p:nvGraphicFramePr>
          <p:cNvPr id="631818" name="Object 10"/>
          <p:cNvGraphicFramePr>
            <a:graphicFrameLocks noChangeAspect="1"/>
          </p:cNvGraphicFramePr>
          <p:nvPr/>
        </p:nvGraphicFramePr>
        <p:xfrm>
          <a:off x="6886575" y="5292725"/>
          <a:ext cx="1717675" cy="554038"/>
        </p:xfrm>
        <a:graphic>
          <a:graphicData uri="http://schemas.openxmlformats.org/presentationml/2006/ole">
            <p:oleObj spid="_x0000_s631818" name="Equation" r:id="rId9" imgW="787320" imgH="253800" progId="Equation.DSMT4">
              <p:embed/>
            </p:oleObj>
          </a:graphicData>
        </a:graphic>
      </p:graphicFrame>
      <p:cxnSp>
        <p:nvCxnSpPr>
          <p:cNvPr id="16" name="Straight Connector 15"/>
          <p:cNvCxnSpPr/>
          <p:nvPr/>
        </p:nvCxnSpPr>
        <p:spPr>
          <a:xfrm flipV="1">
            <a:off x="3657600" y="4191000"/>
            <a:ext cx="595709" cy="462764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704754" y="4191000"/>
            <a:ext cx="476846" cy="462764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8" idx="2"/>
          </p:cNvCxnSpPr>
          <p:nvPr/>
        </p:nvCxnSpPr>
        <p:spPr>
          <a:xfrm rot="5400000" flipH="1" flipV="1">
            <a:off x="4824933" y="5155591"/>
            <a:ext cx="306166" cy="278824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486400" y="5791200"/>
            <a:ext cx="432718" cy="277812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809246" y="6091535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58328" y="4680255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uiExpand="1" build="p" animBg="1"/>
      <p:bldP spid="565251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2246333" y="4818054"/>
            <a:ext cx="1543030" cy="13239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65251" name="Text Box 3"/>
          <p:cNvSpPr txBox="1">
            <a:spLocks noChangeArrowheads="1"/>
          </p:cNvSpPr>
          <p:nvPr/>
        </p:nvSpPr>
        <p:spPr bwMode="auto">
          <a:xfrm>
            <a:off x="609600" y="16002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i="0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</p:txBody>
      </p:sp>
      <p:sp>
        <p:nvSpPr>
          <p:cNvPr id="565252" name="Text Box 4"/>
          <p:cNvSpPr txBox="1">
            <a:spLocks noChangeArrowheads="1"/>
          </p:cNvSpPr>
          <p:nvPr/>
        </p:nvSpPr>
        <p:spPr bwMode="auto">
          <a:xfrm>
            <a:off x="762000" y="11430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i="0">
              <a:latin typeface="Times New Roman" pitchFamily="18" charset="0"/>
            </a:endParaRPr>
          </a:p>
        </p:txBody>
      </p:sp>
      <p:sp>
        <p:nvSpPr>
          <p:cNvPr id="565254" name="Text Box 6"/>
          <p:cNvSpPr txBox="1">
            <a:spLocks noChangeArrowheads="1"/>
          </p:cNvSpPr>
          <p:nvPr/>
        </p:nvSpPr>
        <p:spPr bwMode="auto">
          <a:xfrm>
            <a:off x="762000" y="1028700"/>
            <a:ext cx="571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0">
                <a:latin typeface="Times New Roman" pitchFamily="18" charset="0"/>
              </a:rPr>
              <a:t>Rationalize the denominator:</a:t>
            </a:r>
          </a:p>
        </p:txBody>
      </p:sp>
      <p:graphicFrame>
        <p:nvGraphicFramePr>
          <p:cNvPr id="565255" name="Object 7"/>
          <p:cNvGraphicFramePr>
            <a:graphicFrameLocks noChangeAspect="1"/>
          </p:cNvGraphicFramePr>
          <p:nvPr/>
        </p:nvGraphicFramePr>
        <p:xfrm>
          <a:off x="4800600" y="641350"/>
          <a:ext cx="1330325" cy="1081088"/>
        </p:xfrm>
        <a:graphic>
          <a:graphicData uri="http://schemas.openxmlformats.org/presentationml/2006/ole">
            <p:oleObj spid="_x0000_s661506" name="Equation" r:id="rId3" imgW="609480" imgH="495000" progId="Equation.DSMT4">
              <p:embed/>
            </p:oleObj>
          </a:graphicData>
        </a:graphic>
      </p:graphicFrame>
      <p:graphicFrame>
        <p:nvGraphicFramePr>
          <p:cNvPr id="565257" name="Object 9"/>
          <p:cNvGraphicFramePr>
            <a:graphicFrameLocks noChangeAspect="1"/>
          </p:cNvGraphicFramePr>
          <p:nvPr/>
        </p:nvGraphicFramePr>
        <p:xfrm>
          <a:off x="3429000" y="2181225"/>
          <a:ext cx="1219200" cy="1163638"/>
        </p:xfrm>
        <a:graphic>
          <a:graphicData uri="http://schemas.openxmlformats.org/presentationml/2006/ole">
            <p:oleObj spid="_x0000_s661507" name="Equation" r:id="rId4" imgW="558720" imgH="533160" progId="Equation.DSMT4">
              <p:embed/>
            </p:oleObj>
          </a:graphicData>
        </a:graphic>
      </p:graphicFrame>
      <p:graphicFrame>
        <p:nvGraphicFramePr>
          <p:cNvPr id="565259" name="Object 11"/>
          <p:cNvGraphicFramePr>
            <a:graphicFrameLocks noChangeAspect="1"/>
          </p:cNvGraphicFramePr>
          <p:nvPr/>
        </p:nvGraphicFramePr>
        <p:xfrm>
          <a:off x="1808162" y="3352800"/>
          <a:ext cx="7259638" cy="1470025"/>
        </p:xfrm>
        <a:graphic>
          <a:graphicData uri="http://schemas.openxmlformats.org/presentationml/2006/ole">
            <p:oleObj spid="_x0000_s661508" name="Equation" r:id="rId5" imgW="3327120" imgH="672840" progId="Equation.DSMT4">
              <p:embed/>
            </p:oleObj>
          </a:graphicData>
        </a:graphic>
      </p:graphicFrame>
      <p:graphicFrame>
        <p:nvGraphicFramePr>
          <p:cNvPr id="565260" name="Object 12"/>
          <p:cNvGraphicFramePr>
            <a:graphicFrameLocks noChangeAspect="1"/>
          </p:cNvGraphicFramePr>
          <p:nvPr/>
        </p:nvGraphicFramePr>
        <p:xfrm>
          <a:off x="1905000" y="4876800"/>
          <a:ext cx="1884363" cy="1220788"/>
        </p:xfrm>
        <a:graphic>
          <a:graphicData uri="http://schemas.openxmlformats.org/presentationml/2006/ole">
            <p:oleObj spid="_x0000_s661509" name="Equation" r:id="rId6" imgW="863280" imgH="558720" progId="Equation.DSMT4">
              <p:embed/>
            </p:oleObj>
          </a:graphicData>
        </a:graphic>
      </p:graphicFrame>
      <p:graphicFrame>
        <p:nvGraphicFramePr>
          <p:cNvPr id="565261" name="Object 13"/>
          <p:cNvGraphicFramePr>
            <a:graphicFrameLocks noChangeAspect="1"/>
          </p:cNvGraphicFramePr>
          <p:nvPr/>
        </p:nvGraphicFramePr>
        <p:xfrm>
          <a:off x="609600" y="2241550"/>
          <a:ext cx="2827338" cy="1081088"/>
        </p:xfrm>
        <a:graphic>
          <a:graphicData uri="http://schemas.openxmlformats.org/presentationml/2006/ole">
            <p:oleObj spid="_x0000_s661510" name="Equation" r:id="rId7" imgW="1295280" imgH="495000" progId="Equation.DSMT4">
              <p:embed/>
            </p:oleObj>
          </a:graphicData>
        </a:graphic>
      </p:graphicFrame>
      <p:sp>
        <p:nvSpPr>
          <p:cNvPr id="565263" name="Text Box 4"/>
          <p:cNvSpPr txBox="1">
            <a:spLocks noChangeArrowheads="1"/>
          </p:cNvSpPr>
          <p:nvPr/>
        </p:nvSpPr>
        <p:spPr bwMode="auto">
          <a:xfrm>
            <a:off x="838200" y="304800"/>
            <a:ext cx="1905000" cy="6413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600" i="0">
                <a:solidFill>
                  <a:srgbClr val="FFFFCC"/>
                </a:solidFill>
                <a:latin typeface="Times New Roman" pitchFamily="18" charset="0"/>
              </a:rPr>
              <a:t>Example</a:t>
            </a:r>
            <a:r>
              <a:rPr lang="en-US" sz="3600" i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6130925" y="4142571"/>
            <a:ext cx="880534" cy="457705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239000" y="4142571"/>
            <a:ext cx="880534" cy="462764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animBg="1"/>
      <p:bldP spid="5652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2667000" y="4848224"/>
            <a:ext cx="1892300" cy="13239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65251" name="Text Box 3"/>
          <p:cNvSpPr txBox="1">
            <a:spLocks noChangeArrowheads="1"/>
          </p:cNvSpPr>
          <p:nvPr/>
        </p:nvSpPr>
        <p:spPr bwMode="auto">
          <a:xfrm>
            <a:off x="914400" y="16002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i="0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</p:txBody>
      </p:sp>
      <p:sp>
        <p:nvSpPr>
          <p:cNvPr id="565252" name="Text Box 4"/>
          <p:cNvSpPr txBox="1">
            <a:spLocks noChangeArrowheads="1"/>
          </p:cNvSpPr>
          <p:nvPr/>
        </p:nvSpPr>
        <p:spPr bwMode="auto">
          <a:xfrm>
            <a:off x="762000" y="11430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i="0">
              <a:latin typeface="Times New Roman" pitchFamily="18" charset="0"/>
            </a:endParaRPr>
          </a:p>
        </p:txBody>
      </p:sp>
      <p:sp>
        <p:nvSpPr>
          <p:cNvPr id="565254" name="Text Box 6"/>
          <p:cNvSpPr txBox="1">
            <a:spLocks noChangeArrowheads="1"/>
          </p:cNvSpPr>
          <p:nvPr/>
        </p:nvSpPr>
        <p:spPr bwMode="auto">
          <a:xfrm>
            <a:off x="762000" y="1028700"/>
            <a:ext cx="571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0">
                <a:latin typeface="Times New Roman" pitchFamily="18" charset="0"/>
              </a:rPr>
              <a:t>Rationalize the denominator:</a:t>
            </a:r>
          </a:p>
        </p:txBody>
      </p:sp>
      <p:graphicFrame>
        <p:nvGraphicFramePr>
          <p:cNvPr id="565255" name="Object 7"/>
          <p:cNvGraphicFramePr>
            <a:graphicFrameLocks noChangeAspect="1"/>
          </p:cNvGraphicFramePr>
          <p:nvPr/>
        </p:nvGraphicFramePr>
        <p:xfrm>
          <a:off x="4676775" y="627063"/>
          <a:ext cx="1579563" cy="1109662"/>
        </p:xfrm>
        <a:graphic>
          <a:graphicData uri="http://schemas.openxmlformats.org/presentationml/2006/ole">
            <p:oleObj spid="_x0000_s662530" name="Equation" r:id="rId3" imgW="723600" imgH="507960" progId="Equation.DSMT4">
              <p:embed/>
            </p:oleObj>
          </a:graphicData>
        </a:graphic>
      </p:graphicFrame>
      <p:graphicFrame>
        <p:nvGraphicFramePr>
          <p:cNvPr id="565257" name="Object 9"/>
          <p:cNvGraphicFramePr>
            <a:graphicFrameLocks noChangeAspect="1"/>
          </p:cNvGraphicFramePr>
          <p:nvPr/>
        </p:nvGraphicFramePr>
        <p:xfrm>
          <a:off x="4135437" y="2263775"/>
          <a:ext cx="1579563" cy="1108075"/>
        </p:xfrm>
        <a:graphic>
          <a:graphicData uri="http://schemas.openxmlformats.org/presentationml/2006/ole">
            <p:oleObj spid="_x0000_s662531" name="Equation" r:id="rId4" imgW="723600" imgH="507960" progId="Equation.DSMT4">
              <p:embed/>
            </p:oleObj>
          </a:graphicData>
        </a:graphic>
      </p:graphicFrame>
      <p:graphicFrame>
        <p:nvGraphicFramePr>
          <p:cNvPr id="565259" name="Object 11"/>
          <p:cNvGraphicFramePr>
            <a:graphicFrameLocks noChangeAspect="1"/>
          </p:cNvGraphicFramePr>
          <p:nvPr/>
        </p:nvGraphicFramePr>
        <p:xfrm>
          <a:off x="2236788" y="3441700"/>
          <a:ext cx="4545012" cy="1385888"/>
        </p:xfrm>
        <a:graphic>
          <a:graphicData uri="http://schemas.openxmlformats.org/presentationml/2006/ole">
            <p:oleObj spid="_x0000_s662532" name="Equation" r:id="rId5" imgW="2082600" imgH="634680" progId="Equation.DSMT4">
              <p:embed/>
            </p:oleObj>
          </a:graphicData>
        </a:graphic>
      </p:graphicFrame>
      <p:graphicFrame>
        <p:nvGraphicFramePr>
          <p:cNvPr id="565261" name="Object 13"/>
          <p:cNvGraphicFramePr>
            <a:graphicFrameLocks noChangeAspect="1"/>
          </p:cNvGraphicFramePr>
          <p:nvPr/>
        </p:nvGraphicFramePr>
        <p:xfrm>
          <a:off x="568325" y="2228850"/>
          <a:ext cx="3519488" cy="1108075"/>
        </p:xfrm>
        <a:graphic>
          <a:graphicData uri="http://schemas.openxmlformats.org/presentationml/2006/ole">
            <p:oleObj spid="_x0000_s662533" name="Equation" r:id="rId6" imgW="1612800" imgH="507960" progId="Equation.DSMT4">
              <p:embed/>
            </p:oleObj>
          </a:graphicData>
        </a:graphic>
      </p:graphicFrame>
      <p:sp>
        <p:nvSpPr>
          <p:cNvPr id="565263" name="Text Box 4"/>
          <p:cNvSpPr txBox="1">
            <a:spLocks noChangeArrowheads="1"/>
          </p:cNvSpPr>
          <p:nvPr/>
        </p:nvSpPr>
        <p:spPr bwMode="auto">
          <a:xfrm>
            <a:off x="838200" y="304800"/>
            <a:ext cx="1905000" cy="6413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600" i="0">
                <a:solidFill>
                  <a:srgbClr val="FFFFCC"/>
                </a:solidFill>
                <a:latin typeface="Times New Roman" pitchFamily="18" charset="0"/>
              </a:rPr>
              <a:t>Example</a:t>
            </a:r>
            <a:r>
              <a:rPr lang="en-US" sz="3600" i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631815" name="Object 7"/>
          <p:cNvGraphicFramePr>
            <a:graphicFrameLocks noChangeAspect="1"/>
          </p:cNvGraphicFramePr>
          <p:nvPr/>
        </p:nvGraphicFramePr>
        <p:xfrm>
          <a:off x="2286000" y="5062538"/>
          <a:ext cx="2273300" cy="1081087"/>
        </p:xfrm>
        <a:graphic>
          <a:graphicData uri="http://schemas.openxmlformats.org/presentationml/2006/ole">
            <p:oleObj spid="_x0000_s662534" name="Equation" r:id="rId7" imgW="1041120" imgH="495000" progId="Equation.DSMT4">
              <p:embed/>
            </p:oleObj>
          </a:graphicData>
        </a:graphic>
      </p:graphicFrame>
      <p:cxnSp>
        <p:nvCxnSpPr>
          <p:cNvPr id="11" name="Straight Connector 10"/>
          <p:cNvCxnSpPr/>
          <p:nvPr/>
        </p:nvCxnSpPr>
        <p:spPr>
          <a:xfrm flipV="1">
            <a:off x="3695170" y="4369883"/>
            <a:ext cx="880534" cy="457705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676775" y="4364824"/>
            <a:ext cx="880534" cy="462764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  <p:bldP spid="5652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 descr="Pink tissue paper"/>
          <p:cNvSpPr>
            <a:spLocks noChangeArrowheads="1"/>
          </p:cNvSpPr>
          <p:nvPr/>
        </p:nvSpPr>
        <p:spPr bwMode="auto">
          <a:xfrm>
            <a:off x="838200" y="838200"/>
            <a:ext cx="7162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 algn="ctr"/>
            <a:r>
              <a:rPr lang="en-US" sz="4000" i="0">
                <a:solidFill>
                  <a:srgbClr val="008080"/>
                </a:solidFill>
                <a:latin typeface="Times New Roman" pitchFamily="18" charset="0"/>
              </a:rPr>
              <a:t>Terms with Differing Indices</a:t>
            </a:r>
          </a:p>
        </p:txBody>
      </p:sp>
      <p:sp>
        <p:nvSpPr>
          <p:cNvPr id="566276" name="Text Box 4"/>
          <p:cNvSpPr txBox="1">
            <a:spLocks noChangeArrowheads="1"/>
          </p:cNvSpPr>
          <p:nvPr/>
        </p:nvSpPr>
        <p:spPr bwMode="auto">
          <a:xfrm>
            <a:off x="914400" y="1981200"/>
            <a:ext cx="74676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0">
                <a:latin typeface="Times New Roman" pitchFamily="18" charset="0"/>
              </a:rPr>
              <a:t>To multiply or divide radical terms with different indices, we can convert to exponential notation, use the rules for exponents, and then convert back to radical notation.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9" name="Text Box 3"/>
          <p:cNvSpPr txBox="1">
            <a:spLocks noChangeArrowheads="1"/>
          </p:cNvSpPr>
          <p:nvPr/>
        </p:nvSpPr>
        <p:spPr bwMode="auto">
          <a:xfrm>
            <a:off x="762000" y="1801813"/>
            <a:ext cx="175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i="0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</p:txBody>
      </p:sp>
      <p:sp>
        <p:nvSpPr>
          <p:cNvPr id="567301" name="Text Box 5"/>
          <p:cNvSpPr txBox="1">
            <a:spLocks noChangeArrowheads="1"/>
          </p:cNvSpPr>
          <p:nvPr/>
        </p:nvSpPr>
        <p:spPr bwMode="auto">
          <a:xfrm>
            <a:off x="762000" y="1020763"/>
            <a:ext cx="6096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0">
                <a:latin typeface="Times New Roman" pitchFamily="18" charset="0"/>
              </a:rPr>
              <a:t>Multiply and, if possible, simplify:</a:t>
            </a:r>
          </a:p>
        </p:txBody>
      </p:sp>
      <p:graphicFrame>
        <p:nvGraphicFramePr>
          <p:cNvPr id="567302" name="Object 6"/>
          <p:cNvGraphicFramePr>
            <a:graphicFrameLocks noChangeAspect="1"/>
          </p:cNvGraphicFramePr>
          <p:nvPr/>
        </p:nvGraphicFramePr>
        <p:xfrm>
          <a:off x="6705600" y="914400"/>
          <a:ext cx="1357313" cy="749300"/>
        </p:xfrm>
        <a:graphic>
          <a:graphicData uri="http://schemas.openxmlformats.org/presentationml/2006/ole">
            <p:oleObj spid="_x0000_s632834" name="Equation" r:id="rId3" imgW="622080" imgH="342720" progId="Equation.DSMT4">
              <p:embed/>
            </p:oleObj>
          </a:graphicData>
        </a:graphic>
      </p:graphicFrame>
      <p:graphicFrame>
        <p:nvGraphicFramePr>
          <p:cNvPr id="567303" name="Object 7"/>
          <p:cNvGraphicFramePr>
            <a:graphicFrameLocks noChangeAspect="1"/>
          </p:cNvGraphicFramePr>
          <p:nvPr/>
        </p:nvGraphicFramePr>
        <p:xfrm>
          <a:off x="762000" y="2411413"/>
          <a:ext cx="3295650" cy="749300"/>
        </p:xfrm>
        <a:graphic>
          <a:graphicData uri="http://schemas.openxmlformats.org/presentationml/2006/ole">
            <p:oleObj spid="_x0000_s632835" name="Equation" r:id="rId4" imgW="1511280" imgH="342720" progId="Equation.DSMT4">
              <p:embed/>
            </p:oleObj>
          </a:graphicData>
        </a:graphic>
      </p:graphicFrame>
      <p:graphicFrame>
        <p:nvGraphicFramePr>
          <p:cNvPr id="567304" name="Object 8"/>
          <p:cNvGraphicFramePr>
            <a:graphicFrameLocks noChangeAspect="1"/>
          </p:cNvGraphicFramePr>
          <p:nvPr/>
        </p:nvGraphicFramePr>
        <p:xfrm>
          <a:off x="2057400" y="3249613"/>
          <a:ext cx="1357313" cy="582612"/>
        </p:xfrm>
        <a:graphic>
          <a:graphicData uri="http://schemas.openxmlformats.org/presentationml/2006/ole">
            <p:oleObj spid="_x0000_s632836" name="Equation" r:id="rId5" imgW="622080" imgH="266400" progId="Equation.DSMT4">
              <p:embed/>
            </p:oleObj>
          </a:graphicData>
        </a:graphic>
      </p:graphicFrame>
      <p:graphicFrame>
        <p:nvGraphicFramePr>
          <p:cNvPr id="567306" name="Object 10"/>
          <p:cNvGraphicFramePr>
            <a:graphicFrameLocks noChangeAspect="1"/>
          </p:cNvGraphicFramePr>
          <p:nvPr/>
        </p:nvGraphicFramePr>
        <p:xfrm>
          <a:off x="2008188" y="4032250"/>
          <a:ext cx="1301750" cy="693738"/>
        </p:xfrm>
        <a:graphic>
          <a:graphicData uri="http://schemas.openxmlformats.org/presentationml/2006/ole">
            <p:oleObj spid="_x0000_s632837" name="Equation" r:id="rId6" imgW="596880" imgH="317160" progId="Equation.DSMT4">
              <p:embed/>
            </p:oleObj>
          </a:graphicData>
        </a:graphic>
      </p:graphicFrame>
      <p:graphicFrame>
        <p:nvGraphicFramePr>
          <p:cNvPr id="567307" name="Object 11"/>
          <p:cNvGraphicFramePr>
            <a:graphicFrameLocks noChangeAspect="1"/>
          </p:cNvGraphicFramePr>
          <p:nvPr/>
        </p:nvGraphicFramePr>
        <p:xfrm>
          <a:off x="1981200" y="4849813"/>
          <a:ext cx="2160588" cy="693737"/>
        </p:xfrm>
        <a:graphic>
          <a:graphicData uri="http://schemas.openxmlformats.org/presentationml/2006/ole">
            <p:oleObj spid="_x0000_s632838" name="Equation" r:id="rId7" imgW="990360" imgH="317160" progId="Equation.DSMT4">
              <p:embed/>
            </p:oleObj>
          </a:graphicData>
        </a:graphic>
      </p:graphicFrame>
      <p:graphicFrame>
        <p:nvGraphicFramePr>
          <p:cNvPr id="567308" name="Object 12"/>
          <p:cNvGraphicFramePr>
            <a:graphicFrameLocks noChangeAspect="1"/>
          </p:cNvGraphicFramePr>
          <p:nvPr/>
        </p:nvGraphicFramePr>
        <p:xfrm>
          <a:off x="1981200" y="5688013"/>
          <a:ext cx="1219200" cy="582612"/>
        </p:xfrm>
        <a:graphic>
          <a:graphicData uri="http://schemas.openxmlformats.org/presentationml/2006/ole">
            <p:oleObj spid="_x0000_s632839" name="Equation" r:id="rId8" imgW="558720" imgH="266400" progId="Equation.DSMT4">
              <p:embed/>
            </p:oleObj>
          </a:graphicData>
        </a:graphic>
      </p:graphicFrame>
      <p:sp>
        <p:nvSpPr>
          <p:cNvPr id="567309" name="Text Box 13" descr="Pink tissue paper"/>
          <p:cNvSpPr txBox="1">
            <a:spLocks noChangeArrowheads="1"/>
          </p:cNvSpPr>
          <p:nvPr/>
        </p:nvSpPr>
        <p:spPr bwMode="auto">
          <a:xfrm>
            <a:off x="4495800" y="2667000"/>
            <a:ext cx="4419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sz="2400" i="0">
                <a:solidFill>
                  <a:srgbClr val="CC0066"/>
                </a:solidFill>
                <a:latin typeface="Times New Roman" pitchFamily="18" charset="0"/>
              </a:rPr>
              <a:t>Converting to exponential notation</a:t>
            </a:r>
          </a:p>
        </p:txBody>
      </p:sp>
      <p:sp>
        <p:nvSpPr>
          <p:cNvPr id="567310" name="Text Box 14" descr="Pink tissue paper"/>
          <p:cNvSpPr txBox="1">
            <a:spLocks noChangeArrowheads="1"/>
          </p:cNvSpPr>
          <p:nvPr/>
        </p:nvSpPr>
        <p:spPr bwMode="auto">
          <a:xfrm>
            <a:off x="4495800" y="3352800"/>
            <a:ext cx="2819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sz="2400" i="0">
                <a:solidFill>
                  <a:srgbClr val="CC0066"/>
                </a:solidFill>
                <a:latin typeface="Times New Roman" pitchFamily="18" charset="0"/>
              </a:rPr>
              <a:t>Adding exponents</a:t>
            </a:r>
          </a:p>
        </p:txBody>
      </p:sp>
      <p:sp>
        <p:nvSpPr>
          <p:cNvPr id="567311" name="Text Box 15" descr="Pink tissue paper"/>
          <p:cNvSpPr txBox="1">
            <a:spLocks noChangeArrowheads="1"/>
          </p:cNvSpPr>
          <p:nvPr/>
        </p:nvSpPr>
        <p:spPr bwMode="auto">
          <a:xfrm>
            <a:off x="4495800" y="4191000"/>
            <a:ext cx="4419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sz="2400" i="0">
                <a:solidFill>
                  <a:srgbClr val="CC0066"/>
                </a:solidFill>
                <a:latin typeface="Times New Roman" pitchFamily="18" charset="0"/>
              </a:rPr>
              <a:t>Converting to radical notation</a:t>
            </a:r>
          </a:p>
        </p:txBody>
      </p:sp>
      <p:sp>
        <p:nvSpPr>
          <p:cNvPr id="567312" name="Text Box 16" descr="Pink tissue paper"/>
          <p:cNvSpPr txBox="1">
            <a:spLocks noChangeArrowheads="1"/>
          </p:cNvSpPr>
          <p:nvPr/>
        </p:nvSpPr>
        <p:spPr bwMode="auto">
          <a:xfrm>
            <a:off x="4460875" y="4953000"/>
            <a:ext cx="2057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sz="2400" i="0">
                <a:solidFill>
                  <a:srgbClr val="CC0066"/>
                </a:solidFill>
                <a:latin typeface="Times New Roman" pitchFamily="18" charset="0"/>
              </a:rPr>
              <a:t>Simplifying</a:t>
            </a:r>
          </a:p>
        </p:txBody>
      </p:sp>
      <p:sp>
        <p:nvSpPr>
          <p:cNvPr id="567313" name="Text Box 4"/>
          <p:cNvSpPr txBox="1">
            <a:spLocks noChangeArrowheads="1"/>
          </p:cNvSpPr>
          <p:nvPr/>
        </p:nvSpPr>
        <p:spPr bwMode="auto">
          <a:xfrm>
            <a:off x="838200" y="304800"/>
            <a:ext cx="1905000" cy="6413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600" i="0">
                <a:solidFill>
                  <a:srgbClr val="FFFFCC"/>
                </a:solidFill>
                <a:latin typeface="Times New Roman" pitchFamily="18" charset="0"/>
              </a:rPr>
              <a:t>Example</a:t>
            </a:r>
            <a:r>
              <a:rPr lang="en-US" sz="3600" i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299" grpId="0"/>
      <p:bldP spid="567309" grpId="0"/>
      <p:bldP spid="567310" grpId="0"/>
      <p:bldP spid="567311" grpId="0"/>
      <p:bldP spid="5673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52400"/>
            <a:ext cx="6934200" cy="762000"/>
          </a:xfrm>
          <a:noFill/>
          <a:ln/>
        </p:spPr>
        <p:txBody>
          <a:bodyPr>
            <a:normAutofit/>
          </a:bodyPr>
          <a:lstStyle/>
          <a:p>
            <a:pPr marL="609600" indent="-609600" algn="ctr"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00B0F0"/>
                </a:solidFill>
              </a:rPr>
              <a:t>Group Exercise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513028" name="Rectangle 4"/>
          <p:cNvSpPr>
            <a:spLocks noChangeArrowheads="1"/>
          </p:cNvSpPr>
          <p:nvPr/>
        </p:nvSpPr>
        <p:spPr bwMode="auto">
          <a:xfrm>
            <a:off x="482600" y="1676400"/>
            <a:ext cx="8077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00A479"/>
              </a:buClr>
              <a:buFont typeface="Wingdings" pitchFamily="2" charset="2"/>
              <a:buNone/>
            </a:pPr>
            <a:endParaRPr lang="en-US" dirty="0">
              <a:solidFill>
                <a:srgbClr val="009C73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914401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Simplify the following radical expressions </a:t>
            </a:r>
          </a:p>
        </p:txBody>
      </p:sp>
      <p:graphicFrame>
        <p:nvGraphicFramePr>
          <p:cNvPr id="576516" name="Object 4"/>
          <p:cNvGraphicFramePr>
            <a:graphicFrameLocks noChangeAspect="1"/>
          </p:cNvGraphicFramePr>
          <p:nvPr/>
        </p:nvGraphicFramePr>
        <p:xfrm>
          <a:off x="2514600" y="2590800"/>
          <a:ext cx="2954516" cy="906975"/>
        </p:xfrm>
        <a:graphic>
          <a:graphicData uri="http://schemas.openxmlformats.org/presentationml/2006/ole">
            <p:oleObj spid="_x0000_s611332" name="Equation" r:id="rId4" imgW="787320" imgH="241200" progId="Equation.DSMT4">
              <p:embed/>
            </p:oleObj>
          </a:graphicData>
        </a:graphic>
      </p:graphicFrame>
      <p:graphicFrame>
        <p:nvGraphicFramePr>
          <p:cNvPr id="576517" name="Object 5"/>
          <p:cNvGraphicFramePr>
            <a:graphicFrameLocks noChangeAspect="1"/>
          </p:cNvGraphicFramePr>
          <p:nvPr/>
        </p:nvGraphicFramePr>
        <p:xfrm>
          <a:off x="2895600" y="3505200"/>
          <a:ext cx="1812925" cy="1303080"/>
        </p:xfrm>
        <a:graphic>
          <a:graphicData uri="http://schemas.openxmlformats.org/presentationml/2006/ole">
            <p:oleObj spid="_x0000_s611333" name="Equation" r:id="rId5" imgW="583920" imgH="419040" progId="Equation.DSMT4">
              <p:embed/>
            </p:oleObj>
          </a:graphicData>
        </a:graphic>
      </p:graphicFrame>
      <p:graphicFrame>
        <p:nvGraphicFramePr>
          <p:cNvPr id="576518" name="Object 6"/>
          <p:cNvGraphicFramePr>
            <a:graphicFrameLocks noChangeAspect="1"/>
          </p:cNvGraphicFramePr>
          <p:nvPr/>
        </p:nvGraphicFramePr>
        <p:xfrm>
          <a:off x="3352800" y="5029200"/>
          <a:ext cx="1162050" cy="1235075"/>
        </p:xfrm>
        <a:graphic>
          <a:graphicData uri="http://schemas.openxmlformats.org/presentationml/2006/ole">
            <p:oleObj spid="_x0000_s611334" name="Equation" r:id="rId6" imgW="406080" imgH="431640" progId="Equation.DSMT4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074684" y="1376066"/>
          <a:ext cx="4049712" cy="1177925"/>
        </p:xfrm>
        <a:graphic>
          <a:graphicData uri="http://schemas.openxmlformats.org/presentationml/2006/ole">
            <p:oleObj spid="_x0000_s611336" name="Equation" r:id="rId7" imgW="1218960" imgH="355320" progId="Equation.DSMT4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293688" y="914400"/>
            <a:ext cx="7865728" cy="12954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>
          <a:xfrm>
            <a:off x="787400" y="152400"/>
            <a:ext cx="7772400" cy="762000"/>
          </a:xfrm>
          <a:noFill/>
          <a:ln/>
        </p:spPr>
        <p:txBody>
          <a:bodyPr>
            <a:normAutofit/>
          </a:bodyPr>
          <a:lstStyle/>
          <a:p>
            <a:pPr marL="609600" indent="-609600" algn="ctr"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00B0F0"/>
                </a:solidFill>
              </a:rPr>
              <a:t>Definition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513028" name="Rectangle 4"/>
          <p:cNvSpPr>
            <a:spLocks noChangeArrowheads="1"/>
          </p:cNvSpPr>
          <p:nvPr/>
        </p:nvSpPr>
        <p:spPr bwMode="auto">
          <a:xfrm>
            <a:off x="482600" y="1676400"/>
            <a:ext cx="8077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00A479"/>
              </a:buClr>
              <a:buFont typeface="Wingdings" pitchFamily="2" charset="2"/>
              <a:buNone/>
            </a:pPr>
            <a:endParaRPr lang="en-US" dirty="0">
              <a:solidFill>
                <a:srgbClr val="009C73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600" y="1143000"/>
            <a:ext cx="759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charset="0"/>
                <a:sym typeface="Wingdings" pitchFamily="2" charset="2"/>
              </a:rPr>
              <a:t>Like Radicals </a:t>
            </a:r>
            <a:r>
              <a:rPr lang="en-US" dirty="0" smtClean="0">
                <a:solidFill>
                  <a:srgbClr val="009C73"/>
                </a:solidFill>
                <a:latin typeface="Arial" charset="0"/>
                <a:sym typeface="Wingdings" pitchFamily="2" charset="2"/>
              </a:rPr>
              <a:t>are radicals that have the </a:t>
            </a:r>
            <a:r>
              <a:rPr lang="en-US" u="sng" dirty="0" smtClean="0">
                <a:solidFill>
                  <a:srgbClr val="009C73"/>
                </a:solidFill>
                <a:latin typeface="Arial" charset="0"/>
                <a:sym typeface="Wingdings" pitchFamily="2" charset="2"/>
              </a:rPr>
              <a:t>same index </a:t>
            </a:r>
            <a:r>
              <a:rPr lang="en-US" dirty="0" smtClean="0">
                <a:solidFill>
                  <a:srgbClr val="009C73"/>
                </a:solidFill>
                <a:latin typeface="Arial" charset="0"/>
                <a:sym typeface="Wingdings" pitchFamily="2" charset="2"/>
              </a:rPr>
              <a:t>and </a:t>
            </a:r>
            <a:r>
              <a:rPr lang="en-US" u="sng" dirty="0" smtClean="0">
                <a:solidFill>
                  <a:srgbClr val="009C73"/>
                </a:solidFill>
                <a:latin typeface="Arial" charset="0"/>
                <a:sym typeface="Wingdings" pitchFamily="2" charset="2"/>
              </a:rPr>
              <a:t>same radicand</a:t>
            </a:r>
            <a:r>
              <a:rPr lang="en-US" dirty="0" smtClean="0">
                <a:solidFill>
                  <a:srgbClr val="009C73"/>
                </a:solidFill>
                <a:latin typeface="Arial" charset="0"/>
                <a:sym typeface="Wingdings" pitchFamily="2" charset="2"/>
              </a:rPr>
              <a:t>.</a:t>
            </a:r>
            <a:endParaRPr lang="en-US" dirty="0" smtClean="0">
              <a:solidFill>
                <a:srgbClr val="00A479"/>
              </a:solidFill>
            </a:endParaRPr>
          </a:p>
          <a:p>
            <a:endParaRPr lang="en-US" dirty="0" smtClean="0">
              <a:solidFill>
                <a:srgbClr val="00A479"/>
              </a:solidFill>
              <a:sym typeface="Wingdings" pitchFamily="2" charset="2"/>
            </a:endParaRPr>
          </a:p>
          <a:p>
            <a:endParaRPr lang="en-US" dirty="0" smtClean="0">
              <a:solidFill>
                <a:srgbClr val="00A479"/>
              </a:solidFill>
              <a:sym typeface="Wingdings" pitchFamily="2" charset="2"/>
            </a:endParaRPr>
          </a:p>
          <a:p>
            <a:r>
              <a:rPr lang="en-US" dirty="0" smtClean="0">
                <a:solidFill>
                  <a:srgbClr val="00A479"/>
                </a:solidFill>
                <a:sym typeface="Wingdings" pitchFamily="2" charset="2"/>
              </a:rPr>
              <a:t> We can ONLY combine 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sym typeface="Wingdings" pitchFamily="2" charset="2"/>
              </a:rPr>
              <a:t>Like Radicals.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309563" y="3886199"/>
            <a:ext cx="8495965" cy="2225675"/>
          </a:xfrm>
          <a:prstGeom prst="roundRect">
            <a:avLst>
              <a:gd name="adj" fmla="val 5801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499728" y="3886200"/>
            <a:ext cx="28035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221916" y="4686300"/>
            <a:ext cx="8126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Arial" pitchFamily="34" charset="0"/>
              <a:buChar char="•"/>
            </a:pPr>
            <a:r>
              <a:rPr lang="en-US" sz="2000" b="1" dirty="0" smtClean="0">
                <a:latin typeface="Arial" charset="0"/>
              </a:rPr>
              <a:t> 	</a:t>
            </a:r>
            <a:r>
              <a:rPr lang="en-US" sz="2200" dirty="0" smtClean="0">
                <a:latin typeface="Arial" charset="0"/>
              </a:rPr>
              <a:t> 1) Simplify each radical.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Arial" pitchFamily="34" charset="0"/>
              <a:buChar char="•"/>
            </a:pPr>
            <a:r>
              <a:rPr lang="en-US" sz="2200" dirty="0">
                <a:latin typeface="Arial" charset="0"/>
              </a:rPr>
              <a:t>	</a:t>
            </a:r>
            <a:r>
              <a:rPr lang="en-US" sz="2200" dirty="0" smtClean="0">
                <a:latin typeface="Arial" charset="0"/>
              </a:rPr>
              <a:t> 2) Combine like radicals.</a:t>
            </a:r>
            <a:endParaRPr lang="en-US" sz="2200" dirty="0"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3400" y="4114800"/>
            <a:ext cx="5528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add/subtract radical expressions, we</a:t>
            </a:r>
            <a:endParaRPr lang="en-US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8" grpId="0" build="allAtOnce"/>
      <p:bldP spid="18" grpId="0" animBg="1"/>
      <p:bldP spid="22" grpId="0" build="p"/>
      <p:bldP spid="23" grpId="0" build="p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5" name="Text Box 3"/>
          <p:cNvSpPr txBox="1">
            <a:spLocks noChangeArrowheads="1"/>
          </p:cNvSpPr>
          <p:nvPr/>
        </p:nvSpPr>
        <p:spPr bwMode="auto">
          <a:xfrm>
            <a:off x="762000" y="3419475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i="0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</p:txBody>
      </p:sp>
      <p:sp>
        <p:nvSpPr>
          <p:cNvPr id="561156" name="Text Box 4"/>
          <p:cNvSpPr txBox="1">
            <a:spLocks noChangeArrowheads="1"/>
          </p:cNvSpPr>
          <p:nvPr/>
        </p:nvSpPr>
        <p:spPr bwMode="auto">
          <a:xfrm>
            <a:off x="762000" y="92075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i="0">
              <a:latin typeface="Times New Roman" pitchFamily="18" charset="0"/>
            </a:endParaRPr>
          </a:p>
        </p:txBody>
      </p:sp>
      <p:sp>
        <p:nvSpPr>
          <p:cNvPr id="561157" name="Text Box 5" descr="Pink tissue paper"/>
          <p:cNvSpPr txBox="1">
            <a:spLocks noChangeArrowheads="1"/>
          </p:cNvSpPr>
          <p:nvPr/>
        </p:nvSpPr>
        <p:spPr bwMode="auto">
          <a:xfrm>
            <a:off x="762000" y="990600"/>
            <a:ext cx="73914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i="0">
                <a:latin typeface="Times New Roman" pitchFamily="18" charset="0"/>
              </a:rPr>
              <a:t>Simplify by combining like radical terms.</a:t>
            </a:r>
          </a:p>
        </p:txBody>
      </p:sp>
      <p:graphicFrame>
        <p:nvGraphicFramePr>
          <p:cNvPr id="561159" name="Object 7"/>
          <p:cNvGraphicFramePr>
            <a:graphicFrameLocks noChangeAspect="1"/>
          </p:cNvGraphicFramePr>
          <p:nvPr/>
        </p:nvGraphicFramePr>
        <p:xfrm>
          <a:off x="838200" y="1676400"/>
          <a:ext cx="4294188" cy="1412875"/>
        </p:xfrm>
        <a:graphic>
          <a:graphicData uri="http://schemas.openxmlformats.org/presentationml/2006/ole">
            <p:oleObj spid="_x0000_s626690" name="Equation" r:id="rId3" imgW="1968480" imgH="647640" progId="Equation.DSMT4">
              <p:embed/>
            </p:oleObj>
          </a:graphicData>
        </a:graphic>
      </p:graphicFrame>
      <p:graphicFrame>
        <p:nvGraphicFramePr>
          <p:cNvPr id="561160" name="Object 8"/>
          <p:cNvGraphicFramePr>
            <a:graphicFrameLocks noChangeAspect="1"/>
          </p:cNvGraphicFramePr>
          <p:nvPr/>
        </p:nvGraphicFramePr>
        <p:xfrm>
          <a:off x="769938" y="4121150"/>
          <a:ext cx="5292725" cy="609600"/>
        </p:xfrm>
        <a:graphic>
          <a:graphicData uri="http://schemas.openxmlformats.org/presentationml/2006/ole">
            <p:oleObj spid="_x0000_s626691" name="Equation" r:id="rId4" imgW="2425680" imgH="279360" progId="Equation.DSMT4">
              <p:embed/>
            </p:oleObj>
          </a:graphicData>
        </a:graphic>
      </p:graphicFrame>
      <p:graphicFrame>
        <p:nvGraphicFramePr>
          <p:cNvPr id="561162" name="Object 10"/>
          <p:cNvGraphicFramePr>
            <a:graphicFrameLocks noChangeAspect="1"/>
          </p:cNvGraphicFramePr>
          <p:nvPr/>
        </p:nvGraphicFramePr>
        <p:xfrm>
          <a:off x="762000" y="4870450"/>
          <a:ext cx="7037388" cy="747713"/>
        </p:xfrm>
        <a:graphic>
          <a:graphicData uri="http://schemas.openxmlformats.org/presentationml/2006/ole">
            <p:oleObj spid="_x0000_s626692" name="Equation" r:id="rId5" imgW="3225600" imgH="342720" progId="Equation.DSMT4">
              <p:embed/>
            </p:oleObj>
          </a:graphicData>
        </a:graphic>
      </p:graphicFrame>
      <p:graphicFrame>
        <p:nvGraphicFramePr>
          <p:cNvPr id="561163" name="Object 11"/>
          <p:cNvGraphicFramePr>
            <a:graphicFrameLocks noChangeAspect="1"/>
          </p:cNvGraphicFramePr>
          <p:nvPr/>
        </p:nvGraphicFramePr>
        <p:xfrm>
          <a:off x="5105400" y="5708650"/>
          <a:ext cx="1441450" cy="692150"/>
        </p:xfrm>
        <a:graphic>
          <a:graphicData uri="http://schemas.openxmlformats.org/presentationml/2006/ole">
            <p:oleObj spid="_x0000_s626693" name="Equation" r:id="rId6" imgW="660240" imgH="317160" progId="Equation.DSMT4">
              <p:embed/>
            </p:oleObj>
          </a:graphicData>
        </a:graphic>
      </p:graphicFrame>
      <p:sp>
        <p:nvSpPr>
          <p:cNvPr id="561164" name="Text Box 4"/>
          <p:cNvSpPr txBox="1">
            <a:spLocks noChangeArrowheads="1"/>
          </p:cNvSpPr>
          <p:nvPr/>
        </p:nvSpPr>
        <p:spPr bwMode="auto">
          <a:xfrm>
            <a:off x="838200" y="304800"/>
            <a:ext cx="1905000" cy="6413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600" i="0" dirty="0">
                <a:solidFill>
                  <a:srgbClr val="FFFFCC"/>
                </a:solidFill>
                <a:latin typeface="Times New Roman" pitchFamily="18" charset="0"/>
              </a:rPr>
              <a:t>Example</a:t>
            </a:r>
            <a:r>
              <a:rPr lang="en-US" sz="3600" i="0" dirty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1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3" name="Text Box 3"/>
          <p:cNvSpPr txBox="1">
            <a:spLocks noChangeArrowheads="1"/>
          </p:cNvSpPr>
          <p:nvPr/>
        </p:nvSpPr>
        <p:spPr bwMode="auto">
          <a:xfrm>
            <a:off x="646113" y="3062288"/>
            <a:ext cx="175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i="0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</p:txBody>
      </p:sp>
      <p:sp>
        <p:nvSpPr>
          <p:cNvPr id="619524" name="Text Box 4"/>
          <p:cNvSpPr txBox="1">
            <a:spLocks noChangeArrowheads="1"/>
          </p:cNvSpPr>
          <p:nvPr/>
        </p:nvSpPr>
        <p:spPr bwMode="auto">
          <a:xfrm>
            <a:off x="646113" y="936625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i="0">
              <a:latin typeface="Times New Roman" pitchFamily="18" charset="0"/>
            </a:endParaRPr>
          </a:p>
        </p:txBody>
      </p:sp>
      <p:sp>
        <p:nvSpPr>
          <p:cNvPr id="619525" name="Text Box 5" descr="Pink tissue paper"/>
          <p:cNvSpPr txBox="1">
            <a:spLocks noChangeArrowheads="1"/>
          </p:cNvSpPr>
          <p:nvPr/>
        </p:nvSpPr>
        <p:spPr bwMode="auto">
          <a:xfrm>
            <a:off x="619125" y="873125"/>
            <a:ext cx="73914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i="0">
                <a:latin typeface="Times New Roman" pitchFamily="18" charset="0"/>
              </a:rPr>
              <a:t>Simplify by combining like radical terms.</a:t>
            </a:r>
          </a:p>
        </p:txBody>
      </p:sp>
      <p:graphicFrame>
        <p:nvGraphicFramePr>
          <p:cNvPr id="619526" name="Object 6"/>
          <p:cNvGraphicFramePr>
            <a:graphicFrameLocks noChangeAspect="1"/>
          </p:cNvGraphicFramePr>
          <p:nvPr/>
        </p:nvGraphicFramePr>
        <p:xfrm>
          <a:off x="508000" y="1447800"/>
          <a:ext cx="3629025" cy="1412875"/>
        </p:xfrm>
        <a:graphic>
          <a:graphicData uri="http://schemas.openxmlformats.org/presentationml/2006/ole">
            <p:oleObj spid="_x0000_s627714" name="Equation" r:id="rId3" imgW="1663560" imgH="647640" progId="Equation.DSMT4">
              <p:embed/>
            </p:oleObj>
          </a:graphicData>
        </a:graphic>
      </p:graphicFrame>
      <p:graphicFrame>
        <p:nvGraphicFramePr>
          <p:cNvPr id="619531" name="Object 11"/>
          <p:cNvGraphicFramePr>
            <a:graphicFrameLocks noChangeAspect="1"/>
          </p:cNvGraphicFramePr>
          <p:nvPr/>
        </p:nvGraphicFramePr>
        <p:xfrm>
          <a:off x="631825" y="3700463"/>
          <a:ext cx="5237163" cy="609600"/>
        </p:xfrm>
        <a:graphic>
          <a:graphicData uri="http://schemas.openxmlformats.org/presentationml/2006/ole">
            <p:oleObj spid="_x0000_s627715" name="Equation" r:id="rId4" imgW="2400120" imgH="279360" progId="Equation.DSMT4">
              <p:embed/>
            </p:oleObj>
          </a:graphicData>
        </a:graphic>
      </p:graphicFrame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090863" y="4392613"/>
            <a:ext cx="5832475" cy="609600"/>
            <a:chOff x="1776" y="2640"/>
            <a:chExt cx="3674" cy="384"/>
          </a:xfrm>
        </p:grpSpPr>
        <p:graphicFrame>
          <p:nvGraphicFramePr>
            <p:cNvPr id="619532" name="Object 12"/>
            <p:cNvGraphicFramePr>
              <a:graphicFrameLocks noChangeAspect="1"/>
            </p:cNvGraphicFramePr>
            <p:nvPr/>
          </p:nvGraphicFramePr>
          <p:xfrm>
            <a:off x="1776" y="2640"/>
            <a:ext cx="2931" cy="384"/>
          </p:xfrm>
          <a:graphic>
            <a:graphicData uri="http://schemas.openxmlformats.org/presentationml/2006/ole">
              <p:oleObj spid="_x0000_s627718" name="Equation" r:id="rId5" imgW="2133360" imgH="279360" progId="Equation.DSMT4">
                <p:embed/>
              </p:oleObj>
            </a:graphicData>
          </a:graphic>
        </p:graphicFrame>
        <p:graphicFrame>
          <p:nvGraphicFramePr>
            <p:cNvPr id="619533" name="Object 13"/>
            <p:cNvGraphicFramePr>
              <a:graphicFrameLocks noChangeAspect="1"/>
            </p:cNvGraphicFramePr>
            <p:nvPr/>
          </p:nvGraphicFramePr>
          <p:xfrm>
            <a:off x="4752" y="2645"/>
            <a:ext cx="698" cy="331"/>
          </p:xfrm>
          <a:graphic>
            <a:graphicData uri="http://schemas.openxmlformats.org/presentationml/2006/ole">
              <p:oleObj spid="_x0000_s627719" name="Equation" r:id="rId6" imgW="507960" imgH="241200" progId="Equation.DSMT4">
                <p:embed/>
              </p:oleObj>
            </a:graphicData>
          </a:graphic>
        </p:graphicFrame>
      </p:grpSp>
      <p:graphicFrame>
        <p:nvGraphicFramePr>
          <p:cNvPr id="619534" name="Object 14"/>
          <p:cNvGraphicFramePr>
            <a:graphicFrameLocks noChangeAspect="1"/>
          </p:cNvGraphicFramePr>
          <p:nvPr/>
        </p:nvGraphicFramePr>
        <p:xfrm>
          <a:off x="152400" y="5181600"/>
          <a:ext cx="7286625" cy="747713"/>
        </p:xfrm>
        <a:graphic>
          <a:graphicData uri="http://schemas.openxmlformats.org/presentationml/2006/ole">
            <p:oleObj spid="_x0000_s627716" name="Equation" r:id="rId7" imgW="3340080" imgH="342720" progId="Equation.DSMT4">
              <p:embed/>
            </p:oleObj>
          </a:graphicData>
        </a:graphic>
      </p:graphicFrame>
      <p:graphicFrame>
        <p:nvGraphicFramePr>
          <p:cNvPr id="619535" name="Object 15"/>
          <p:cNvGraphicFramePr>
            <a:graphicFrameLocks noChangeAspect="1"/>
          </p:cNvGraphicFramePr>
          <p:nvPr/>
        </p:nvGraphicFramePr>
        <p:xfrm>
          <a:off x="3857625" y="5929313"/>
          <a:ext cx="1857375" cy="636587"/>
        </p:xfrm>
        <a:graphic>
          <a:graphicData uri="http://schemas.openxmlformats.org/presentationml/2006/ole">
            <p:oleObj spid="_x0000_s627717" name="Equation" r:id="rId8" imgW="850680" imgH="291960" progId="Equation.DSMT4">
              <p:embed/>
            </p:oleObj>
          </a:graphicData>
        </a:graphic>
      </p:graphicFrame>
      <p:sp>
        <p:nvSpPr>
          <p:cNvPr id="619537" name="Text Box 4"/>
          <p:cNvSpPr txBox="1">
            <a:spLocks noChangeArrowheads="1"/>
          </p:cNvSpPr>
          <p:nvPr/>
        </p:nvSpPr>
        <p:spPr bwMode="auto">
          <a:xfrm>
            <a:off x="762000" y="228600"/>
            <a:ext cx="1905000" cy="6413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600" i="0">
                <a:solidFill>
                  <a:srgbClr val="FFFFCC"/>
                </a:solidFill>
                <a:latin typeface="Times New Roman" pitchFamily="18" charset="0"/>
              </a:rPr>
              <a:t>Example</a:t>
            </a:r>
            <a:r>
              <a:rPr lang="en-US" sz="3600" i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5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52400"/>
            <a:ext cx="6934200" cy="762000"/>
          </a:xfrm>
          <a:noFill/>
          <a:ln/>
        </p:spPr>
        <p:txBody>
          <a:bodyPr>
            <a:normAutofit/>
          </a:bodyPr>
          <a:lstStyle/>
          <a:p>
            <a:pPr marL="609600" indent="-609600" algn="ctr"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00B0F0"/>
                </a:solidFill>
              </a:rPr>
              <a:t>Examples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513028" name="Rectangle 4"/>
          <p:cNvSpPr>
            <a:spLocks noChangeArrowheads="1"/>
          </p:cNvSpPr>
          <p:nvPr/>
        </p:nvSpPr>
        <p:spPr bwMode="auto">
          <a:xfrm>
            <a:off x="482600" y="1676400"/>
            <a:ext cx="8077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00A479"/>
              </a:buClr>
              <a:buFont typeface="Wingdings" pitchFamily="2" charset="2"/>
              <a:buNone/>
            </a:pPr>
            <a:endParaRPr lang="en-US" dirty="0">
              <a:solidFill>
                <a:srgbClr val="009C73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7445" y="914401"/>
            <a:ext cx="5306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Simplify the following expressions </a:t>
            </a:r>
          </a:p>
        </p:txBody>
      </p:sp>
      <p:graphicFrame>
        <p:nvGraphicFramePr>
          <p:cNvPr id="576515" name="Object 3"/>
          <p:cNvGraphicFramePr>
            <a:graphicFrameLocks noChangeAspect="1"/>
          </p:cNvGraphicFramePr>
          <p:nvPr/>
        </p:nvGraphicFramePr>
        <p:xfrm>
          <a:off x="1143000" y="1447800"/>
          <a:ext cx="4121150" cy="836613"/>
        </p:xfrm>
        <a:graphic>
          <a:graphicData uri="http://schemas.openxmlformats.org/presentationml/2006/ole">
            <p:oleObj spid="_x0000_s625666" name="Equation" r:id="rId4" imgW="1130040" imgH="228600" progId="Equation.3">
              <p:embed/>
            </p:oleObj>
          </a:graphicData>
        </a:graphic>
      </p:graphicFrame>
      <p:graphicFrame>
        <p:nvGraphicFramePr>
          <p:cNvPr id="576516" name="Object 4"/>
          <p:cNvGraphicFramePr>
            <a:graphicFrameLocks noChangeAspect="1"/>
          </p:cNvGraphicFramePr>
          <p:nvPr/>
        </p:nvGraphicFramePr>
        <p:xfrm>
          <a:off x="1100472" y="2416109"/>
          <a:ext cx="4309728" cy="746685"/>
        </p:xfrm>
        <a:graphic>
          <a:graphicData uri="http://schemas.openxmlformats.org/presentationml/2006/ole">
            <p:oleObj spid="_x0000_s625667" name="Equation" r:id="rId5" imgW="1320480" imgH="228600" progId="Equation.3">
              <p:embed/>
            </p:oleObj>
          </a:graphicData>
        </a:graphic>
      </p:graphicFrame>
      <p:graphicFrame>
        <p:nvGraphicFramePr>
          <p:cNvPr id="576517" name="Object 5"/>
          <p:cNvGraphicFramePr>
            <a:graphicFrameLocks noChangeAspect="1"/>
          </p:cNvGraphicFramePr>
          <p:nvPr/>
        </p:nvGraphicFramePr>
        <p:xfrm>
          <a:off x="990600" y="3276600"/>
          <a:ext cx="3276600" cy="957729"/>
        </p:xfrm>
        <a:graphic>
          <a:graphicData uri="http://schemas.openxmlformats.org/presentationml/2006/ole">
            <p:oleObj spid="_x0000_s625668" name="Equation" r:id="rId6" imgW="914400" imgH="266400" progId="Equation.3">
              <p:embed/>
            </p:oleObj>
          </a:graphicData>
        </a:graphic>
      </p:graphicFrame>
      <p:graphicFrame>
        <p:nvGraphicFramePr>
          <p:cNvPr id="576519" name="Object 7"/>
          <p:cNvGraphicFramePr>
            <a:graphicFrameLocks noChangeAspect="1"/>
          </p:cNvGraphicFramePr>
          <p:nvPr/>
        </p:nvGraphicFramePr>
        <p:xfrm>
          <a:off x="908050" y="4322064"/>
          <a:ext cx="5154278" cy="859536"/>
        </p:xfrm>
        <a:graphic>
          <a:graphicData uri="http://schemas.openxmlformats.org/presentationml/2006/ole">
            <p:oleObj spid="_x0000_s625669" name="Equation" r:id="rId7" imgW="1523880" imgH="253800" progId="Equation.3">
              <p:embed/>
            </p:oleObj>
          </a:graphicData>
        </a:graphic>
      </p:graphicFrame>
      <p:graphicFrame>
        <p:nvGraphicFramePr>
          <p:cNvPr id="623625" name="Object 9"/>
          <p:cNvGraphicFramePr>
            <a:graphicFrameLocks noChangeAspect="1"/>
          </p:cNvGraphicFramePr>
          <p:nvPr/>
        </p:nvGraphicFramePr>
        <p:xfrm>
          <a:off x="990600" y="5126038"/>
          <a:ext cx="3736975" cy="858837"/>
        </p:xfrm>
        <a:graphic>
          <a:graphicData uri="http://schemas.openxmlformats.org/presentationml/2006/ole">
            <p:oleObj spid="_x0000_s625670" name="Equation" r:id="rId8" imgW="1104840" imgH="25380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7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76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7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576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623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304800"/>
            <a:ext cx="8255000" cy="609600"/>
          </a:xfrm>
          <a:noFill/>
          <a:ln/>
        </p:spPr>
        <p:txBody>
          <a:bodyPr>
            <a:normAutofit fontScale="70000" lnSpcReduction="20000"/>
          </a:bodyPr>
          <a:lstStyle/>
          <a:p>
            <a:pPr marL="609600" indent="-609600" algn="ctr"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00B0F0"/>
                </a:solidFill>
              </a:rPr>
              <a:t>Product of two or more radical terms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513028" name="Rectangle 4"/>
          <p:cNvSpPr>
            <a:spLocks noChangeArrowheads="1"/>
          </p:cNvSpPr>
          <p:nvPr/>
        </p:nvSpPr>
        <p:spPr bwMode="auto">
          <a:xfrm>
            <a:off x="482600" y="1676400"/>
            <a:ext cx="8077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00A479"/>
              </a:buClr>
              <a:buFont typeface="Wingdings" pitchFamily="2" charset="2"/>
              <a:buNone/>
            </a:pPr>
            <a:endParaRPr lang="en-US" dirty="0">
              <a:solidFill>
                <a:srgbClr val="009C73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 Use distributive law or FOIL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 Use product rule for radicals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 Simplify and combine like terms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sym typeface="Wingdings" pitchFamily="2" charset="2"/>
              </a:rPr>
              <a:t>.</a:t>
            </a:r>
            <a:endParaRPr lang="en-US" dirty="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   	Examples: </a:t>
            </a:r>
            <a:r>
              <a:rPr lang="en-US" dirty="0" smtClean="0">
                <a:latin typeface="Times New Roman" pitchFamily="18" charset="0"/>
              </a:rPr>
              <a:t>Multiply.  Simplify if possible. Assume all     variables are positive</a:t>
            </a:r>
          </a:p>
          <a:p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 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405438" y="1143000"/>
            <a:ext cx="3205162" cy="998539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505176" y="1303339"/>
          <a:ext cx="2979094" cy="733339"/>
        </p:xfrm>
        <a:graphic>
          <a:graphicData uri="http://schemas.openxmlformats.org/presentationml/2006/ole">
            <p:oleObj spid="_x0000_s576522" name="Equation" r:id="rId4" imgW="927000" imgH="228600" progId="Equation.3">
              <p:embed/>
            </p:oleObj>
          </a:graphicData>
        </a:graphic>
      </p:graphicFrame>
      <p:sp>
        <p:nvSpPr>
          <p:cNvPr id="21" name="Rounded Rectangle 20"/>
          <p:cNvSpPr/>
          <p:nvPr/>
        </p:nvSpPr>
        <p:spPr>
          <a:xfrm>
            <a:off x="6019800" y="2423309"/>
            <a:ext cx="2085701" cy="72107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6118897" y="2370139"/>
          <a:ext cx="1852980" cy="861851"/>
        </p:xfrm>
        <a:graphic>
          <a:graphicData uri="http://schemas.openxmlformats.org/presentationml/2006/ole">
            <p:oleObj spid="_x0000_s576524" name="Equation" r:id="rId5" imgW="545760" imgH="253800" progId="Equation.3">
              <p:embed/>
            </p:oleObj>
          </a:graphicData>
        </a:graphic>
      </p:graphicFrame>
      <p:graphicFrame>
        <p:nvGraphicFramePr>
          <p:cNvPr id="576525" name="Object 13"/>
          <p:cNvGraphicFramePr>
            <a:graphicFrameLocks noChangeAspect="1"/>
          </p:cNvGraphicFramePr>
          <p:nvPr/>
        </p:nvGraphicFramePr>
        <p:xfrm>
          <a:off x="3340894" y="3733800"/>
          <a:ext cx="4129088" cy="2520950"/>
        </p:xfrm>
        <a:graphic>
          <a:graphicData uri="http://schemas.openxmlformats.org/presentationml/2006/ole">
            <p:oleObj spid="_x0000_s576525" name="Equation" r:id="rId6" imgW="1892160" imgH="1155600" progId="Equation.DSMT4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76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/>
      <p:bldP spid="17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/>
          <p:cNvSpPr>
            <a:spLocks noChangeArrowheads="1"/>
          </p:cNvSpPr>
          <p:nvPr/>
        </p:nvSpPr>
        <p:spPr bwMode="auto">
          <a:xfrm flipH="1">
            <a:off x="4648200" y="5029200"/>
            <a:ext cx="2940050" cy="9413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5486400" y="1727200"/>
            <a:ext cx="15240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63203" name="Text Box 3"/>
          <p:cNvSpPr txBox="1">
            <a:spLocks noChangeArrowheads="1"/>
          </p:cNvSpPr>
          <p:nvPr/>
        </p:nvSpPr>
        <p:spPr bwMode="auto">
          <a:xfrm>
            <a:off x="762000" y="3810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i="0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</p:txBody>
      </p:sp>
      <p:sp>
        <p:nvSpPr>
          <p:cNvPr id="563204" name="Text Box 4"/>
          <p:cNvSpPr txBox="1">
            <a:spLocks noChangeArrowheads="1"/>
          </p:cNvSpPr>
          <p:nvPr/>
        </p:nvSpPr>
        <p:spPr bwMode="auto">
          <a:xfrm>
            <a:off x="762000" y="11430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i="0">
              <a:latin typeface="Times New Roman" pitchFamily="18" charset="0"/>
            </a:endParaRPr>
          </a:p>
        </p:txBody>
      </p:sp>
      <p:graphicFrame>
        <p:nvGraphicFramePr>
          <p:cNvPr id="563207" name="Object 7"/>
          <p:cNvGraphicFramePr>
            <a:graphicFrameLocks noChangeAspect="1"/>
          </p:cNvGraphicFramePr>
          <p:nvPr/>
        </p:nvGraphicFramePr>
        <p:xfrm>
          <a:off x="873125" y="974725"/>
          <a:ext cx="5265738" cy="609600"/>
        </p:xfrm>
        <a:graphic>
          <a:graphicData uri="http://schemas.openxmlformats.org/presentationml/2006/ole">
            <p:oleObj spid="_x0000_s628739" name="Equation" r:id="rId3" imgW="2412720" imgH="279360" progId="Equation.DSMT4">
              <p:embed/>
            </p:oleObj>
          </a:graphicData>
        </a:graphic>
      </p:graphicFrame>
      <p:graphicFrame>
        <p:nvGraphicFramePr>
          <p:cNvPr id="563208" name="Object 8"/>
          <p:cNvGraphicFramePr>
            <a:graphicFrameLocks noChangeAspect="1"/>
          </p:cNvGraphicFramePr>
          <p:nvPr/>
        </p:nvGraphicFramePr>
        <p:xfrm>
          <a:off x="3254375" y="1727200"/>
          <a:ext cx="3603625" cy="609600"/>
        </p:xfrm>
        <a:graphic>
          <a:graphicData uri="http://schemas.openxmlformats.org/presentationml/2006/ole">
            <p:oleObj spid="_x0000_s628740" name="Equation" r:id="rId4" imgW="1650960" imgH="279360" progId="Equation.DSMT4">
              <p:embed/>
            </p:oleObj>
          </a:graphicData>
        </a:graphic>
      </p:graphicFrame>
      <p:sp>
        <p:nvSpPr>
          <p:cNvPr id="563209" name="Text Box 9" descr="Pink tissue paper"/>
          <p:cNvSpPr txBox="1">
            <a:spLocks noChangeArrowheads="1"/>
          </p:cNvSpPr>
          <p:nvPr/>
        </p:nvSpPr>
        <p:spPr bwMode="auto">
          <a:xfrm>
            <a:off x="6210300" y="850900"/>
            <a:ext cx="26670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sz="2400" i="0" dirty="0">
                <a:solidFill>
                  <a:srgbClr val="CC0066"/>
                </a:solidFill>
                <a:latin typeface="Times New Roman" pitchFamily="18" charset="0"/>
              </a:rPr>
              <a:t>       Using the distributive law </a:t>
            </a:r>
            <a:endParaRPr lang="en-US" sz="2400" i="0" baseline="30000" dirty="0">
              <a:solidFill>
                <a:srgbClr val="CC0066"/>
              </a:solidFill>
              <a:latin typeface="Times New Roman" pitchFamily="18" charset="0"/>
            </a:endParaRPr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914400" y="3325813"/>
          <a:ext cx="7620000" cy="969962"/>
        </p:xfrm>
        <a:graphic>
          <a:graphicData uri="http://schemas.openxmlformats.org/presentationml/2006/ole">
            <p:oleObj spid="_x0000_s628741" name="Equation" r:id="rId5" imgW="3695400" imgH="46980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343400" y="4240213"/>
          <a:ext cx="3690938" cy="654050"/>
        </p:xfrm>
        <a:graphic>
          <a:graphicData uri="http://schemas.openxmlformats.org/presentationml/2006/ole">
            <p:oleObj spid="_x0000_s628742" name="Equation" r:id="rId6" imgW="1790640" imgH="31716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343400" y="5078413"/>
          <a:ext cx="3244850" cy="654050"/>
        </p:xfrm>
        <a:graphic>
          <a:graphicData uri="http://schemas.openxmlformats.org/presentationml/2006/ole">
            <p:oleObj spid="_x0000_s628743" name="Equation" r:id="rId7" imgW="1574640" imgH="317160" progId="Equation.DSMT4">
              <p:embed/>
            </p:oleObj>
          </a:graphicData>
        </a:graphic>
      </p:graphicFrame>
      <p:sp>
        <p:nvSpPr>
          <p:cNvPr id="13" name="Text Box 15" descr="Pink tissue paper"/>
          <p:cNvSpPr txBox="1">
            <a:spLocks noChangeArrowheads="1"/>
          </p:cNvSpPr>
          <p:nvPr/>
        </p:nvSpPr>
        <p:spPr bwMode="auto">
          <a:xfrm>
            <a:off x="4648200" y="2895600"/>
            <a:ext cx="3810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sz="2400" i="0" dirty="0">
                <a:solidFill>
                  <a:srgbClr val="990033"/>
                </a:solidFill>
                <a:latin typeface="Times New Roman" pitchFamily="18" charset="0"/>
              </a:rPr>
              <a:t>    </a:t>
            </a:r>
            <a:r>
              <a:rPr lang="en-US" sz="2400" i="0" dirty="0">
                <a:solidFill>
                  <a:srgbClr val="CC0066"/>
                </a:solidFill>
                <a:latin typeface="Times New Roman" pitchFamily="18" charset="0"/>
              </a:rPr>
              <a:t>F              O          I          L</a:t>
            </a:r>
            <a:r>
              <a:rPr lang="en-US" sz="2400" i="0" dirty="0">
                <a:solidFill>
                  <a:srgbClr val="990033"/>
                </a:solidFill>
                <a:latin typeface="Times New Roman" pitchFamily="18" charset="0"/>
              </a:rPr>
              <a:t> </a:t>
            </a:r>
            <a:endParaRPr lang="en-US" sz="2400" i="0" baseline="30000" dirty="0">
              <a:solidFill>
                <a:srgbClr val="990033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 animBg="1"/>
      <p:bldP spid="14" grpId="0" uiExpand="1" build="p" animBg="1"/>
      <p:bldP spid="563203" grpId="0"/>
      <p:bldP spid="56320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3197266" y="2743200"/>
            <a:ext cx="1251967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620547" name="Text Box 3"/>
          <p:cNvSpPr txBox="1">
            <a:spLocks noChangeArrowheads="1"/>
          </p:cNvSpPr>
          <p:nvPr/>
        </p:nvSpPr>
        <p:spPr bwMode="auto">
          <a:xfrm>
            <a:off x="762000" y="304800"/>
            <a:ext cx="175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 i="0" dirty="0">
                <a:solidFill>
                  <a:schemeClr val="tx2"/>
                </a:solidFill>
                <a:latin typeface="Times New Roman" pitchFamily="18" charset="0"/>
              </a:rPr>
              <a:t>Solution</a:t>
            </a:r>
          </a:p>
        </p:txBody>
      </p:sp>
      <p:graphicFrame>
        <p:nvGraphicFramePr>
          <p:cNvPr id="620553" name="Object 9"/>
          <p:cNvGraphicFramePr>
            <a:graphicFrameLocks noChangeAspect="1"/>
          </p:cNvGraphicFramePr>
          <p:nvPr/>
        </p:nvGraphicFramePr>
        <p:xfrm>
          <a:off x="762000" y="838200"/>
          <a:ext cx="4127500" cy="746125"/>
        </p:xfrm>
        <a:graphic>
          <a:graphicData uri="http://schemas.openxmlformats.org/presentationml/2006/ole">
            <p:oleObj spid="_x0000_s629763" name="Equation" r:id="rId3" imgW="1892160" imgH="342720" progId="Equation.DSMT4">
              <p:embed/>
            </p:oleObj>
          </a:graphicData>
        </a:graphic>
      </p:graphicFrame>
      <p:graphicFrame>
        <p:nvGraphicFramePr>
          <p:cNvPr id="620556" name="Object 12"/>
          <p:cNvGraphicFramePr>
            <a:graphicFrameLocks noChangeAspect="1"/>
          </p:cNvGraphicFramePr>
          <p:nvPr/>
        </p:nvGraphicFramePr>
        <p:xfrm>
          <a:off x="2943225" y="1925637"/>
          <a:ext cx="5097463" cy="692150"/>
        </p:xfrm>
        <a:graphic>
          <a:graphicData uri="http://schemas.openxmlformats.org/presentationml/2006/ole">
            <p:oleObj spid="_x0000_s629766" name="Equation" r:id="rId4" imgW="2336760" imgH="317160" progId="Equation.DSMT4">
              <p:embed/>
            </p:oleObj>
          </a:graphicData>
        </a:graphic>
      </p:graphicFrame>
      <p:graphicFrame>
        <p:nvGraphicFramePr>
          <p:cNvPr id="620557" name="Object 13"/>
          <p:cNvGraphicFramePr>
            <a:graphicFrameLocks noChangeAspect="1"/>
          </p:cNvGraphicFramePr>
          <p:nvPr/>
        </p:nvGraphicFramePr>
        <p:xfrm>
          <a:off x="2943225" y="2895600"/>
          <a:ext cx="1247775" cy="331787"/>
        </p:xfrm>
        <a:graphic>
          <a:graphicData uri="http://schemas.openxmlformats.org/presentationml/2006/ole">
            <p:oleObj spid="_x0000_s629767" name="Equation" r:id="rId5" imgW="571320" imgH="152280" progId="Equation.DSMT4">
              <p:embed/>
            </p:oleObj>
          </a:graphicData>
        </a:graphic>
      </p:graphicFrame>
      <p:sp>
        <p:nvSpPr>
          <p:cNvPr id="620558" name="Text Box 14" descr="Pink tissue paper"/>
          <p:cNvSpPr txBox="1">
            <a:spLocks noChangeArrowheads="1"/>
          </p:cNvSpPr>
          <p:nvPr/>
        </p:nvSpPr>
        <p:spPr bwMode="auto">
          <a:xfrm>
            <a:off x="3048000" y="15240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sz="2400" i="0">
                <a:solidFill>
                  <a:srgbClr val="990033"/>
                </a:solidFill>
                <a:latin typeface="Times New Roman" pitchFamily="18" charset="0"/>
              </a:rPr>
              <a:t>    </a:t>
            </a:r>
            <a:r>
              <a:rPr lang="en-US" sz="2400" i="0">
                <a:solidFill>
                  <a:srgbClr val="CC0066"/>
                </a:solidFill>
                <a:latin typeface="Times New Roman" pitchFamily="18" charset="0"/>
              </a:rPr>
              <a:t>F                O                I                L </a:t>
            </a:r>
            <a:endParaRPr lang="en-US" sz="2400" i="0" baseline="30000">
              <a:solidFill>
                <a:srgbClr val="CC0066"/>
              </a:solidFill>
              <a:latin typeface="Times New Roman" pitchFamily="18" charset="0"/>
            </a:endParaRPr>
          </a:p>
        </p:txBody>
      </p:sp>
      <p:sp>
        <p:nvSpPr>
          <p:cNvPr id="11" name="Text Box 4" descr="Pink tissue paper"/>
          <p:cNvSpPr txBox="1">
            <a:spLocks noChangeArrowheads="1"/>
          </p:cNvSpPr>
          <p:nvPr/>
        </p:nvSpPr>
        <p:spPr bwMode="auto">
          <a:xfrm>
            <a:off x="457200" y="3711476"/>
            <a:ext cx="7620000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>
              <a:spcBef>
                <a:spcPct val="50000"/>
              </a:spcBef>
            </a:pPr>
            <a:r>
              <a:rPr lang="en-US" i="0" dirty="0">
                <a:latin typeface="Times New Roman" pitchFamily="18" charset="0"/>
              </a:rPr>
              <a:t>     </a:t>
            </a:r>
            <a:r>
              <a:rPr lang="en-US" i="0" dirty="0" smtClean="0">
                <a:latin typeface="Times New Roman" pitchFamily="18" charset="0"/>
              </a:rPr>
              <a:t>	Notice that the two middle terms are opposites, and the result contains no radical.   Pairs of radical terms like,                                      </a:t>
            </a:r>
          </a:p>
          <a:p>
            <a:pPr marL="533400" indent="-533400">
              <a:spcBef>
                <a:spcPct val="50000"/>
              </a:spcBef>
            </a:pPr>
            <a:endParaRPr lang="en-US" dirty="0" smtClean="0">
              <a:latin typeface="Times New Roman" pitchFamily="18" charset="0"/>
            </a:endParaRPr>
          </a:p>
          <a:p>
            <a:pPr marL="533400" indent="-533400">
              <a:spcBef>
                <a:spcPct val="50000"/>
              </a:spcBef>
            </a:pPr>
            <a:r>
              <a:rPr lang="en-US" i="0" dirty="0" smtClean="0">
                <a:latin typeface="Times New Roman" pitchFamily="18" charset="0"/>
              </a:rPr>
              <a:t>	are called </a:t>
            </a:r>
            <a:r>
              <a:rPr lang="en-US" b="1" i="0" dirty="0" smtClean="0">
                <a:latin typeface="Times New Roman" pitchFamily="18" charset="0"/>
              </a:rPr>
              <a:t>conjugate pairs</a:t>
            </a:r>
            <a:r>
              <a:rPr lang="en-US" i="0" dirty="0" smtClean="0">
                <a:latin typeface="Times New Roman" pitchFamily="18" charset="0"/>
              </a:rPr>
              <a:t>.</a:t>
            </a:r>
            <a:endParaRPr lang="en-US" i="0" dirty="0">
              <a:latin typeface="Times New Roman" pitchFamily="18" charset="0"/>
            </a:endParaRPr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2362200" y="4572000"/>
          <a:ext cx="3962400" cy="582613"/>
        </p:xfrm>
        <a:graphic>
          <a:graphicData uri="http://schemas.openxmlformats.org/presentationml/2006/ole">
            <p:oleObj spid="_x0000_s629768" name="Equation" r:id="rId6" imgW="1815840" imgH="266400" progId="Equation.DSMT4">
              <p:embed/>
            </p:oleObj>
          </a:graphicData>
        </a:graphic>
      </p:graphicFrame>
      <p:cxnSp>
        <p:nvCxnSpPr>
          <p:cNvPr id="13" name="Straight Connector 12"/>
          <p:cNvCxnSpPr/>
          <p:nvPr/>
        </p:nvCxnSpPr>
        <p:spPr>
          <a:xfrm flipV="1">
            <a:off x="4449233" y="2160082"/>
            <a:ext cx="880534" cy="457705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884333" y="2155023"/>
            <a:ext cx="880534" cy="462764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 animBg="1"/>
      <p:bldP spid="620558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 descr="Pink tissue paper"/>
          <p:cNvSpPr>
            <a:spLocks noChangeArrowheads="1"/>
          </p:cNvSpPr>
          <p:nvPr/>
        </p:nvSpPr>
        <p:spPr bwMode="auto">
          <a:xfrm>
            <a:off x="914400" y="609600"/>
            <a:ext cx="71628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marL="533400" indent="-533400" algn="ctr"/>
            <a:r>
              <a:rPr lang="en-US" sz="3600" i="0" dirty="0">
                <a:solidFill>
                  <a:srgbClr val="008080"/>
                </a:solidFill>
                <a:latin typeface="Times New Roman" pitchFamily="18" charset="0"/>
              </a:rPr>
              <a:t>	</a:t>
            </a:r>
            <a:r>
              <a:rPr lang="en-US" sz="3600" b="1" dirty="0" smtClean="0">
                <a:solidFill>
                  <a:srgbClr val="00B0F0"/>
                </a:solidFill>
              </a:rPr>
              <a:t>Rationalizing Denominators with Two Terms</a:t>
            </a:r>
          </a:p>
        </p:txBody>
      </p:sp>
      <p:sp>
        <p:nvSpPr>
          <p:cNvPr id="564228" name="Text Box 4"/>
          <p:cNvSpPr txBox="1">
            <a:spLocks noChangeArrowheads="1"/>
          </p:cNvSpPr>
          <p:nvPr/>
        </p:nvSpPr>
        <p:spPr bwMode="auto">
          <a:xfrm>
            <a:off x="838200" y="2099101"/>
            <a:ext cx="72390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 typeface="Wingdings" pitchFamily="2" charset="2"/>
              <a:buChar char="Ø"/>
            </a:pPr>
            <a:r>
              <a:rPr lang="en-US" i="0" dirty="0" smtClean="0">
                <a:latin typeface="Times New Roman" pitchFamily="18" charset="0"/>
              </a:rPr>
              <a:t> </a:t>
            </a:r>
            <a:r>
              <a:rPr lang="en-US" sz="2800" i="0" dirty="0" smtClean="0">
                <a:latin typeface="Times New Roman" pitchFamily="18" charset="0"/>
              </a:rPr>
              <a:t>The sum and difference of the same terms are called </a:t>
            </a:r>
            <a:r>
              <a:rPr lang="en-US" sz="2800" i="0" dirty="0" smtClean="0">
                <a:solidFill>
                  <a:srgbClr val="FF0000"/>
                </a:solidFill>
                <a:latin typeface="Times New Roman" pitchFamily="18" charset="0"/>
              </a:rPr>
              <a:t>conjugate pairs</a:t>
            </a:r>
            <a:r>
              <a:rPr lang="en-US" sz="2800" i="0" dirty="0" smtClean="0">
                <a:latin typeface="Times New Roman" pitchFamily="18" charset="0"/>
              </a:rPr>
              <a:t>. </a:t>
            </a:r>
          </a:p>
          <a:p>
            <a:pPr>
              <a:spcBef>
                <a:spcPct val="50000"/>
              </a:spcBef>
              <a:buClrTx/>
              <a:buSzTx/>
              <a:buFont typeface="Wingdings" pitchFamily="2" charset="2"/>
              <a:buChar char="Ø"/>
            </a:pPr>
            <a:r>
              <a:rPr lang="en-US" sz="2800" i="0" dirty="0" smtClean="0">
                <a:latin typeface="Times New Roman" pitchFamily="18" charset="0"/>
              </a:rPr>
              <a:t> To </a:t>
            </a:r>
            <a:r>
              <a:rPr lang="en-US" sz="2800" i="0" dirty="0">
                <a:latin typeface="Times New Roman" pitchFamily="18" charset="0"/>
              </a:rPr>
              <a:t>rationalize denominators </a:t>
            </a:r>
            <a:r>
              <a:rPr lang="en-US" sz="2800" i="0" dirty="0" smtClean="0">
                <a:latin typeface="Times New Roman" pitchFamily="18" charset="0"/>
              </a:rPr>
              <a:t>with </a:t>
            </a:r>
            <a:r>
              <a:rPr lang="en-US" sz="2800" i="0" dirty="0">
                <a:latin typeface="Times New Roman" pitchFamily="18" charset="0"/>
              </a:rPr>
              <a:t>two </a:t>
            </a:r>
            <a:r>
              <a:rPr lang="en-US" sz="2800" i="0" dirty="0" smtClean="0">
                <a:latin typeface="Times New Roman" pitchFamily="18" charset="0"/>
              </a:rPr>
              <a:t>terms, we multiply the numerator and denominator by the </a:t>
            </a:r>
            <a:r>
              <a:rPr lang="en-US" sz="2800" i="0" u="sng" dirty="0" smtClean="0">
                <a:solidFill>
                  <a:srgbClr val="FF0000"/>
                </a:solidFill>
                <a:latin typeface="Times New Roman" pitchFamily="18" charset="0"/>
              </a:rPr>
              <a:t>conjugate</a:t>
            </a:r>
            <a:r>
              <a:rPr lang="en-US" sz="2800" i="0" u="sng" dirty="0" smtClean="0">
                <a:latin typeface="Times New Roman" pitchFamily="18" charset="0"/>
              </a:rPr>
              <a:t> of the denominator.</a:t>
            </a:r>
            <a:endParaRPr lang="en-US" sz="2800" i="0" u="sng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4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25347</TotalTime>
  <Words>227</Words>
  <Application>Microsoft Office PowerPoint</Application>
  <PresentationFormat>On-screen Show (4:3)</PresentationFormat>
  <Paragraphs>65</Paragraphs>
  <Slides>15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Aspect</vt:lpstr>
      <vt:lpstr>Equation</vt:lpstr>
      <vt:lpstr>MathType 6.0 Equation</vt:lpstr>
      <vt:lpstr>Section 10.5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Addison Wesley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Simplifying Rational Expression</dc:title>
  <dc:creator>Phong Chau</dc:creator>
  <cp:lastModifiedBy>pqchau</cp:lastModifiedBy>
  <cp:revision>1694</cp:revision>
  <dcterms:created xsi:type="dcterms:W3CDTF">2000-06-05T14:57:27Z</dcterms:created>
  <dcterms:modified xsi:type="dcterms:W3CDTF">2012-06-13T15:09:12Z</dcterms:modified>
</cp:coreProperties>
</file>