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575" r:id="rId2"/>
    <p:sldId id="695" r:id="rId3"/>
    <p:sldId id="697" r:id="rId4"/>
    <p:sldId id="698" r:id="rId5"/>
    <p:sldId id="699" r:id="rId6"/>
    <p:sldId id="748" r:id="rId7"/>
    <p:sldId id="747" r:id="rId8"/>
    <p:sldId id="750" r:id="rId9"/>
    <p:sldId id="700" r:id="rId10"/>
    <p:sldId id="749" r:id="rId11"/>
    <p:sldId id="75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ECFF"/>
    <a:srgbClr val="CCCCFF"/>
    <a:srgbClr val="9933FF"/>
    <a:srgbClr val="CC0066"/>
    <a:srgbClr val="FF9900"/>
    <a:srgbClr val="333399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672"/>
        <p:guide pos="5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30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ChangeArrowheads="1"/>
          </p:cNvSpPr>
          <p:nvPr/>
        </p:nvSpPr>
        <p:spPr bwMode="gray">
          <a:xfrm rot="-5400000">
            <a:off x="4343400" y="2057400"/>
            <a:ext cx="457200" cy="9144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i="0">
              <a:latin typeface="Tahoma" pitchFamily="34" charset="0"/>
            </a:endParaRPr>
          </a:p>
        </p:txBody>
      </p:sp>
      <p:sp>
        <p:nvSpPr>
          <p:cNvPr id="647171" name="Rectangle 3"/>
          <p:cNvSpPr>
            <a:spLocks noChangeArrowheads="1"/>
          </p:cNvSpPr>
          <p:nvPr/>
        </p:nvSpPr>
        <p:spPr bwMode="auto">
          <a:xfrm>
            <a:off x="1447800" y="304800"/>
            <a:ext cx="7239000" cy="11604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957263" y="6354763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895600" y="304800"/>
            <a:ext cx="5791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47174" name="Picture 6" descr="awtri_4c UPDATE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5921375"/>
            <a:ext cx="684213" cy="831850"/>
          </a:xfrm>
          <a:prstGeom prst="rect">
            <a:avLst/>
          </a:prstGeom>
          <a:noFill/>
        </p:spPr>
      </p:pic>
      <p:sp>
        <p:nvSpPr>
          <p:cNvPr id="647175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1752600"/>
            <a:ext cx="7315200" cy="41973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227013"/>
            <a:ext cx="2000250" cy="5945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8663" y="227013"/>
            <a:ext cx="5853112" cy="5945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1001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413" y="1600200"/>
            <a:ext cx="391001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8663" y="227013"/>
            <a:ext cx="7974012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72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397625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 i="0"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  <p:sp>
        <p:nvSpPr>
          <p:cNvPr id="646150" name="Rectangle 6"/>
          <p:cNvSpPr>
            <a:spLocks noChangeArrowheads="1"/>
          </p:cNvSpPr>
          <p:nvPr/>
        </p:nvSpPr>
        <p:spPr bwMode="gray">
          <a:xfrm>
            <a:off x="0" y="0"/>
            <a:ext cx="457200" cy="6858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i="0">
              <a:latin typeface="Tahoma" pitchFamily="34" charset="0"/>
            </a:endParaRPr>
          </a:p>
        </p:txBody>
      </p:sp>
      <p:sp>
        <p:nvSpPr>
          <p:cNvPr id="646151" name="Rectangle 7"/>
          <p:cNvSpPr>
            <a:spLocks noChangeArrowheads="1"/>
          </p:cNvSpPr>
          <p:nvPr/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 i="0">
                <a:solidFill>
                  <a:srgbClr val="981A50"/>
                </a:solidFill>
              </a:rPr>
              <a:t>Slide 7- </a:t>
            </a:r>
            <a:fld id="{6D93ABD3-2E1A-4517-A202-987820CC44FE}" type="slidenum">
              <a:rPr lang="en-US" sz="1200" b="1" i="0">
                <a:solidFill>
                  <a:srgbClr val="981A50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CA" sz="1200" b="1" i="0">
              <a:solidFill>
                <a:srgbClr val="981A5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81A50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A4CA0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A4CA0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3600"/>
            <a:ext cx="5791200" cy="1143000"/>
          </a:xfrm>
        </p:spPr>
        <p:txBody>
          <a:bodyPr/>
          <a:lstStyle/>
          <a:p>
            <a:r>
              <a:rPr lang="en-US" sz="4000" dirty="0">
                <a:solidFill>
                  <a:srgbClr val="CC0066"/>
                </a:solidFill>
              </a:rPr>
              <a:t>Solving Radical Equations</a:t>
            </a:r>
          </a:p>
        </p:txBody>
      </p:sp>
      <p:sp>
        <p:nvSpPr>
          <p:cNvPr id="385032" name="Text Box 7"/>
          <p:cNvSpPr txBox="1">
            <a:spLocks noChangeArrowheads="1"/>
          </p:cNvSpPr>
          <p:nvPr/>
        </p:nvSpPr>
        <p:spPr bwMode="auto">
          <a:xfrm>
            <a:off x="762000" y="2133600"/>
            <a:ext cx="1447800" cy="1096963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i="0">
                <a:solidFill>
                  <a:srgbClr val="FFFF99"/>
                </a:solidFill>
              </a:rPr>
              <a:t>10.6</a:t>
            </a:r>
            <a:r>
              <a:rPr lang="en-US" sz="6000" i="0">
                <a:solidFill>
                  <a:schemeClr val="bg1"/>
                </a:solidFill>
                <a:latin typeface="Times New Roman" pitchFamily="18" charset="0"/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7" name="Text Box 3"/>
          <p:cNvSpPr txBox="1">
            <a:spLocks noChangeArrowheads="1"/>
          </p:cNvSpPr>
          <p:nvPr/>
        </p:nvSpPr>
        <p:spPr bwMode="auto">
          <a:xfrm>
            <a:off x="762000" y="1331913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25669" name="Text Box 5"/>
          <p:cNvSpPr txBox="1">
            <a:spLocks noChangeArrowheads="1"/>
          </p:cNvSpPr>
          <p:nvPr/>
        </p:nvSpPr>
        <p:spPr bwMode="auto">
          <a:xfrm>
            <a:off x="2895600" y="4191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Solve:</a:t>
            </a:r>
          </a:p>
        </p:txBody>
      </p:sp>
      <p:graphicFrame>
        <p:nvGraphicFramePr>
          <p:cNvPr id="625670" name="Object 6"/>
          <p:cNvGraphicFramePr>
            <a:graphicFrameLocks noChangeAspect="1"/>
          </p:cNvGraphicFramePr>
          <p:nvPr/>
        </p:nvGraphicFramePr>
        <p:xfrm>
          <a:off x="4191000" y="387350"/>
          <a:ext cx="3284538" cy="641350"/>
        </p:xfrm>
        <a:graphic>
          <a:graphicData uri="http://schemas.openxmlformats.org/presentationml/2006/ole">
            <p:oleObj spid="_x0000_s625670" name="Equation" r:id="rId3" imgW="1168200" imgH="228600" progId="Equation.DSMT4">
              <p:embed/>
            </p:oleObj>
          </a:graphicData>
        </a:graphic>
      </p:graphicFrame>
      <p:graphicFrame>
        <p:nvGraphicFramePr>
          <p:cNvPr id="625671" name="Object 7"/>
          <p:cNvGraphicFramePr>
            <a:graphicFrameLocks noChangeAspect="1"/>
          </p:cNvGraphicFramePr>
          <p:nvPr/>
        </p:nvGraphicFramePr>
        <p:xfrm>
          <a:off x="762000" y="1989138"/>
          <a:ext cx="2994025" cy="603250"/>
        </p:xfrm>
        <a:graphic>
          <a:graphicData uri="http://schemas.openxmlformats.org/presentationml/2006/ole">
            <p:oleObj spid="_x0000_s625671" name="Equation" r:id="rId4" imgW="1130040" imgH="228600" progId="Equation.DSMT4">
              <p:embed/>
            </p:oleObj>
          </a:graphicData>
        </a:graphic>
      </p:graphicFrame>
      <p:graphicFrame>
        <p:nvGraphicFramePr>
          <p:cNvPr id="625672" name="Object 8"/>
          <p:cNvGraphicFramePr>
            <a:graphicFrameLocks noChangeAspect="1"/>
          </p:cNvGraphicFramePr>
          <p:nvPr/>
        </p:nvGraphicFramePr>
        <p:xfrm>
          <a:off x="2133600" y="2751138"/>
          <a:ext cx="2994025" cy="603250"/>
        </p:xfrm>
        <a:graphic>
          <a:graphicData uri="http://schemas.openxmlformats.org/presentationml/2006/ole">
            <p:oleObj spid="_x0000_s625672" name="Equation" r:id="rId5" imgW="1130040" imgH="228600" progId="Equation.DSMT4">
              <p:embed/>
            </p:oleObj>
          </a:graphicData>
        </a:graphic>
      </p:graphicFrame>
      <p:graphicFrame>
        <p:nvGraphicFramePr>
          <p:cNvPr id="625673" name="Object 9"/>
          <p:cNvGraphicFramePr>
            <a:graphicFrameLocks noChangeAspect="1"/>
          </p:cNvGraphicFramePr>
          <p:nvPr/>
        </p:nvGraphicFramePr>
        <p:xfrm>
          <a:off x="1600200" y="3436938"/>
          <a:ext cx="3800475" cy="871537"/>
        </p:xfrm>
        <a:graphic>
          <a:graphicData uri="http://schemas.openxmlformats.org/presentationml/2006/ole">
            <p:oleObj spid="_x0000_s625673" name="Equation" r:id="rId6" imgW="1434960" imgH="330120" progId="Equation.DSMT4">
              <p:embed/>
            </p:oleObj>
          </a:graphicData>
        </a:graphic>
      </p:graphicFrame>
      <p:graphicFrame>
        <p:nvGraphicFramePr>
          <p:cNvPr id="625674" name="Object 10"/>
          <p:cNvGraphicFramePr>
            <a:graphicFrameLocks noChangeAspect="1"/>
          </p:cNvGraphicFramePr>
          <p:nvPr/>
        </p:nvGraphicFramePr>
        <p:xfrm>
          <a:off x="2286000" y="4351338"/>
          <a:ext cx="4440238" cy="669925"/>
        </p:xfrm>
        <a:graphic>
          <a:graphicData uri="http://schemas.openxmlformats.org/presentationml/2006/ole">
            <p:oleObj spid="_x0000_s625674" name="Equation" r:id="rId7" imgW="1676160" imgH="253800" progId="Equation.DSMT4">
              <p:embed/>
            </p:oleObj>
          </a:graphicData>
        </a:graphic>
      </p:graphicFrame>
      <p:graphicFrame>
        <p:nvGraphicFramePr>
          <p:cNvPr id="625675" name="Object 11"/>
          <p:cNvGraphicFramePr>
            <a:graphicFrameLocks noChangeAspect="1"/>
          </p:cNvGraphicFramePr>
          <p:nvPr/>
        </p:nvGraphicFramePr>
        <p:xfrm>
          <a:off x="2895600" y="5113338"/>
          <a:ext cx="1917700" cy="601662"/>
        </p:xfrm>
        <a:graphic>
          <a:graphicData uri="http://schemas.openxmlformats.org/presentationml/2006/ole">
            <p:oleObj spid="_x0000_s625675" name="Equation" r:id="rId8" imgW="723600" imgH="228600" progId="Equation.DSMT4">
              <p:embed/>
            </p:oleObj>
          </a:graphicData>
        </a:graphic>
      </p:graphicFrame>
      <p:graphicFrame>
        <p:nvGraphicFramePr>
          <p:cNvPr id="625676" name="Object 12"/>
          <p:cNvGraphicFramePr>
            <a:graphicFrameLocks noChangeAspect="1"/>
          </p:cNvGraphicFramePr>
          <p:nvPr/>
        </p:nvGraphicFramePr>
        <p:xfrm>
          <a:off x="2995613" y="5875338"/>
          <a:ext cx="1716087" cy="601662"/>
        </p:xfrm>
        <a:graphic>
          <a:graphicData uri="http://schemas.openxmlformats.org/presentationml/2006/ole">
            <p:oleObj spid="_x0000_s625676" name="Equation" r:id="rId9" imgW="647640" imgH="228600" progId="Equation.DSMT4">
              <p:embed/>
            </p:oleObj>
          </a:graphicData>
        </a:graphic>
      </p:graphicFrame>
      <p:sp>
        <p:nvSpPr>
          <p:cNvPr id="625677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continued</a:t>
            </a:r>
          </a:p>
        </p:txBody>
      </p:sp>
      <p:sp>
        <p:nvSpPr>
          <p:cNvPr id="627716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graphicFrame>
        <p:nvGraphicFramePr>
          <p:cNvPr id="627724" name="Object 12"/>
          <p:cNvGraphicFramePr>
            <a:graphicFrameLocks noChangeAspect="1"/>
          </p:cNvGraphicFramePr>
          <p:nvPr/>
        </p:nvGraphicFramePr>
        <p:xfrm>
          <a:off x="1492250" y="1466850"/>
          <a:ext cx="2389188" cy="868363"/>
        </p:xfrm>
        <a:graphic>
          <a:graphicData uri="http://schemas.openxmlformats.org/presentationml/2006/ole">
            <p:oleObj spid="_x0000_s627724" name="Equation" r:id="rId3" imgW="901440" imgH="330120" progId="Equation.DSMT4">
              <p:embed/>
            </p:oleObj>
          </a:graphicData>
        </a:graphic>
      </p:graphicFrame>
      <p:graphicFrame>
        <p:nvGraphicFramePr>
          <p:cNvPr id="627725" name="Object 13"/>
          <p:cNvGraphicFramePr>
            <a:graphicFrameLocks noChangeAspect="1"/>
          </p:cNvGraphicFramePr>
          <p:nvPr/>
        </p:nvGraphicFramePr>
        <p:xfrm>
          <a:off x="1676400" y="2362200"/>
          <a:ext cx="1581150" cy="468313"/>
        </p:xfrm>
        <a:graphic>
          <a:graphicData uri="http://schemas.openxmlformats.org/presentationml/2006/ole">
            <p:oleObj spid="_x0000_s627725" name="Equation" r:id="rId4" imgW="596880" imgH="177480" progId="Equation.DSMT4">
              <p:embed/>
            </p:oleObj>
          </a:graphicData>
        </a:graphic>
      </p:graphicFrame>
      <p:graphicFrame>
        <p:nvGraphicFramePr>
          <p:cNvPr id="627726" name="Object 14"/>
          <p:cNvGraphicFramePr>
            <a:graphicFrameLocks noChangeAspect="1"/>
          </p:cNvGraphicFramePr>
          <p:nvPr/>
        </p:nvGraphicFramePr>
        <p:xfrm>
          <a:off x="1676400" y="2971800"/>
          <a:ext cx="941388" cy="468313"/>
        </p:xfrm>
        <a:graphic>
          <a:graphicData uri="http://schemas.openxmlformats.org/presentationml/2006/ole">
            <p:oleObj spid="_x0000_s627726" name="Equation" r:id="rId5" imgW="355320" imgH="177480" progId="Equation.DSMT4">
              <p:embed/>
            </p:oleObj>
          </a:graphicData>
        </a:graphic>
      </p:graphicFrame>
      <p:sp>
        <p:nvSpPr>
          <p:cNvPr id="627727" name="Text Box 15" descr="Pink tissue paper"/>
          <p:cNvSpPr txBox="1">
            <a:spLocks noChangeArrowheads="1"/>
          </p:cNvSpPr>
          <p:nvPr/>
        </p:nvSpPr>
        <p:spPr bwMode="auto">
          <a:xfrm>
            <a:off x="228600" y="3810000"/>
            <a:ext cx="7239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     6 is the solution.  The check is left to the student.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990600" y="457200"/>
            <a:ext cx="7010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 dirty="0">
                <a:latin typeface="Times New Roman" pitchFamily="18" charset="0"/>
              </a:rPr>
              <a:t>A </a:t>
            </a:r>
            <a:r>
              <a:rPr lang="en-US" b="1" i="0" dirty="0">
                <a:latin typeface="Times New Roman" pitchFamily="18" charset="0"/>
              </a:rPr>
              <a:t>radical equation</a:t>
            </a:r>
            <a:r>
              <a:rPr lang="en-US" i="0" dirty="0">
                <a:latin typeface="Times New Roman" pitchFamily="18" charset="0"/>
              </a:rPr>
              <a:t> is an equation in which the variable appears in a radicand.  Examples are</a:t>
            </a:r>
          </a:p>
        </p:txBody>
      </p:sp>
      <p:graphicFrame>
        <p:nvGraphicFramePr>
          <p:cNvPr id="569349" name="Object 5"/>
          <p:cNvGraphicFramePr>
            <a:graphicFrameLocks noChangeAspect="1"/>
          </p:cNvGraphicFramePr>
          <p:nvPr/>
        </p:nvGraphicFramePr>
        <p:xfrm>
          <a:off x="1243013" y="2438400"/>
          <a:ext cx="6354762" cy="641350"/>
        </p:xfrm>
        <a:graphic>
          <a:graphicData uri="http://schemas.openxmlformats.org/presentationml/2006/ole">
            <p:oleObj spid="_x0000_s569349" name="Equation" r:id="rId3" imgW="2260440" imgH="228600" progId="Equation.DSMT4">
              <p:embed/>
            </p:oleObj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14400" y="3200400"/>
            <a:ext cx="7467600" cy="1503362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b="1" i="0" dirty="0">
                <a:solidFill>
                  <a:srgbClr val="333399"/>
                </a:solidFill>
                <a:latin typeface="Times New Roman" pitchFamily="18" charset="0"/>
              </a:rPr>
              <a:t>The Principle of Powers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 dirty="0">
                <a:latin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</a:rPr>
              <a:t>a = b</a:t>
            </a:r>
            <a:r>
              <a:rPr lang="en-US" i="0" dirty="0">
                <a:latin typeface="Times New Roman" pitchFamily="18" charset="0"/>
              </a:rPr>
              <a:t>, then 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30000" dirty="0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 = </a:t>
            </a:r>
            <a:r>
              <a:rPr lang="en-US" dirty="0" err="1">
                <a:latin typeface="Times New Roman" pitchFamily="18" charset="0"/>
              </a:rPr>
              <a:t>b</a:t>
            </a:r>
            <a:r>
              <a:rPr lang="en-US" baseline="30000" dirty="0" err="1">
                <a:latin typeface="Times New Roman" pitchFamily="18" charset="0"/>
              </a:rPr>
              <a:t>n</a:t>
            </a:r>
            <a:r>
              <a:rPr lang="en-US" i="0" dirty="0">
                <a:latin typeface="Times New Roman" pitchFamily="18" charset="0"/>
              </a:rPr>
              <a:t> for any exponent </a:t>
            </a:r>
            <a:r>
              <a:rPr lang="en-US" dirty="0">
                <a:latin typeface="Times New Roman" pitchFamily="18" charset="0"/>
              </a:rPr>
              <a:t>n</a:t>
            </a:r>
            <a:r>
              <a:rPr lang="en-US" i="0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571396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571397" name="Text Box 5"/>
          <p:cNvSpPr txBox="1">
            <a:spLocks noChangeArrowheads="1"/>
          </p:cNvSpPr>
          <p:nvPr/>
        </p:nvSpPr>
        <p:spPr bwMode="auto">
          <a:xfrm>
            <a:off x="3048000" y="6096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Solve:</a:t>
            </a:r>
          </a:p>
        </p:txBody>
      </p:sp>
      <p:graphicFrame>
        <p:nvGraphicFramePr>
          <p:cNvPr id="571398" name="Object 6"/>
          <p:cNvGraphicFramePr>
            <a:graphicFrameLocks noChangeAspect="1"/>
          </p:cNvGraphicFramePr>
          <p:nvPr/>
        </p:nvGraphicFramePr>
        <p:xfrm>
          <a:off x="4283075" y="561975"/>
          <a:ext cx="2143125" cy="641350"/>
        </p:xfrm>
        <a:graphic>
          <a:graphicData uri="http://schemas.openxmlformats.org/presentationml/2006/ole">
            <p:oleObj spid="_x0000_s571398" name="Equation" r:id="rId3" imgW="761760" imgH="228600" progId="Equation.DSMT4">
              <p:embed/>
            </p:oleObj>
          </a:graphicData>
        </a:graphic>
      </p:graphicFrame>
      <p:graphicFrame>
        <p:nvGraphicFramePr>
          <p:cNvPr id="571399" name="Object 7"/>
          <p:cNvGraphicFramePr>
            <a:graphicFrameLocks noChangeAspect="1"/>
          </p:cNvGraphicFramePr>
          <p:nvPr/>
        </p:nvGraphicFramePr>
        <p:xfrm>
          <a:off x="1219200" y="1981200"/>
          <a:ext cx="2036763" cy="641350"/>
        </p:xfrm>
        <a:graphic>
          <a:graphicData uri="http://schemas.openxmlformats.org/presentationml/2006/ole">
            <p:oleObj spid="_x0000_s571399" name="Equation" r:id="rId4" imgW="723600" imgH="228600" progId="Equation.DSMT4">
              <p:embed/>
            </p:oleObj>
          </a:graphicData>
        </a:graphic>
      </p:graphicFrame>
      <p:graphicFrame>
        <p:nvGraphicFramePr>
          <p:cNvPr id="571400" name="Object 8"/>
          <p:cNvGraphicFramePr>
            <a:graphicFrameLocks noChangeAspect="1"/>
          </p:cNvGraphicFramePr>
          <p:nvPr/>
        </p:nvGraphicFramePr>
        <p:xfrm>
          <a:off x="1828800" y="2590800"/>
          <a:ext cx="1428750" cy="641350"/>
        </p:xfrm>
        <a:graphic>
          <a:graphicData uri="http://schemas.openxmlformats.org/presentationml/2006/ole">
            <p:oleObj spid="_x0000_s571400" name="Equation" r:id="rId5" imgW="507960" imgH="228600" progId="Equation.DSMT4">
              <p:embed/>
            </p:oleObj>
          </a:graphicData>
        </a:graphic>
      </p:graphicFrame>
      <p:graphicFrame>
        <p:nvGraphicFramePr>
          <p:cNvPr id="571401" name="Object 9"/>
          <p:cNvGraphicFramePr>
            <a:graphicFrameLocks noChangeAspect="1"/>
          </p:cNvGraphicFramePr>
          <p:nvPr/>
        </p:nvGraphicFramePr>
        <p:xfrm>
          <a:off x="1295400" y="3200400"/>
          <a:ext cx="2057400" cy="903288"/>
        </p:xfrm>
        <a:graphic>
          <a:graphicData uri="http://schemas.openxmlformats.org/presentationml/2006/ole">
            <p:oleObj spid="_x0000_s571401" name="Equation" r:id="rId6" imgW="749160" imgH="330120" progId="Equation.DSMT4">
              <p:embed/>
            </p:oleObj>
          </a:graphicData>
        </a:graphic>
      </p:graphicFrame>
      <p:graphicFrame>
        <p:nvGraphicFramePr>
          <p:cNvPr id="571402" name="Object 10"/>
          <p:cNvGraphicFramePr>
            <a:graphicFrameLocks noChangeAspect="1"/>
          </p:cNvGraphicFramePr>
          <p:nvPr/>
        </p:nvGraphicFramePr>
        <p:xfrm>
          <a:off x="2133600" y="3962400"/>
          <a:ext cx="1322388" cy="500063"/>
        </p:xfrm>
        <a:graphic>
          <a:graphicData uri="http://schemas.openxmlformats.org/presentationml/2006/ole">
            <p:oleObj spid="_x0000_s571402" name="Equation" r:id="rId7" imgW="469800" imgH="177480" progId="Equation.DSMT4">
              <p:embed/>
            </p:oleObj>
          </a:graphicData>
        </a:graphic>
      </p:graphicFrame>
      <p:grpSp>
        <p:nvGrpSpPr>
          <p:cNvPr id="571414" name="Group 22"/>
          <p:cNvGrpSpPr>
            <a:grpSpLocks/>
          </p:cNvGrpSpPr>
          <p:nvPr/>
        </p:nvGrpSpPr>
        <p:grpSpPr bwMode="auto">
          <a:xfrm>
            <a:off x="4038600" y="4267200"/>
            <a:ext cx="4724400" cy="1676400"/>
            <a:chOff x="2544" y="2688"/>
            <a:chExt cx="2976" cy="1056"/>
          </a:xfrm>
        </p:grpSpPr>
        <p:sp>
          <p:nvSpPr>
            <p:cNvPr id="571403" name="Text Box 11"/>
            <p:cNvSpPr txBox="1">
              <a:spLocks noChangeArrowheads="1"/>
            </p:cNvSpPr>
            <p:nvPr/>
          </p:nvSpPr>
          <p:spPr bwMode="auto">
            <a:xfrm>
              <a:off x="2544" y="2688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Check:</a:t>
              </a:r>
            </a:p>
          </p:txBody>
        </p:sp>
        <p:graphicFrame>
          <p:nvGraphicFramePr>
            <p:cNvPr id="571404" name="Object 12"/>
            <p:cNvGraphicFramePr>
              <a:graphicFrameLocks noChangeAspect="1"/>
            </p:cNvGraphicFramePr>
            <p:nvPr/>
          </p:nvGraphicFramePr>
          <p:xfrm>
            <a:off x="3525" y="3024"/>
            <a:ext cx="1179" cy="366"/>
          </p:xfrm>
          <a:graphic>
            <a:graphicData uri="http://schemas.openxmlformats.org/presentationml/2006/ole">
              <p:oleObj spid="_x0000_s571404" name="Equation" r:id="rId8" imgW="736560" imgH="228600" progId="Equation.DSMT4">
                <p:embed/>
              </p:oleObj>
            </a:graphicData>
          </a:graphic>
        </p:graphicFrame>
        <p:graphicFrame>
          <p:nvGraphicFramePr>
            <p:cNvPr id="571405" name="Object 13"/>
            <p:cNvGraphicFramePr>
              <a:graphicFrameLocks noChangeAspect="1"/>
            </p:cNvGraphicFramePr>
            <p:nvPr/>
          </p:nvGraphicFramePr>
          <p:xfrm>
            <a:off x="3552" y="2688"/>
            <a:ext cx="1152" cy="363"/>
          </p:xfrm>
          <a:graphic>
            <a:graphicData uri="http://schemas.openxmlformats.org/presentationml/2006/ole">
              <p:oleObj spid="_x0000_s571405" name="Equation" r:id="rId9" imgW="723600" imgH="228600" progId="Equation.DSMT4">
                <p:embed/>
              </p:oleObj>
            </a:graphicData>
          </a:graphic>
        </p:graphicFrame>
        <p:graphicFrame>
          <p:nvGraphicFramePr>
            <p:cNvPr id="571406" name="Object 14"/>
            <p:cNvGraphicFramePr>
              <a:graphicFrameLocks noChangeAspect="1"/>
            </p:cNvGraphicFramePr>
            <p:nvPr/>
          </p:nvGraphicFramePr>
          <p:xfrm>
            <a:off x="3840" y="3456"/>
            <a:ext cx="864" cy="268"/>
          </p:xfrm>
          <a:graphic>
            <a:graphicData uri="http://schemas.openxmlformats.org/presentationml/2006/ole">
              <p:oleObj spid="_x0000_s571406" name="Equation" r:id="rId10" imgW="571320" imgH="177480" progId="Equation.DSMT4">
                <p:embed/>
              </p:oleObj>
            </a:graphicData>
          </a:graphic>
        </p:graphicFrame>
        <p:sp>
          <p:nvSpPr>
            <p:cNvPr id="571407" name="Line 15"/>
            <p:cNvSpPr>
              <a:spLocks noChangeShapeType="1"/>
            </p:cNvSpPr>
            <p:nvPr/>
          </p:nvSpPr>
          <p:spPr bwMode="auto">
            <a:xfrm>
              <a:off x="3504" y="302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Ins="0"/>
            <a:lstStyle/>
            <a:p>
              <a:endParaRPr lang="en-US"/>
            </a:p>
          </p:txBody>
        </p:sp>
        <p:sp>
          <p:nvSpPr>
            <p:cNvPr id="571408" name="Line 16"/>
            <p:cNvSpPr>
              <a:spLocks noChangeShapeType="1"/>
            </p:cNvSpPr>
            <p:nvPr/>
          </p:nvSpPr>
          <p:spPr bwMode="auto">
            <a:xfrm>
              <a:off x="4416" y="302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Ins="0"/>
            <a:lstStyle/>
            <a:p>
              <a:endParaRPr lang="en-US"/>
            </a:p>
          </p:txBody>
        </p:sp>
        <p:sp>
          <p:nvSpPr>
            <p:cNvPr id="571410" name="Text Box 18" descr="Pink tissue paper"/>
            <p:cNvSpPr txBox="1">
              <a:spLocks noChangeArrowheads="1"/>
            </p:cNvSpPr>
            <p:nvPr/>
          </p:nvSpPr>
          <p:spPr bwMode="auto">
            <a:xfrm>
              <a:off x="4800" y="3456"/>
              <a:ext cx="72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400" i="0">
                  <a:solidFill>
                    <a:srgbClr val="CC0066"/>
                  </a:solidFill>
                  <a:latin typeface="Times New Roman" pitchFamily="18" charset="0"/>
                </a:rPr>
                <a:t>TRUE</a:t>
              </a:r>
            </a:p>
          </p:txBody>
        </p:sp>
      </p:grpSp>
      <p:sp>
        <p:nvSpPr>
          <p:cNvPr id="571411" name="Text Box 19" descr="Pink tissue paper"/>
          <p:cNvSpPr txBox="1">
            <a:spLocks noChangeArrowheads="1"/>
          </p:cNvSpPr>
          <p:nvPr/>
        </p:nvSpPr>
        <p:spPr bwMode="auto">
          <a:xfrm>
            <a:off x="762000" y="5486400"/>
            <a:ext cx="3352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The solution is 36.</a:t>
            </a:r>
          </a:p>
        </p:txBody>
      </p:sp>
      <p:sp>
        <p:nvSpPr>
          <p:cNvPr id="571412" name="Text Box 20" descr="Pink tissue paper"/>
          <p:cNvSpPr txBox="1">
            <a:spLocks noChangeArrowheads="1"/>
          </p:cNvSpPr>
          <p:nvPr/>
        </p:nvSpPr>
        <p:spPr bwMode="auto">
          <a:xfrm>
            <a:off x="3733800" y="3429000"/>
            <a:ext cx="3962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Using the principle of powers</a:t>
            </a:r>
          </a:p>
        </p:txBody>
      </p:sp>
      <p:sp>
        <p:nvSpPr>
          <p:cNvPr id="571413" name="Text Box 21" descr="Pink tissue paper"/>
          <p:cNvSpPr txBox="1">
            <a:spLocks noChangeArrowheads="1"/>
          </p:cNvSpPr>
          <p:nvPr/>
        </p:nvSpPr>
        <p:spPr bwMode="auto">
          <a:xfrm>
            <a:off x="3733800" y="2711450"/>
            <a:ext cx="2514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Isolate the radical</a:t>
            </a:r>
          </a:p>
        </p:txBody>
      </p:sp>
      <p:sp>
        <p:nvSpPr>
          <p:cNvPr id="571415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5" grpId="0"/>
      <p:bldP spid="571411" grpId="0"/>
      <p:bldP spid="571412" grpId="0"/>
      <p:bldP spid="5714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914400" y="1295400"/>
            <a:ext cx="7315200" cy="247808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>
                <a:solidFill>
                  <a:srgbClr val="FF9900"/>
                </a:solidFill>
                <a:latin typeface="Times New Roman" pitchFamily="18" charset="0"/>
              </a:rPr>
              <a:t>Caution!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Raising both sides of an equation to an even power may not produce an equivalent equation.  In this case, a check is essential.</a:t>
            </a:r>
            <a:endParaRPr lang="en-US" sz="2400" i="0">
              <a:latin typeface="Times New Roman" pitchFamily="18" charset="0"/>
            </a:endParaRPr>
          </a:p>
        </p:txBody>
      </p:sp>
      <p:graphicFrame>
        <p:nvGraphicFramePr>
          <p:cNvPr id="572419" name="Object 3"/>
          <p:cNvGraphicFramePr>
            <a:graphicFrameLocks noChangeAspect="1"/>
          </p:cNvGraphicFramePr>
          <p:nvPr/>
        </p:nvGraphicFramePr>
        <p:xfrm>
          <a:off x="0" y="0"/>
          <a:ext cx="914400" cy="215900"/>
        </p:xfrm>
        <a:graphic>
          <a:graphicData uri="http://schemas.openxmlformats.org/presentationml/2006/ole">
            <p:oleObj spid="_x0000_s572419" name="Equation" r:id="rId3" imgW="914400" imgH="2160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Text Box 2"/>
          <p:cNvSpPr txBox="1">
            <a:spLocks noChangeArrowheads="1"/>
          </p:cNvSpPr>
          <p:nvPr/>
        </p:nvSpPr>
        <p:spPr bwMode="auto">
          <a:xfrm>
            <a:off x="762000" y="762000"/>
            <a:ext cx="7696200" cy="447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3800" i="0">
                <a:solidFill>
                  <a:srgbClr val="9933FF"/>
                </a:solidFill>
                <a:latin typeface="Times New Roman" pitchFamily="18" charset="0"/>
              </a:rPr>
              <a:t>	To Solve an Equation with a     Radical Term</a:t>
            </a:r>
          </a:p>
          <a:p>
            <a:pPr marL="342900" indent="-342900"/>
            <a:r>
              <a:rPr lang="en-US" b="1" i="0">
                <a:latin typeface="Times New Roman" pitchFamily="18" charset="0"/>
              </a:rPr>
              <a:t>1.</a:t>
            </a:r>
            <a:r>
              <a:rPr lang="en-US" i="0">
                <a:latin typeface="Times New Roman" pitchFamily="18" charset="0"/>
              </a:rPr>
              <a:t> Isolate the radical term on one side of the equation.</a:t>
            </a:r>
          </a:p>
          <a:p>
            <a:pPr marL="342900" indent="-342900"/>
            <a:r>
              <a:rPr lang="en-US" b="1" i="0">
                <a:latin typeface="Times New Roman" pitchFamily="18" charset="0"/>
              </a:rPr>
              <a:t>2.</a:t>
            </a:r>
            <a:r>
              <a:rPr lang="en-US" i="0">
                <a:latin typeface="Times New Roman" pitchFamily="18" charset="0"/>
              </a:rPr>
              <a:t> Use the principle of powers and solve the resulting equation.</a:t>
            </a:r>
          </a:p>
          <a:p>
            <a:pPr marL="342900" indent="-342900"/>
            <a:r>
              <a:rPr lang="en-US" b="1" i="0">
                <a:latin typeface="Times New Roman" pitchFamily="18" charset="0"/>
              </a:rPr>
              <a:t>3.</a:t>
            </a:r>
            <a:r>
              <a:rPr lang="en-US" i="0">
                <a:latin typeface="Times New Roman" pitchFamily="18" charset="0"/>
              </a:rPr>
              <a:t> Check any possible solution in the original equation.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3" name="Text Box 3"/>
          <p:cNvSpPr txBox="1">
            <a:spLocks noChangeArrowheads="1"/>
          </p:cNvSpPr>
          <p:nvPr/>
        </p:nvSpPr>
        <p:spPr bwMode="auto">
          <a:xfrm>
            <a:off x="762000" y="113665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2743200" y="434975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Solve:</a:t>
            </a:r>
          </a:p>
        </p:txBody>
      </p:sp>
      <p:graphicFrame>
        <p:nvGraphicFramePr>
          <p:cNvPr id="624646" name="Object 6"/>
          <p:cNvGraphicFramePr>
            <a:graphicFrameLocks noChangeAspect="1"/>
          </p:cNvGraphicFramePr>
          <p:nvPr/>
        </p:nvGraphicFramePr>
        <p:xfrm>
          <a:off x="3962400" y="358775"/>
          <a:ext cx="3213100" cy="747713"/>
        </p:xfrm>
        <a:graphic>
          <a:graphicData uri="http://schemas.openxmlformats.org/presentationml/2006/ole">
            <p:oleObj spid="_x0000_s624646" name="Equation" r:id="rId3" imgW="1143000" imgH="266400" progId="Equation.DSMT4">
              <p:embed/>
            </p:oleObj>
          </a:graphicData>
        </a:graphic>
      </p:graphicFrame>
      <p:graphicFrame>
        <p:nvGraphicFramePr>
          <p:cNvPr id="624647" name="Object 7"/>
          <p:cNvGraphicFramePr>
            <a:graphicFrameLocks noChangeAspect="1"/>
          </p:cNvGraphicFramePr>
          <p:nvPr/>
        </p:nvGraphicFramePr>
        <p:xfrm>
          <a:off x="2133600" y="2247900"/>
          <a:ext cx="2500313" cy="747713"/>
        </p:xfrm>
        <a:graphic>
          <a:graphicData uri="http://schemas.openxmlformats.org/presentationml/2006/ole">
            <p:oleObj spid="_x0000_s624647" name="Equation" r:id="rId4" imgW="888840" imgH="266400" progId="Equation.DSMT4">
              <p:embed/>
            </p:oleObj>
          </a:graphicData>
        </a:graphic>
      </p:graphicFrame>
      <p:graphicFrame>
        <p:nvGraphicFramePr>
          <p:cNvPr id="624648" name="Object 8"/>
          <p:cNvGraphicFramePr>
            <a:graphicFrameLocks noChangeAspect="1"/>
          </p:cNvGraphicFramePr>
          <p:nvPr/>
        </p:nvGraphicFramePr>
        <p:xfrm>
          <a:off x="1500188" y="1638300"/>
          <a:ext cx="3106737" cy="747713"/>
        </p:xfrm>
        <a:graphic>
          <a:graphicData uri="http://schemas.openxmlformats.org/presentationml/2006/ole">
            <p:oleObj spid="_x0000_s624648" name="Equation" r:id="rId5" imgW="1104840" imgH="266400" progId="Equation.DSMT4">
              <p:embed/>
            </p:oleObj>
          </a:graphicData>
        </a:graphic>
      </p:graphicFrame>
      <p:graphicFrame>
        <p:nvGraphicFramePr>
          <p:cNvPr id="624650" name="Object 10"/>
          <p:cNvGraphicFramePr>
            <a:graphicFrameLocks noChangeAspect="1"/>
          </p:cNvGraphicFramePr>
          <p:nvPr/>
        </p:nvGraphicFramePr>
        <p:xfrm>
          <a:off x="1676400" y="3009900"/>
          <a:ext cx="3071813" cy="747713"/>
        </p:xfrm>
        <a:graphic>
          <a:graphicData uri="http://schemas.openxmlformats.org/presentationml/2006/ole">
            <p:oleObj spid="_x0000_s624650" name="Equation" r:id="rId6" imgW="1091880" imgH="266400" progId="Equation.DSMT4">
              <p:embed/>
            </p:oleObj>
          </a:graphicData>
        </a:graphic>
      </p:graphicFrame>
      <p:graphicFrame>
        <p:nvGraphicFramePr>
          <p:cNvPr id="624651" name="Object 11"/>
          <p:cNvGraphicFramePr>
            <a:graphicFrameLocks noChangeAspect="1"/>
          </p:cNvGraphicFramePr>
          <p:nvPr/>
        </p:nvGraphicFramePr>
        <p:xfrm>
          <a:off x="2743200" y="3771900"/>
          <a:ext cx="1857375" cy="498475"/>
        </p:xfrm>
        <a:graphic>
          <a:graphicData uri="http://schemas.openxmlformats.org/presentationml/2006/ole">
            <p:oleObj spid="_x0000_s624651" name="Equation" r:id="rId7" imgW="660240" imgH="177480" progId="Equation.DSMT4">
              <p:embed/>
            </p:oleObj>
          </a:graphicData>
        </a:graphic>
      </p:graphicFrame>
      <p:graphicFrame>
        <p:nvGraphicFramePr>
          <p:cNvPr id="624652" name="Object 12"/>
          <p:cNvGraphicFramePr>
            <a:graphicFrameLocks noChangeAspect="1"/>
          </p:cNvGraphicFramePr>
          <p:nvPr/>
        </p:nvGraphicFramePr>
        <p:xfrm>
          <a:off x="3429000" y="4305300"/>
          <a:ext cx="1214438" cy="498475"/>
        </p:xfrm>
        <a:graphic>
          <a:graphicData uri="http://schemas.openxmlformats.org/presentationml/2006/ole">
            <p:oleObj spid="_x0000_s624652" name="Equation" r:id="rId8" imgW="431640" imgH="177480" progId="Equation.DSMT4">
              <p:embed/>
            </p:oleObj>
          </a:graphicData>
        </a:graphic>
      </p:graphicFrame>
      <p:graphicFrame>
        <p:nvGraphicFramePr>
          <p:cNvPr id="624653" name="Object 13"/>
          <p:cNvGraphicFramePr>
            <a:graphicFrameLocks noChangeAspect="1"/>
          </p:cNvGraphicFramePr>
          <p:nvPr/>
        </p:nvGraphicFramePr>
        <p:xfrm>
          <a:off x="3581400" y="4838700"/>
          <a:ext cx="1465263" cy="498475"/>
        </p:xfrm>
        <a:graphic>
          <a:graphicData uri="http://schemas.openxmlformats.org/presentationml/2006/ole">
            <p:oleObj spid="_x0000_s624653" name="Equation" r:id="rId9" imgW="520560" imgH="177480" progId="Equation.DSMT4">
              <p:embed/>
            </p:oleObj>
          </a:graphicData>
        </a:graphic>
      </p:graphicFrame>
      <p:sp>
        <p:nvSpPr>
          <p:cNvPr id="624654" name="Text Box 14" descr="Pink tissue paper"/>
          <p:cNvSpPr txBox="1">
            <a:spLocks noChangeArrowheads="1"/>
          </p:cNvSpPr>
          <p:nvPr/>
        </p:nvSpPr>
        <p:spPr bwMode="auto">
          <a:xfrm>
            <a:off x="685800" y="5372100"/>
            <a:ext cx="81534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800" i="0">
                <a:latin typeface="Times New Roman" pitchFamily="18" charset="0"/>
              </a:rPr>
              <a:t>      Because both sides were raised to an </a:t>
            </a:r>
            <a:r>
              <a:rPr lang="en-US" sz="2800">
                <a:latin typeface="Times New Roman" pitchFamily="18" charset="0"/>
              </a:rPr>
              <a:t>odd </a:t>
            </a:r>
            <a:r>
              <a:rPr lang="en-US" sz="2800" i="0">
                <a:latin typeface="Times New Roman" pitchFamily="18" charset="0"/>
              </a:rPr>
              <a:t>power, it is not </a:t>
            </a:r>
            <a:r>
              <a:rPr lang="en-US" sz="2800">
                <a:latin typeface="Times New Roman" pitchFamily="18" charset="0"/>
              </a:rPr>
              <a:t>essential</a:t>
            </a:r>
            <a:r>
              <a:rPr lang="en-US" sz="2800" i="0">
                <a:latin typeface="Times New Roman" pitchFamily="18" charset="0"/>
              </a:rPr>
              <a:t> that we check the answer.</a:t>
            </a:r>
          </a:p>
        </p:txBody>
      </p:sp>
      <p:sp>
        <p:nvSpPr>
          <p:cNvPr id="624655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/>
      <p:bldP spid="6246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9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23620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623621" name="Text Box 5"/>
          <p:cNvSpPr txBox="1">
            <a:spLocks noChangeArrowheads="1"/>
          </p:cNvSpPr>
          <p:nvPr/>
        </p:nvSpPr>
        <p:spPr bwMode="auto">
          <a:xfrm>
            <a:off x="3124200" y="6096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Solve:</a:t>
            </a:r>
          </a:p>
        </p:txBody>
      </p:sp>
      <p:graphicFrame>
        <p:nvGraphicFramePr>
          <p:cNvPr id="623622" name="Object 6"/>
          <p:cNvGraphicFramePr>
            <a:graphicFrameLocks noChangeAspect="1"/>
          </p:cNvGraphicFramePr>
          <p:nvPr/>
        </p:nvGraphicFramePr>
        <p:xfrm>
          <a:off x="4295775" y="547688"/>
          <a:ext cx="2498725" cy="641350"/>
        </p:xfrm>
        <a:graphic>
          <a:graphicData uri="http://schemas.openxmlformats.org/presentationml/2006/ole">
            <p:oleObj spid="_x0000_s623622" name="Equation" r:id="rId3" imgW="888840" imgH="228600" progId="Equation.DSMT4">
              <p:embed/>
            </p:oleObj>
          </a:graphicData>
        </a:graphic>
      </p:graphicFrame>
      <p:graphicFrame>
        <p:nvGraphicFramePr>
          <p:cNvPr id="623623" name="Object 7"/>
          <p:cNvGraphicFramePr>
            <a:graphicFrameLocks noChangeAspect="1"/>
          </p:cNvGraphicFramePr>
          <p:nvPr/>
        </p:nvGraphicFramePr>
        <p:xfrm>
          <a:off x="2743200" y="2057400"/>
          <a:ext cx="2057400" cy="550863"/>
        </p:xfrm>
        <a:graphic>
          <a:graphicData uri="http://schemas.openxmlformats.org/presentationml/2006/ole">
            <p:oleObj spid="_x0000_s623623" name="Equation" r:id="rId4" imgW="850680" imgH="228600" progId="Equation.DSMT4">
              <p:embed/>
            </p:oleObj>
          </a:graphicData>
        </a:graphic>
      </p:graphicFrame>
      <p:graphicFrame>
        <p:nvGraphicFramePr>
          <p:cNvPr id="623624" name="Object 8"/>
          <p:cNvGraphicFramePr>
            <a:graphicFrameLocks noChangeAspect="1"/>
          </p:cNvGraphicFramePr>
          <p:nvPr/>
        </p:nvGraphicFramePr>
        <p:xfrm>
          <a:off x="2171700" y="2743200"/>
          <a:ext cx="2209800" cy="592138"/>
        </p:xfrm>
        <a:graphic>
          <a:graphicData uri="http://schemas.openxmlformats.org/presentationml/2006/ole">
            <p:oleObj spid="_x0000_s623624" name="Equation" r:id="rId5" imgW="850680" imgH="228600" progId="Equation.DSMT4">
              <p:embed/>
            </p:oleObj>
          </a:graphicData>
        </a:graphic>
      </p:graphicFrame>
      <p:graphicFrame>
        <p:nvGraphicFramePr>
          <p:cNvPr id="623625" name="Object 9"/>
          <p:cNvGraphicFramePr>
            <a:graphicFrameLocks noChangeAspect="1"/>
          </p:cNvGraphicFramePr>
          <p:nvPr/>
        </p:nvGraphicFramePr>
        <p:xfrm>
          <a:off x="1803400" y="3276600"/>
          <a:ext cx="3000375" cy="855663"/>
        </p:xfrm>
        <a:graphic>
          <a:graphicData uri="http://schemas.openxmlformats.org/presentationml/2006/ole">
            <p:oleObj spid="_x0000_s623625" name="Equation" r:id="rId6" imgW="1155600" imgH="330120" progId="Equation.DSMT4">
              <p:embed/>
            </p:oleObj>
          </a:graphicData>
        </a:graphic>
      </p:graphicFrame>
      <p:graphicFrame>
        <p:nvGraphicFramePr>
          <p:cNvPr id="623626" name="Object 10"/>
          <p:cNvGraphicFramePr>
            <a:graphicFrameLocks noChangeAspect="1"/>
          </p:cNvGraphicFramePr>
          <p:nvPr/>
        </p:nvGraphicFramePr>
        <p:xfrm>
          <a:off x="1117600" y="4038600"/>
          <a:ext cx="3067050" cy="592138"/>
        </p:xfrm>
        <a:graphic>
          <a:graphicData uri="http://schemas.openxmlformats.org/presentationml/2006/ole">
            <p:oleObj spid="_x0000_s623626" name="Equation" r:id="rId7" imgW="1180800" imgH="228600" progId="Equation.DSMT4">
              <p:embed/>
            </p:oleObj>
          </a:graphicData>
        </a:graphic>
      </p:graphicFrame>
      <p:graphicFrame>
        <p:nvGraphicFramePr>
          <p:cNvPr id="623627" name="Object 11"/>
          <p:cNvGraphicFramePr>
            <a:graphicFrameLocks noChangeAspect="1"/>
          </p:cNvGraphicFramePr>
          <p:nvPr/>
        </p:nvGraphicFramePr>
        <p:xfrm>
          <a:off x="1117600" y="4724400"/>
          <a:ext cx="2514600" cy="593725"/>
        </p:xfrm>
        <a:graphic>
          <a:graphicData uri="http://schemas.openxmlformats.org/presentationml/2006/ole">
            <p:oleObj spid="_x0000_s623627" name="Equation" r:id="rId8" imgW="965160" imgH="228600" progId="Equation.DSMT4">
              <p:embed/>
            </p:oleObj>
          </a:graphicData>
        </a:graphic>
      </p:graphicFrame>
      <p:graphicFrame>
        <p:nvGraphicFramePr>
          <p:cNvPr id="623628" name="Object 12"/>
          <p:cNvGraphicFramePr>
            <a:graphicFrameLocks noChangeAspect="1"/>
          </p:cNvGraphicFramePr>
          <p:nvPr/>
        </p:nvGraphicFramePr>
        <p:xfrm>
          <a:off x="914400" y="5502275"/>
          <a:ext cx="2667000" cy="514350"/>
        </p:xfrm>
        <a:graphic>
          <a:graphicData uri="http://schemas.openxmlformats.org/presentationml/2006/ole">
            <p:oleObj spid="_x0000_s623628" name="Equation" r:id="rId9" imgW="1180800" imgH="228600" progId="Equation.DSMT4">
              <p:embed/>
            </p:oleObj>
          </a:graphicData>
        </a:graphic>
      </p:graphicFrame>
      <p:sp>
        <p:nvSpPr>
          <p:cNvPr id="623629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Text Box 3"/>
          <p:cNvSpPr txBox="1">
            <a:spLocks noChangeArrowheads="1"/>
          </p:cNvSpPr>
          <p:nvPr/>
        </p:nvSpPr>
        <p:spPr bwMode="auto">
          <a:xfrm>
            <a:off x="762000" y="639763"/>
            <a:ext cx="3810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continued</a:t>
            </a:r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graphicFrame>
        <p:nvGraphicFramePr>
          <p:cNvPr id="626700" name="Object 12"/>
          <p:cNvGraphicFramePr>
            <a:graphicFrameLocks noChangeAspect="1"/>
          </p:cNvGraphicFramePr>
          <p:nvPr/>
        </p:nvGraphicFramePr>
        <p:xfrm>
          <a:off x="762000" y="1325563"/>
          <a:ext cx="3332163" cy="441325"/>
        </p:xfrm>
        <a:graphic>
          <a:graphicData uri="http://schemas.openxmlformats.org/presentationml/2006/ole">
            <p:oleObj spid="_x0000_s626700" name="Equation" r:id="rId3" imgW="1434960" imgH="190440" progId="Equation.DSMT4">
              <p:embed/>
            </p:oleObj>
          </a:graphicData>
        </a:graphic>
      </p:graphicFrame>
      <p:graphicFrame>
        <p:nvGraphicFramePr>
          <p:cNvPr id="626701" name="Object 13"/>
          <p:cNvGraphicFramePr>
            <a:graphicFrameLocks noChangeAspect="1"/>
          </p:cNvGraphicFramePr>
          <p:nvPr/>
        </p:nvGraphicFramePr>
        <p:xfrm>
          <a:off x="1371600" y="1935163"/>
          <a:ext cx="2389188" cy="441325"/>
        </p:xfrm>
        <a:graphic>
          <a:graphicData uri="http://schemas.openxmlformats.org/presentationml/2006/ole">
            <p:oleObj spid="_x0000_s626701" name="Equation" r:id="rId4" imgW="1028520" imgH="190440" progId="Equation.DSMT4">
              <p:embed/>
            </p:oleObj>
          </a:graphicData>
        </a:graphic>
      </p:graphicFrame>
      <p:sp>
        <p:nvSpPr>
          <p:cNvPr id="626703" name="Text Box 15"/>
          <p:cNvSpPr txBox="1">
            <a:spLocks noChangeArrowheads="1"/>
          </p:cNvSpPr>
          <p:nvPr/>
        </p:nvSpPr>
        <p:spPr bwMode="auto">
          <a:xfrm>
            <a:off x="685800" y="26670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Check:</a:t>
            </a:r>
          </a:p>
        </p:txBody>
      </p:sp>
      <p:grpSp>
        <p:nvGrpSpPr>
          <p:cNvPr id="626725" name="Group 37"/>
          <p:cNvGrpSpPr>
            <a:grpSpLocks/>
          </p:cNvGrpSpPr>
          <p:nvPr/>
        </p:nvGrpSpPr>
        <p:grpSpPr bwMode="auto">
          <a:xfrm>
            <a:off x="1066800" y="2773363"/>
            <a:ext cx="3657600" cy="2301875"/>
            <a:chOff x="672" y="1747"/>
            <a:chExt cx="2304" cy="1450"/>
          </a:xfrm>
        </p:grpSpPr>
        <p:graphicFrame>
          <p:nvGraphicFramePr>
            <p:cNvPr id="626702" name="Object 14"/>
            <p:cNvGraphicFramePr>
              <a:graphicFrameLocks noChangeAspect="1"/>
            </p:cNvGraphicFramePr>
            <p:nvPr/>
          </p:nvGraphicFramePr>
          <p:xfrm>
            <a:off x="1440" y="1747"/>
            <a:ext cx="1440" cy="386"/>
          </p:xfrm>
          <a:graphic>
            <a:graphicData uri="http://schemas.openxmlformats.org/presentationml/2006/ole">
              <p:oleObj spid="_x0000_s626702" name="Equation" r:id="rId5" imgW="850680" imgH="228600" progId="Equation.DSMT4">
                <p:embed/>
              </p:oleObj>
            </a:graphicData>
          </a:graphic>
        </p:graphicFrame>
        <p:sp>
          <p:nvSpPr>
            <p:cNvPr id="626707" name="Line 19"/>
            <p:cNvSpPr>
              <a:spLocks noChangeShapeType="1"/>
            </p:cNvSpPr>
            <p:nvPr/>
          </p:nvSpPr>
          <p:spPr bwMode="auto">
            <a:xfrm>
              <a:off x="1344" y="211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Ins="0"/>
            <a:lstStyle/>
            <a:p>
              <a:endParaRPr lang="en-US"/>
            </a:p>
          </p:txBody>
        </p:sp>
        <p:sp>
          <p:nvSpPr>
            <p:cNvPr id="626708" name="Line 20"/>
            <p:cNvSpPr>
              <a:spLocks noChangeShapeType="1"/>
            </p:cNvSpPr>
            <p:nvPr/>
          </p:nvSpPr>
          <p:spPr bwMode="auto">
            <a:xfrm>
              <a:off x="1728" y="2112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Ins="0"/>
            <a:lstStyle/>
            <a:p>
              <a:endParaRPr lang="en-US"/>
            </a:p>
          </p:txBody>
        </p:sp>
        <p:sp>
          <p:nvSpPr>
            <p:cNvPr id="626709" name="Text Box 21" descr="Pink tissue paper"/>
            <p:cNvSpPr txBox="1">
              <a:spLocks noChangeArrowheads="1"/>
            </p:cNvSpPr>
            <p:nvPr/>
          </p:nvSpPr>
          <p:spPr bwMode="auto">
            <a:xfrm>
              <a:off x="672" y="2899"/>
              <a:ext cx="72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400" i="0">
                  <a:solidFill>
                    <a:srgbClr val="CC0066"/>
                  </a:solidFill>
                  <a:latin typeface="Times New Roman" pitchFamily="18" charset="0"/>
                </a:rPr>
                <a:t>TRUE</a:t>
              </a:r>
            </a:p>
          </p:txBody>
        </p:sp>
        <p:graphicFrame>
          <p:nvGraphicFramePr>
            <p:cNvPr id="626710" name="Object 22"/>
            <p:cNvGraphicFramePr>
              <a:graphicFrameLocks noChangeAspect="1"/>
            </p:cNvGraphicFramePr>
            <p:nvPr/>
          </p:nvGraphicFramePr>
          <p:xfrm>
            <a:off x="1872" y="2179"/>
            <a:ext cx="960" cy="359"/>
          </p:xfrm>
          <a:graphic>
            <a:graphicData uri="http://schemas.openxmlformats.org/presentationml/2006/ole">
              <p:oleObj spid="_x0000_s626710" name="Equation" r:id="rId6" imgW="609480" imgH="228600" progId="Equation.DSMT4">
                <p:embed/>
              </p:oleObj>
            </a:graphicData>
          </a:graphic>
        </p:graphicFrame>
        <p:graphicFrame>
          <p:nvGraphicFramePr>
            <p:cNvPr id="626711" name="Object 23"/>
            <p:cNvGraphicFramePr>
              <a:graphicFrameLocks noChangeAspect="1"/>
            </p:cNvGraphicFramePr>
            <p:nvPr/>
          </p:nvGraphicFramePr>
          <p:xfrm>
            <a:off x="2112" y="2515"/>
            <a:ext cx="680" cy="359"/>
          </p:xfrm>
          <a:graphic>
            <a:graphicData uri="http://schemas.openxmlformats.org/presentationml/2006/ole">
              <p:oleObj spid="_x0000_s626711" name="Equation" r:id="rId7" imgW="431640" imgH="228600" progId="Equation.DSMT4">
                <p:embed/>
              </p:oleObj>
            </a:graphicData>
          </a:graphic>
        </p:graphicFrame>
        <p:sp>
          <p:nvSpPr>
            <p:cNvPr id="626712" name="Text Box 24" descr="Pink tissue paper"/>
            <p:cNvSpPr txBox="1">
              <a:spLocks noChangeArrowheads="1"/>
            </p:cNvSpPr>
            <p:nvPr/>
          </p:nvSpPr>
          <p:spPr bwMode="auto">
            <a:xfrm>
              <a:off x="2304" y="2851"/>
              <a:ext cx="672" cy="3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3000" i="0">
                  <a:latin typeface="Times New Roman" pitchFamily="18" charset="0"/>
                </a:rPr>
                <a:t>3+1</a:t>
              </a:r>
            </a:p>
          </p:txBody>
        </p:sp>
        <p:sp>
          <p:nvSpPr>
            <p:cNvPr id="626713" name="Text Box 25" descr="Pink tissue paper"/>
            <p:cNvSpPr txBox="1">
              <a:spLocks noChangeArrowheads="1"/>
            </p:cNvSpPr>
            <p:nvPr/>
          </p:nvSpPr>
          <p:spPr bwMode="auto">
            <a:xfrm>
              <a:off x="1392" y="2179"/>
              <a:ext cx="480" cy="3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3000" i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26714" name="Text Box 26" descr="Pink tissue paper"/>
            <p:cNvSpPr txBox="1">
              <a:spLocks noChangeArrowheads="1"/>
            </p:cNvSpPr>
            <p:nvPr/>
          </p:nvSpPr>
          <p:spPr bwMode="auto">
            <a:xfrm>
              <a:off x="1392" y="2851"/>
              <a:ext cx="480" cy="3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3000" i="0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626726" name="Group 38"/>
          <p:cNvGrpSpPr>
            <a:grpSpLocks/>
          </p:cNvGrpSpPr>
          <p:nvPr/>
        </p:nvGrpSpPr>
        <p:grpSpPr bwMode="auto">
          <a:xfrm>
            <a:off x="5181600" y="2774950"/>
            <a:ext cx="3657600" cy="2301875"/>
            <a:chOff x="3120" y="1699"/>
            <a:chExt cx="2304" cy="1450"/>
          </a:xfrm>
        </p:grpSpPr>
        <p:graphicFrame>
          <p:nvGraphicFramePr>
            <p:cNvPr id="626715" name="Object 27"/>
            <p:cNvGraphicFramePr>
              <a:graphicFrameLocks noChangeAspect="1"/>
            </p:cNvGraphicFramePr>
            <p:nvPr/>
          </p:nvGraphicFramePr>
          <p:xfrm>
            <a:off x="3216" y="1699"/>
            <a:ext cx="1440" cy="386"/>
          </p:xfrm>
          <a:graphic>
            <a:graphicData uri="http://schemas.openxmlformats.org/presentationml/2006/ole">
              <p:oleObj spid="_x0000_s626715" name="Equation" r:id="rId8" imgW="850680" imgH="228600" progId="Equation.DSMT4">
                <p:embed/>
              </p:oleObj>
            </a:graphicData>
          </a:graphic>
        </p:graphicFrame>
        <p:sp>
          <p:nvSpPr>
            <p:cNvPr id="626716" name="Line 28"/>
            <p:cNvSpPr>
              <a:spLocks noChangeShapeType="1"/>
            </p:cNvSpPr>
            <p:nvPr/>
          </p:nvSpPr>
          <p:spPr bwMode="auto">
            <a:xfrm>
              <a:off x="3120" y="206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Ins="0"/>
            <a:lstStyle/>
            <a:p>
              <a:endParaRPr lang="en-US"/>
            </a:p>
          </p:txBody>
        </p:sp>
        <p:sp>
          <p:nvSpPr>
            <p:cNvPr id="626717" name="Line 29"/>
            <p:cNvSpPr>
              <a:spLocks noChangeShapeType="1"/>
            </p:cNvSpPr>
            <p:nvPr/>
          </p:nvSpPr>
          <p:spPr bwMode="auto">
            <a:xfrm>
              <a:off x="3504" y="2064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Ins="0"/>
            <a:lstStyle/>
            <a:p>
              <a:endParaRPr lang="en-US"/>
            </a:p>
          </p:txBody>
        </p:sp>
        <p:sp>
          <p:nvSpPr>
            <p:cNvPr id="626718" name="Text Box 30" descr="Pink tissue paper"/>
            <p:cNvSpPr txBox="1">
              <a:spLocks noChangeArrowheads="1"/>
            </p:cNvSpPr>
            <p:nvPr/>
          </p:nvSpPr>
          <p:spPr bwMode="auto">
            <a:xfrm>
              <a:off x="4704" y="2851"/>
              <a:ext cx="72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400" i="0">
                  <a:solidFill>
                    <a:srgbClr val="CC0066"/>
                  </a:solidFill>
                  <a:latin typeface="Times New Roman" pitchFamily="18" charset="0"/>
                </a:rPr>
                <a:t>FALSE</a:t>
              </a:r>
            </a:p>
          </p:txBody>
        </p:sp>
        <p:graphicFrame>
          <p:nvGraphicFramePr>
            <p:cNvPr id="626719" name="Object 31"/>
            <p:cNvGraphicFramePr>
              <a:graphicFrameLocks noChangeAspect="1"/>
            </p:cNvGraphicFramePr>
            <p:nvPr/>
          </p:nvGraphicFramePr>
          <p:xfrm>
            <a:off x="3598" y="2131"/>
            <a:ext cx="1060" cy="359"/>
          </p:xfrm>
          <a:graphic>
            <a:graphicData uri="http://schemas.openxmlformats.org/presentationml/2006/ole">
              <p:oleObj spid="_x0000_s626719" name="Equation" r:id="rId9" imgW="672840" imgH="228600" progId="Equation.DSMT4">
                <p:embed/>
              </p:oleObj>
            </a:graphicData>
          </a:graphic>
        </p:graphicFrame>
        <p:graphicFrame>
          <p:nvGraphicFramePr>
            <p:cNvPr id="626720" name="Object 32"/>
            <p:cNvGraphicFramePr>
              <a:graphicFrameLocks noChangeAspect="1"/>
            </p:cNvGraphicFramePr>
            <p:nvPr/>
          </p:nvGraphicFramePr>
          <p:xfrm>
            <a:off x="3878" y="2477"/>
            <a:ext cx="700" cy="339"/>
          </p:xfrm>
          <a:graphic>
            <a:graphicData uri="http://schemas.openxmlformats.org/presentationml/2006/ole">
              <p:oleObj spid="_x0000_s626720" name="Equation" r:id="rId10" imgW="444240" imgH="215640" progId="Equation.DSMT4">
                <p:embed/>
              </p:oleObj>
            </a:graphicData>
          </a:graphic>
        </p:graphicFrame>
        <p:sp>
          <p:nvSpPr>
            <p:cNvPr id="626721" name="Text Box 33" descr="Pink tissue paper"/>
            <p:cNvSpPr txBox="1">
              <a:spLocks noChangeArrowheads="1"/>
            </p:cNvSpPr>
            <p:nvPr/>
          </p:nvSpPr>
          <p:spPr bwMode="auto">
            <a:xfrm>
              <a:off x="4080" y="2803"/>
              <a:ext cx="672" cy="3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3000" i="0">
                  <a:latin typeface="Times New Roman" pitchFamily="18" charset="0"/>
                </a:rPr>
                <a:t>2+1</a:t>
              </a:r>
            </a:p>
          </p:txBody>
        </p:sp>
        <p:sp>
          <p:nvSpPr>
            <p:cNvPr id="626722" name="Text Box 34" descr="Pink tissue paper"/>
            <p:cNvSpPr txBox="1">
              <a:spLocks noChangeArrowheads="1"/>
            </p:cNvSpPr>
            <p:nvPr/>
          </p:nvSpPr>
          <p:spPr bwMode="auto">
            <a:xfrm>
              <a:off x="3168" y="2131"/>
              <a:ext cx="480" cy="3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3000" i="0">
                  <a:latin typeface="Times New Roman" pitchFamily="18" charset="0"/>
                  <a:cs typeface="Times New Roman" pitchFamily="18" charset="0"/>
                </a:rPr>
                <a:t>−</a:t>
              </a:r>
              <a:r>
                <a:rPr lang="en-US" sz="3000" i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26723" name="Text Box 35" descr="Pink tissue paper"/>
            <p:cNvSpPr txBox="1">
              <a:spLocks noChangeArrowheads="1"/>
            </p:cNvSpPr>
            <p:nvPr/>
          </p:nvSpPr>
          <p:spPr bwMode="auto">
            <a:xfrm>
              <a:off x="3168" y="2803"/>
              <a:ext cx="480" cy="3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3000" i="0">
                  <a:latin typeface="Times New Roman" pitchFamily="18" charset="0"/>
                  <a:cs typeface="Times New Roman" pitchFamily="18" charset="0"/>
                </a:rPr>
                <a:t>−</a:t>
              </a:r>
              <a:r>
                <a:rPr lang="en-US" sz="3000" i="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626724" name="Text Box 36" descr="Pink tissue paper"/>
          <p:cNvSpPr txBox="1">
            <a:spLocks noChangeArrowheads="1"/>
          </p:cNvSpPr>
          <p:nvPr/>
        </p:nvSpPr>
        <p:spPr bwMode="auto">
          <a:xfrm>
            <a:off x="762000" y="5410200"/>
            <a:ext cx="3124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The solution is 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03" grpId="0"/>
      <p:bldP spid="6267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7696200" cy="515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3800" i="0">
                <a:solidFill>
                  <a:srgbClr val="9933FF"/>
                </a:solidFill>
                <a:latin typeface="Times New Roman" pitchFamily="18" charset="0"/>
              </a:rPr>
              <a:t>	To Solve an Equation with Two or More Radical Terms</a:t>
            </a:r>
          </a:p>
          <a:p>
            <a:pPr marL="342900" indent="-342900"/>
            <a:r>
              <a:rPr lang="en-US" b="1" i="0">
                <a:latin typeface="Times New Roman" pitchFamily="18" charset="0"/>
              </a:rPr>
              <a:t>1.</a:t>
            </a:r>
            <a:r>
              <a:rPr lang="en-US" i="0">
                <a:latin typeface="Times New Roman" pitchFamily="18" charset="0"/>
              </a:rPr>
              <a:t> Isolate one of the radical terms.</a:t>
            </a:r>
          </a:p>
          <a:p>
            <a:pPr marL="342900" indent="-342900"/>
            <a:r>
              <a:rPr lang="en-US" b="1" i="0">
                <a:latin typeface="Times New Roman" pitchFamily="18" charset="0"/>
              </a:rPr>
              <a:t>2.</a:t>
            </a:r>
            <a:r>
              <a:rPr lang="en-US" i="0">
                <a:latin typeface="Times New Roman" pitchFamily="18" charset="0"/>
              </a:rPr>
              <a:t> Use the principle of powers.</a:t>
            </a:r>
          </a:p>
          <a:p>
            <a:pPr marL="342900" indent="-342900"/>
            <a:r>
              <a:rPr lang="en-US" b="1" i="0">
                <a:latin typeface="Times New Roman" pitchFamily="18" charset="0"/>
              </a:rPr>
              <a:t>3.</a:t>
            </a:r>
            <a:r>
              <a:rPr lang="en-US" i="0">
                <a:latin typeface="Times New Roman" pitchFamily="18" charset="0"/>
              </a:rPr>
              <a:t> If a radical remains, perform steps (1) and (2) again.</a:t>
            </a:r>
          </a:p>
          <a:p>
            <a:pPr marL="342900" indent="-342900"/>
            <a:r>
              <a:rPr lang="en-US" b="1" i="0">
                <a:latin typeface="Times New Roman" pitchFamily="18" charset="0"/>
              </a:rPr>
              <a:t>4.</a:t>
            </a:r>
            <a:r>
              <a:rPr lang="en-US" i="0">
                <a:latin typeface="Times New Roman" pitchFamily="18" charset="0"/>
              </a:rPr>
              <a:t> Solve the resulting equation.</a:t>
            </a:r>
          </a:p>
          <a:p>
            <a:pPr marL="342900" indent="-342900"/>
            <a:r>
              <a:rPr lang="en-US" b="1" i="0">
                <a:latin typeface="Times New Roman" pitchFamily="18" charset="0"/>
              </a:rPr>
              <a:t>5.</a:t>
            </a:r>
            <a:r>
              <a:rPr lang="en-US" i="0">
                <a:latin typeface="Times New Roman" pitchFamily="18" charset="0"/>
              </a:rPr>
              <a:t> Check the possible solutions in the original equation.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0066"/>
          </a:buClr>
          <a:buSzPct val="60000"/>
          <a:buFont typeface="Wingdings" pitchFamily="2" charset="2"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0066"/>
          </a:buClr>
          <a:buSzPct val="60000"/>
          <a:buFont typeface="Wingdings" pitchFamily="2" charset="2"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5557</TotalTime>
  <Words>155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Blends</vt:lpstr>
      <vt:lpstr>Equation</vt:lpstr>
      <vt:lpstr>Solving Radical Equations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pqchau</cp:lastModifiedBy>
  <cp:revision>417</cp:revision>
  <dcterms:created xsi:type="dcterms:W3CDTF">2005-02-12T04:03:29Z</dcterms:created>
  <dcterms:modified xsi:type="dcterms:W3CDTF">2012-06-13T15:11:01Z</dcterms:modified>
</cp:coreProperties>
</file>