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577" r:id="rId2"/>
    <p:sldId id="642" r:id="rId3"/>
    <p:sldId id="752" r:id="rId4"/>
    <p:sldId id="644" r:id="rId5"/>
    <p:sldId id="753" r:id="rId6"/>
    <p:sldId id="718" r:id="rId7"/>
    <p:sldId id="755" r:id="rId8"/>
    <p:sldId id="719" r:id="rId9"/>
    <p:sldId id="756" r:id="rId10"/>
    <p:sldId id="757" r:id="rId11"/>
    <p:sldId id="645" r:id="rId12"/>
    <p:sldId id="758" r:id="rId13"/>
    <p:sldId id="720" r:id="rId14"/>
    <p:sldId id="759" r:id="rId15"/>
    <p:sldId id="760" r:id="rId16"/>
    <p:sldId id="721" r:id="rId17"/>
    <p:sldId id="76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CC0066"/>
      </a:buClr>
      <a:buSzPct val="60000"/>
      <a:buFont typeface="Wingdings" pitchFamily="2" charset="2"/>
      <a:defRPr sz="32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CC0066"/>
      </a:buClr>
      <a:buSzPct val="60000"/>
      <a:buFont typeface="Wingdings" pitchFamily="2" charset="2"/>
      <a:defRPr sz="32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CC0066"/>
      </a:buClr>
      <a:buSzPct val="60000"/>
      <a:buFont typeface="Wingdings" pitchFamily="2" charset="2"/>
      <a:defRPr sz="32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CC0066"/>
      </a:buClr>
      <a:buSzPct val="60000"/>
      <a:buFont typeface="Wingdings" pitchFamily="2" charset="2"/>
      <a:defRPr sz="32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CC0066"/>
      </a:buClr>
      <a:buSzPct val="60000"/>
      <a:buFont typeface="Wingdings" pitchFamily="2" charset="2"/>
      <a:defRPr sz="32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CCECFF"/>
    <a:srgbClr val="CCCCFF"/>
    <a:srgbClr val="9933FF"/>
    <a:srgbClr val="CC0066"/>
    <a:srgbClr val="FF9900"/>
    <a:srgbClr val="333399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672"/>
        <p:guide pos="5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2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ChangeArrowheads="1"/>
          </p:cNvSpPr>
          <p:nvPr/>
        </p:nvSpPr>
        <p:spPr bwMode="gray">
          <a:xfrm rot="-5400000">
            <a:off x="4343400" y="2057400"/>
            <a:ext cx="457200" cy="9144000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i="0">
              <a:latin typeface="Tahoma" pitchFamily="34" charset="0"/>
            </a:endParaRPr>
          </a:p>
        </p:txBody>
      </p:sp>
      <p:sp>
        <p:nvSpPr>
          <p:cNvPr id="647171" name="Rectangle 3"/>
          <p:cNvSpPr>
            <a:spLocks noChangeArrowheads="1"/>
          </p:cNvSpPr>
          <p:nvPr/>
        </p:nvSpPr>
        <p:spPr bwMode="auto">
          <a:xfrm>
            <a:off x="1447800" y="304800"/>
            <a:ext cx="7239000" cy="11604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957263" y="6354763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895600" y="304800"/>
            <a:ext cx="57912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47174" name="Picture 6" descr="awtri_4c UPDATE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5921375"/>
            <a:ext cx="684213" cy="831850"/>
          </a:xfrm>
          <a:prstGeom prst="rect">
            <a:avLst/>
          </a:prstGeom>
          <a:noFill/>
        </p:spPr>
      </p:pic>
      <p:sp>
        <p:nvSpPr>
          <p:cNvPr id="647175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1752600"/>
            <a:ext cx="7315200" cy="41973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227013"/>
            <a:ext cx="2000250" cy="5945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8663" y="227013"/>
            <a:ext cx="5853112" cy="5945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10013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4413" y="1600200"/>
            <a:ext cx="391001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8663" y="227013"/>
            <a:ext cx="7974012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972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397625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900" i="0"/>
            </a:lvl1pPr>
          </a:lstStyle>
          <a:p>
            <a:r>
              <a:rPr lang="en-US"/>
              <a:t>Copyright © 2010 Pearson Education, Inc.  Publishing as Pearson Addison-Wesley</a:t>
            </a:r>
          </a:p>
        </p:txBody>
      </p:sp>
      <p:sp>
        <p:nvSpPr>
          <p:cNvPr id="646150" name="Rectangle 6"/>
          <p:cNvSpPr>
            <a:spLocks noChangeArrowheads="1"/>
          </p:cNvSpPr>
          <p:nvPr/>
        </p:nvSpPr>
        <p:spPr bwMode="gray">
          <a:xfrm>
            <a:off x="0" y="0"/>
            <a:ext cx="457200" cy="6858000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i="0">
              <a:latin typeface="Tahoma" pitchFamily="34" charset="0"/>
            </a:endParaRPr>
          </a:p>
        </p:txBody>
      </p:sp>
      <p:sp>
        <p:nvSpPr>
          <p:cNvPr id="646151" name="Rectangle 7"/>
          <p:cNvSpPr>
            <a:spLocks noChangeArrowheads="1"/>
          </p:cNvSpPr>
          <p:nvPr/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b="1" i="0">
                <a:solidFill>
                  <a:srgbClr val="981A50"/>
                </a:solidFill>
              </a:rPr>
              <a:t>Slide 7- </a:t>
            </a:r>
            <a:fld id="{6D93ABD3-2E1A-4517-A202-987820CC44FE}" type="slidenum">
              <a:rPr lang="en-US" sz="1200" b="1" i="0">
                <a:solidFill>
                  <a:srgbClr val="981A50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CA" sz="1200" b="1" i="0">
              <a:solidFill>
                <a:srgbClr val="981A5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med"/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81A50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81A50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A4CA0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A4CA0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81A5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5791200" cy="1143000"/>
          </a:xfrm>
        </p:spPr>
        <p:txBody>
          <a:bodyPr/>
          <a:lstStyle/>
          <a:p>
            <a:r>
              <a:rPr lang="en-US" sz="4400" dirty="0">
                <a:solidFill>
                  <a:srgbClr val="CC0066"/>
                </a:solidFill>
              </a:rPr>
              <a:t>The Complex Numbers</a:t>
            </a:r>
          </a:p>
        </p:txBody>
      </p:sp>
      <p:sp>
        <p:nvSpPr>
          <p:cNvPr id="387080" name="Text Box 7"/>
          <p:cNvSpPr txBox="1">
            <a:spLocks noChangeArrowheads="1"/>
          </p:cNvSpPr>
          <p:nvPr/>
        </p:nvSpPr>
        <p:spPr bwMode="auto">
          <a:xfrm>
            <a:off x="762000" y="2286000"/>
            <a:ext cx="1447800" cy="1096963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4400" i="0">
                <a:solidFill>
                  <a:srgbClr val="FFFF99"/>
                </a:solidFill>
              </a:rPr>
              <a:t>10.8</a:t>
            </a:r>
            <a:r>
              <a:rPr lang="en-US" sz="6000" i="0">
                <a:solidFill>
                  <a:schemeClr val="bg1"/>
                </a:solidFill>
                <a:latin typeface="Times New Roman" pitchFamily="18" charset="0"/>
              </a:rPr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464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 continued</a:t>
            </a:r>
          </a:p>
        </p:txBody>
      </p:sp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graphicFrame>
        <p:nvGraphicFramePr>
          <p:cNvPr id="633862" name="Object 6"/>
          <p:cNvGraphicFramePr>
            <a:graphicFrameLocks noChangeAspect="1"/>
          </p:cNvGraphicFramePr>
          <p:nvPr/>
        </p:nvGraphicFramePr>
        <p:xfrm>
          <a:off x="762000" y="1412875"/>
          <a:ext cx="4322763" cy="582613"/>
        </p:xfrm>
        <a:graphic>
          <a:graphicData uri="http://schemas.openxmlformats.org/presentationml/2006/ole">
            <p:oleObj spid="_x0000_s633862" name="Equation" r:id="rId3" imgW="1981080" imgH="266400" progId="Equation.DSMT4">
              <p:embed/>
            </p:oleObj>
          </a:graphicData>
        </a:graphic>
      </p:graphicFrame>
      <p:graphicFrame>
        <p:nvGraphicFramePr>
          <p:cNvPr id="633863" name="Object 7"/>
          <p:cNvGraphicFramePr>
            <a:graphicFrameLocks noChangeAspect="1"/>
          </p:cNvGraphicFramePr>
          <p:nvPr/>
        </p:nvGraphicFramePr>
        <p:xfrm>
          <a:off x="762000" y="3470275"/>
          <a:ext cx="5457825" cy="692150"/>
        </p:xfrm>
        <a:graphic>
          <a:graphicData uri="http://schemas.openxmlformats.org/presentationml/2006/ole">
            <p:oleObj spid="_x0000_s633863" name="Equation" r:id="rId4" imgW="2501640" imgH="317160" progId="Equation.DSMT4">
              <p:embed/>
            </p:oleObj>
          </a:graphicData>
        </a:graphic>
      </p:graphicFrame>
      <p:graphicFrame>
        <p:nvGraphicFramePr>
          <p:cNvPr id="633864" name="Object 8"/>
          <p:cNvGraphicFramePr>
            <a:graphicFrameLocks noChangeAspect="1"/>
          </p:cNvGraphicFramePr>
          <p:nvPr/>
        </p:nvGraphicFramePr>
        <p:xfrm>
          <a:off x="2819400" y="1870075"/>
          <a:ext cx="1689100" cy="582613"/>
        </p:xfrm>
        <a:graphic>
          <a:graphicData uri="http://schemas.openxmlformats.org/presentationml/2006/ole">
            <p:oleObj spid="_x0000_s633864" name="Equation" r:id="rId5" imgW="774360" imgH="266400" progId="Equation.DSMT4">
              <p:embed/>
            </p:oleObj>
          </a:graphicData>
        </a:graphic>
      </p:graphicFrame>
      <p:graphicFrame>
        <p:nvGraphicFramePr>
          <p:cNvPr id="633865" name="Object 9"/>
          <p:cNvGraphicFramePr>
            <a:graphicFrameLocks noChangeAspect="1"/>
          </p:cNvGraphicFramePr>
          <p:nvPr/>
        </p:nvGraphicFramePr>
        <p:xfrm>
          <a:off x="2819400" y="2708275"/>
          <a:ext cx="3017838" cy="415925"/>
        </p:xfrm>
        <a:graphic>
          <a:graphicData uri="http://schemas.openxmlformats.org/presentationml/2006/ole">
            <p:oleObj spid="_x0000_s633865" name="Equation" r:id="rId6" imgW="1384200" imgH="190440" progId="Equation.DSMT4">
              <p:embed/>
            </p:oleObj>
          </a:graphicData>
        </a:graphic>
      </p:graphicFrame>
      <p:graphicFrame>
        <p:nvGraphicFramePr>
          <p:cNvPr id="633866" name="Object 10"/>
          <p:cNvGraphicFramePr>
            <a:graphicFrameLocks noChangeAspect="1"/>
          </p:cNvGraphicFramePr>
          <p:nvPr/>
        </p:nvGraphicFramePr>
        <p:xfrm>
          <a:off x="3505200" y="4308475"/>
          <a:ext cx="1774825" cy="415925"/>
        </p:xfrm>
        <a:graphic>
          <a:graphicData uri="http://schemas.openxmlformats.org/presentationml/2006/ole">
            <p:oleObj spid="_x0000_s633866" name="Equation" r:id="rId7" imgW="812520" imgH="190440" progId="Equation.DSMT4">
              <p:embed/>
            </p:oleObj>
          </a:graphicData>
        </a:graphic>
      </p:graphicFrame>
      <p:graphicFrame>
        <p:nvGraphicFramePr>
          <p:cNvPr id="633867" name="Object 11"/>
          <p:cNvGraphicFramePr>
            <a:graphicFrameLocks noChangeAspect="1"/>
          </p:cNvGraphicFramePr>
          <p:nvPr/>
        </p:nvGraphicFramePr>
        <p:xfrm>
          <a:off x="3502025" y="4994275"/>
          <a:ext cx="1385888" cy="415925"/>
        </p:xfrm>
        <a:graphic>
          <a:graphicData uri="http://schemas.openxmlformats.org/presentationml/2006/ole">
            <p:oleObj spid="_x0000_s633867" name="Equation" r:id="rId8" imgW="634680" imgH="19044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Text Box 2"/>
          <p:cNvSpPr txBox="1">
            <a:spLocks noChangeArrowheads="1"/>
          </p:cNvSpPr>
          <p:nvPr/>
        </p:nvSpPr>
        <p:spPr bwMode="auto">
          <a:xfrm>
            <a:off x="762000" y="1371600"/>
            <a:ext cx="7848600" cy="2660650"/>
          </a:xfrm>
          <a:prstGeom prst="rect">
            <a:avLst/>
          </a:prstGeom>
          <a:solidFill>
            <a:srgbClr val="9999FF">
              <a:alpha val="50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4400" b="1" i="0">
                <a:solidFill>
                  <a:srgbClr val="333399"/>
                </a:solidFill>
                <a:latin typeface="Times New Roman" pitchFamily="18" charset="0"/>
              </a:rPr>
              <a:t>Conjugate of a Complex Number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The </a:t>
            </a:r>
            <a:r>
              <a:rPr lang="en-US">
                <a:latin typeface="Times New Roman" pitchFamily="18" charset="0"/>
              </a:rPr>
              <a:t>conjugate</a:t>
            </a:r>
            <a:r>
              <a:rPr lang="en-US" i="0">
                <a:latin typeface="Times New Roman" pitchFamily="18" charset="0"/>
              </a:rPr>
              <a:t> of a complex number</a:t>
            </a:r>
            <a:r>
              <a:rPr lang="en-US">
                <a:latin typeface="Times New Roman" pitchFamily="18" charset="0"/>
              </a:rPr>
              <a:t> a + bi</a:t>
            </a:r>
            <a:r>
              <a:rPr lang="en-US" i="0">
                <a:latin typeface="Times New Roman" pitchFamily="18" charset="0"/>
              </a:rPr>
              <a:t> is </a:t>
            </a:r>
            <a:r>
              <a:rPr lang="en-US">
                <a:latin typeface="Times New Roman" pitchFamily="18" charset="0"/>
              </a:rPr>
              <a:t>a – bi</a:t>
            </a:r>
            <a:r>
              <a:rPr lang="en-US" i="0">
                <a:latin typeface="Times New Roman" pitchFamily="18" charset="0"/>
              </a:rPr>
              <a:t>,</a:t>
            </a:r>
            <a:r>
              <a:rPr lang="en-US" sz="2800" i="0">
                <a:latin typeface="Times New Roman" pitchFamily="18" charset="0"/>
              </a:rPr>
              <a:t> </a:t>
            </a:r>
            <a:r>
              <a:rPr lang="en-US" i="0">
                <a:latin typeface="Times New Roman" pitchFamily="18" charset="0"/>
              </a:rPr>
              <a:t>and the conjugate of </a:t>
            </a:r>
            <a:r>
              <a:rPr lang="en-US">
                <a:latin typeface="Times New Roman" pitchFamily="18" charset="0"/>
              </a:rPr>
              <a:t>a – bi</a:t>
            </a:r>
            <a:r>
              <a:rPr lang="en-US" i="0">
                <a:latin typeface="Times New Roman" pitchFamily="18" charset="0"/>
              </a:rPr>
              <a:t> is </a:t>
            </a:r>
            <a:r>
              <a:rPr lang="en-US">
                <a:latin typeface="Times New Roman" pitchFamily="18" charset="0"/>
              </a:rPr>
              <a:t>a + bi.</a:t>
            </a:r>
            <a:endParaRPr lang="en-US" i="0">
              <a:latin typeface="Times New Roman" pitchFamily="18" charset="0"/>
            </a:endParaRPr>
          </a:p>
        </p:txBody>
      </p:sp>
      <p:graphicFrame>
        <p:nvGraphicFramePr>
          <p:cNvPr id="518147" name="Object 3"/>
          <p:cNvGraphicFramePr>
            <a:graphicFrameLocks noChangeAspect="1"/>
          </p:cNvGraphicFramePr>
          <p:nvPr/>
        </p:nvGraphicFramePr>
        <p:xfrm>
          <a:off x="0" y="0"/>
          <a:ext cx="914400" cy="215900"/>
        </p:xfrm>
        <a:graphic>
          <a:graphicData uri="http://schemas.openxmlformats.org/presentationml/2006/ole">
            <p:oleObj spid="_x0000_s518147" name="Equation" r:id="rId3" imgW="914400" imgH="2160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3" name="Text Box 3"/>
          <p:cNvSpPr txBox="1">
            <a:spLocks noChangeArrowheads="1"/>
          </p:cNvSpPr>
          <p:nvPr/>
        </p:nvSpPr>
        <p:spPr bwMode="auto">
          <a:xfrm>
            <a:off x="762000" y="3495675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sp>
        <p:nvSpPr>
          <p:cNvPr id="634885" name="Text Box 5" descr="Pink tissue paper"/>
          <p:cNvSpPr txBox="1">
            <a:spLocks noChangeArrowheads="1"/>
          </p:cNvSpPr>
          <p:nvPr/>
        </p:nvSpPr>
        <p:spPr bwMode="auto">
          <a:xfrm>
            <a:off x="762000" y="1041400"/>
            <a:ext cx="617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>
                <a:latin typeface="Times New Roman" pitchFamily="18" charset="0"/>
              </a:rPr>
              <a:t>Find the conjugate of each number.</a:t>
            </a:r>
          </a:p>
        </p:txBody>
      </p:sp>
      <p:graphicFrame>
        <p:nvGraphicFramePr>
          <p:cNvPr id="634886" name="Object 6"/>
          <p:cNvGraphicFramePr>
            <a:graphicFrameLocks noChangeAspect="1"/>
          </p:cNvGraphicFramePr>
          <p:nvPr/>
        </p:nvGraphicFramePr>
        <p:xfrm>
          <a:off x="762000" y="1727200"/>
          <a:ext cx="1828800" cy="1662113"/>
        </p:xfrm>
        <a:graphic>
          <a:graphicData uri="http://schemas.openxmlformats.org/presentationml/2006/ole">
            <p:oleObj spid="_x0000_s634886" name="Equation" r:id="rId3" imgW="838080" imgH="761760" progId="Equation.DSMT4">
              <p:embed/>
            </p:oleObj>
          </a:graphicData>
        </a:graphic>
      </p:graphicFrame>
      <p:graphicFrame>
        <p:nvGraphicFramePr>
          <p:cNvPr id="634891" name="Object 11"/>
          <p:cNvGraphicFramePr>
            <a:graphicFrameLocks noChangeAspect="1"/>
          </p:cNvGraphicFramePr>
          <p:nvPr/>
        </p:nvGraphicFramePr>
        <p:xfrm>
          <a:off x="762000" y="4997450"/>
          <a:ext cx="1828800" cy="498475"/>
        </p:xfrm>
        <a:graphic>
          <a:graphicData uri="http://schemas.openxmlformats.org/presentationml/2006/ole">
            <p:oleObj spid="_x0000_s634891" name="Equation" r:id="rId4" imgW="838080" imgH="228600" progId="Equation.DSMT4">
              <p:embed/>
            </p:oleObj>
          </a:graphicData>
        </a:graphic>
      </p:graphicFrame>
      <p:sp>
        <p:nvSpPr>
          <p:cNvPr id="634892" name="Text Box 12" descr="Pink tissue paper"/>
          <p:cNvSpPr txBox="1">
            <a:spLocks noChangeArrowheads="1"/>
          </p:cNvSpPr>
          <p:nvPr/>
        </p:nvSpPr>
        <p:spPr bwMode="auto">
          <a:xfrm>
            <a:off x="2971800" y="4165600"/>
            <a:ext cx="43434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3000" i="0">
                <a:latin typeface="Times New Roman" pitchFamily="18" charset="0"/>
              </a:rPr>
              <a:t>The conjugate is 4 – 3</a:t>
            </a:r>
            <a:r>
              <a:rPr lang="en-US" sz="3000">
                <a:latin typeface="Times New Roman" pitchFamily="18" charset="0"/>
              </a:rPr>
              <a:t>i</a:t>
            </a:r>
            <a:r>
              <a:rPr lang="en-US" sz="3000" i="0">
                <a:latin typeface="Times New Roman" pitchFamily="18" charset="0"/>
              </a:rPr>
              <a:t>.</a:t>
            </a:r>
          </a:p>
        </p:txBody>
      </p:sp>
      <p:sp>
        <p:nvSpPr>
          <p:cNvPr id="634893" name="Text Box 13" descr="Pink tissue paper"/>
          <p:cNvSpPr txBox="1">
            <a:spLocks noChangeArrowheads="1"/>
          </p:cNvSpPr>
          <p:nvPr/>
        </p:nvSpPr>
        <p:spPr bwMode="auto">
          <a:xfrm>
            <a:off x="2971800" y="4902200"/>
            <a:ext cx="43434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3000" i="0">
                <a:latin typeface="Times New Roman" pitchFamily="18" charset="0"/>
              </a:rPr>
              <a:t>The conjugate is –6 + 9</a:t>
            </a:r>
            <a:r>
              <a:rPr lang="en-US" sz="3000">
                <a:latin typeface="Times New Roman" pitchFamily="18" charset="0"/>
              </a:rPr>
              <a:t>i</a:t>
            </a:r>
            <a:r>
              <a:rPr lang="en-US" sz="3000" i="0">
                <a:latin typeface="Times New Roman" pitchFamily="18" charset="0"/>
              </a:rPr>
              <a:t>.</a:t>
            </a:r>
          </a:p>
        </p:txBody>
      </p:sp>
      <p:sp>
        <p:nvSpPr>
          <p:cNvPr id="634894" name="Text Box 14" descr="Pink tissue paper"/>
          <p:cNvSpPr txBox="1">
            <a:spLocks noChangeArrowheads="1"/>
          </p:cNvSpPr>
          <p:nvPr/>
        </p:nvSpPr>
        <p:spPr bwMode="auto">
          <a:xfrm>
            <a:off x="2971800" y="5638800"/>
            <a:ext cx="43434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3000" i="0">
                <a:latin typeface="Times New Roman" pitchFamily="18" charset="0"/>
              </a:rPr>
              <a:t>The conjugate is –</a:t>
            </a:r>
            <a:r>
              <a:rPr lang="en-US" sz="3000">
                <a:latin typeface="Times New Roman" pitchFamily="18" charset="0"/>
              </a:rPr>
              <a:t>i</a:t>
            </a:r>
            <a:r>
              <a:rPr lang="en-US" sz="3000" i="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634895" name="Object 15"/>
          <p:cNvGraphicFramePr>
            <a:graphicFrameLocks noChangeAspect="1"/>
          </p:cNvGraphicFramePr>
          <p:nvPr/>
        </p:nvGraphicFramePr>
        <p:xfrm>
          <a:off x="777875" y="4279900"/>
          <a:ext cx="1439863" cy="498475"/>
        </p:xfrm>
        <a:graphic>
          <a:graphicData uri="http://schemas.openxmlformats.org/presentationml/2006/ole">
            <p:oleObj spid="_x0000_s634895" name="Equation" r:id="rId5" imgW="660240" imgH="228600" progId="Equation.DSMT4">
              <p:embed/>
            </p:oleObj>
          </a:graphicData>
        </a:graphic>
      </p:graphicFrame>
      <p:graphicFrame>
        <p:nvGraphicFramePr>
          <p:cNvPr id="634896" name="Object 16"/>
          <p:cNvGraphicFramePr>
            <a:graphicFrameLocks noChangeAspect="1"/>
          </p:cNvGraphicFramePr>
          <p:nvPr/>
        </p:nvGraphicFramePr>
        <p:xfrm>
          <a:off x="796925" y="5562600"/>
          <a:ext cx="692150" cy="498475"/>
        </p:xfrm>
        <a:graphic>
          <a:graphicData uri="http://schemas.openxmlformats.org/presentationml/2006/ole">
            <p:oleObj spid="_x0000_s634896" name="Equation" r:id="rId6" imgW="317160" imgH="228600" progId="Equation.DSMT4">
              <p:embed/>
            </p:oleObj>
          </a:graphicData>
        </a:graphic>
      </p:graphicFrame>
      <p:sp>
        <p:nvSpPr>
          <p:cNvPr id="634897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/>
      <p:bldP spid="634892" grpId="0"/>
      <p:bldP spid="634893" grpId="0"/>
      <p:bldP spid="6348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 descr="Pink tissue paper"/>
          <p:cNvSpPr>
            <a:spLocks noChangeArrowheads="1"/>
          </p:cNvSpPr>
          <p:nvPr/>
        </p:nvSpPr>
        <p:spPr bwMode="auto">
          <a:xfrm>
            <a:off x="914400" y="1143000"/>
            <a:ext cx="7162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 algn="ctr"/>
            <a:r>
              <a:rPr lang="en-US" sz="4400" i="0">
                <a:solidFill>
                  <a:srgbClr val="008080"/>
                </a:solidFill>
                <a:latin typeface="Times New Roman" pitchFamily="18" charset="0"/>
              </a:rPr>
              <a:t>Conjugates and Division</a:t>
            </a:r>
          </a:p>
        </p:txBody>
      </p:sp>
      <p:sp>
        <p:nvSpPr>
          <p:cNvPr id="595971" name="Text Box 3"/>
          <p:cNvSpPr txBox="1">
            <a:spLocks noChangeArrowheads="1"/>
          </p:cNvSpPr>
          <p:nvPr/>
        </p:nvSpPr>
        <p:spPr bwMode="auto">
          <a:xfrm>
            <a:off x="762000" y="2362200"/>
            <a:ext cx="7543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Conjugates are used when dividing complex numbers.  The procedure is much like that used to rationalize denominators.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7" name="Text Box 3"/>
          <p:cNvSpPr txBox="1">
            <a:spLocks noChangeArrowheads="1"/>
          </p:cNvSpPr>
          <p:nvPr/>
        </p:nvSpPr>
        <p:spPr bwMode="auto">
          <a:xfrm>
            <a:off x="762000" y="3852863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sp>
        <p:nvSpPr>
          <p:cNvPr id="635909" name="Text Box 5" descr="Pink tissue paper"/>
          <p:cNvSpPr txBox="1">
            <a:spLocks noChangeArrowheads="1"/>
          </p:cNvSpPr>
          <p:nvPr/>
        </p:nvSpPr>
        <p:spPr bwMode="auto">
          <a:xfrm>
            <a:off x="762000" y="1262063"/>
            <a:ext cx="77724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>
                <a:latin typeface="Times New Roman" pitchFamily="18" charset="0"/>
              </a:rPr>
              <a:t>Divide and simplify to the form </a:t>
            </a:r>
            <a:r>
              <a:rPr lang="en-US">
                <a:latin typeface="Times New Roman" pitchFamily="18" charset="0"/>
              </a:rPr>
              <a:t>a</a:t>
            </a:r>
            <a:r>
              <a:rPr lang="en-US" i="0">
                <a:latin typeface="Times New Roman" pitchFamily="18" charset="0"/>
              </a:rPr>
              <a:t> + </a:t>
            </a:r>
            <a:r>
              <a:rPr lang="en-US">
                <a:latin typeface="Times New Roman" pitchFamily="18" charset="0"/>
              </a:rPr>
              <a:t>bi</a:t>
            </a:r>
            <a:r>
              <a:rPr lang="en-US" i="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635910" name="Object 6"/>
          <p:cNvGraphicFramePr>
            <a:graphicFrameLocks noChangeAspect="1"/>
          </p:cNvGraphicFramePr>
          <p:nvPr/>
        </p:nvGraphicFramePr>
        <p:xfrm>
          <a:off x="762000" y="1795463"/>
          <a:ext cx="1550988" cy="2022475"/>
        </p:xfrm>
        <a:graphic>
          <a:graphicData uri="http://schemas.openxmlformats.org/presentationml/2006/ole">
            <p:oleObj spid="_x0000_s635910" name="Equation" r:id="rId3" imgW="711000" imgH="927000" progId="Equation.DSMT4">
              <p:embed/>
            </p:oleObj>
          </a:graphicData>
        </a:graphic>
      </p:graphicFrame>
      <p:grpSp>
        <p:nvGrpSpPr>
          <p:cNvPr id="635920" name="Group 16"/>
          <p:cNvGrpSpPr>
            <a:grpSpLocks/>
          </p:cNvGrpSpPr>
          <p:nvPr/>
        </p:nvGrpSpPr>
        <p:grpSpPr bwMode="auto">
          <a:xfrm>
            <a:off x="762000" y="4495798"/>
            <a:ext cx="3367088" cy="996950"/>
            <a:chOff x="480" y="2811"/>
            <a:chExt cx="2121" cy="628"/>
          </a:xfrm>
        </p:grpSpPr>
        <p:graphicFrame>
          <p:nvGraphicFramePr>
            <p:cNvPr id="635915" name="Object 11"/>
            <p:cNvGraphicFramePr>
              <a:graphicFrameLocks noChangeAspect="1"/>
            </p:cNvGraphicFramePr>
            <p:nvPr/>
          </p:nvGraphicFramePr>
          <p:xfrm>
            <a:off x="480" y="2811"/>
            <a:ext cx="1780" cy="628"/>
          </p:xfrm>
          <a:graphic>
            <a:graphicData uri="http://schemas.openxmlformats.org/presentationml/2006/ole">
              <p:oleObj spid="_x0000_s635915" name="Equation" r:id="rId4" imgW="1295280" imgH="457200" progId="Equation.DSMT4">
                <p:embed/>
              </p:oleObj>
            </a:graphicData>
          </a:graphic>
        </p:graphicFrame>
        <p:graphicFrame>
          <p:nvGraphicFramePr>
            <p:cNvPr id="635917" name="Object 13"/>
            <p:cNvGraphicFramePr>
              <a:graphicFrameLocks noChangeAspect="1"/>
            </p:cNvGraphicFramePr>
            <p:nvPr/>
          </p:nvGraphicFramePr>
          <p:xfrm>
            <a:off x="2234" y="2822"/>
            <a:ext cx="367" cy="611"/>
          </p:xfrm>
          <a:graphic>
            <a:graphicData uri="http://schemas.openxmlformats.org/presentationml/2006/ole">
              <p:oleObj spid="_x0000_s635917" name="Equation" r:id="rId5" imgW="266400" imgH="444240" progId="Equation.DSMT4">
                <p:embed/>
              </p:oleObj>
            </a:graphicData>
          </a:graphic>
        </p:graphicFrame>
      </p:grpSp>
      <p:graphicFrame>
        <p:nvGraphicFramePr>
          <p:cNvPr id="635918" name="Object 14"/>
          <p:cNvGraphicFramePr>
            <a:graphicFrameLocks noChangeAspect="1"/>
          </p:cNvGraphicFramePr>
          <p:nvPr/>
        </p:nvGraphicFramePr>
        <p:xfrm>
          <a:off x="4046538" y="4343400"/>
          <a:ext cx="3324225" cy="1190625"/>
        </p:xfrm>
        <a:graphic>
          <a:graphicData uri="http://schemas.openxmlformats.org/presentationml/2006/ole">
            <p:oleObj spid="_x0000_s635918" name="Equation" r:id="rId6" imgW="1523880" imgH="545760" progId="Equation.DSMT4">
              <p:embed/>
            </p:oleObj>
          </a:graphicData>
        </a:graphic>
      </p:graphicFrame>
      <p:graphicFrame>
        <p:nvGraphicFramePr>
          <p:cNvPr id="635919" name="Object 15"/>
          <p:cNvGraphicFramePr>
            <a:graphicFrameLocks noChangeAspect="1"/>
          </p:cNvGraphicFramePr>
          <p:nvPr/>
        </p:nvGraphicFramePr>
        <p:xfrm>
          <a:off x="4114800" y="5834063"/>
          <a:ext cx="2687638" cy="414337"/>
        </p:xfrm>
        <a:graphic>
          <a:graphicData uri="http://schemas.openxmlformats.org/presentationml/2006/ole">
            <p:oleObj spid="_x0000_s635919" name="Equation" r:id="rId7" imgW="1231560" imgH="190440" progId="Equation.DSMT4">
              <p:embed/>
            </p:oleObj>
          </a:graphicData>
        </a:graphic>
      </p:graphicFrame>
      <p:sp>
        <p:nvSpPr>
          <p:cNvPr id="635921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1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continued</a:t>
            </a:r>
          </a:p>
        </p:txBody>
      </p:sp>
      <p:sp>
        <p:nvSpPr>
          <p:cNvPr id="636932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grpSp>
        <p:nvGrpSpPr>
          <p:cNvPr id="636942" name="Group 14"/>
          <p:cNvGrpSpPr>
            <a:grpSpLocks/>
          </p:cNvGrpSpPr>
          <p:nvPr/>
        </p:nvGrpSpPr>
        <p:grpSpPr bwMode="auto">
          <a:xfrm>
            <a:off x="762000" y="1371600"/>
            <a:ext cx="4003675" cy="996950"/>
            <a:chOff x="480" y="860"/>
            <a:chExt cx="2522" cy="628"/>
          </a:xfrm>
        </p:grpSpPr>
        <p:graphicFrame>
          <p:nvGraphicFramePr>
            <p:cNvPr id="636934" name="Object 6"/>
            <p:cNvGraphicFramePr>
              <a:graphicFrameLocks noChangeAspect="1"/>
            </p:cNvGraphicFramePr>
            <p:nvPr/>
          </p:nvGraphicFramePr>
          <p:xfrm>
            <a:off x="480" y="860"/>
            <a:ext cx="1780" cy="628"/>
          </p:xfrm>
          <a:graphic>
            <a:graphicData uri="http://schemas.openxmlformats.org/presentationml/2006/ole">
              <p:oleObj spid="_x0000_s636934" name="Equation" r:id="rId3" imgW="1295280" imgH="457200" progId="Equation.DSMT4">
                <p:embed/>
              </p:oleObj>
            </a:graphicData>
          </a:graphic>
        </p:graphicFrame>
        <p:graphicFrame>
          <p:nvGraphicFramePr>
            <p:cNvPr id="636936" name="Object 8"/>
            <p:cNvGraphicFramePr>
              <a:graphicFrameLocks noChangeAspect="1"/>
            </p:cNvGraphicFramePr>
            <p:nvPr/>
          </p:nvGraphicFramePr>
          <p:xfrm>
            <a:off x="2304" y="860"/>
            <a:ext cx="698" cy="628"/>
          </p:xfrm>
          <a:graphic>
            <a:graphicData uri="http://schemas.openxmlformats.org/presentationml/2006/ole">
              <p:oleObj spid="_x0000_s636936" name="Equation" r:id="rId4" imgW="507960" imgH="457200" progId="Equation.DSMT4">
                <p:embed/>
              </p:oleObj>
            </a:graphicData>
          </a:graphic>
        </p:graphicFrame>
      </p:grpSp>
      <p:graphicFrame>
        <p:nvGraphicFramePr>
          <p:cNvPr id="636939" name="Object 11"/>
          <p:cNvGraphicFramePr>
            <a:graphicFrameLocks noChangeAspect="1"/>
          </p:cNvGraphicFramePr>
          <p:nvPr/>
        </p:nvGraphicFramePr>
        <p:xfrm>
          <a:off x="2286000" y="2508250"/>
          <a:ext cx="5622925" cy="1190625"/>
        </p:xfrm>
        <a:graphic>
          <a:graphicData uri="http://schemas.openxmlformats.org/presentationml/2006/ole">
            <p:oleObj spid="_x0000_s636939" name="Equation" r:id="rId5" imgW="2577960" imgH="545760" progId="Equation.DSMT4">
              <p:embed/>
            </p:oleObj>
          </a:graphicData>
        </a:graphic>
      </p:graphicFrame>
      <p:graphicFrame>
        <p:nvGraphicFramePr>
          <p:cNvPr id="636940" name="Object 12"/>
          <p:cNvGraphicFramePr>
            <a:graphicFrameLocks noChangeAspect="1"/>
          </p:cNvGraphicFramePr>
          <p:nvPr/>
        </p:nvGraphicFramePr>
        <p:xfrm>
          <a:off x="2286000" y="3956050"/>
          <a:ext cx="3406775" cy="996950"/>
        </p:xfrm>
        <a:graphic>
          <a:graphicData uri="http://schemas.openxmlformats.org/presentationml/2006/ole">
            <p:oleObj spid="_x0000_s636940" name="Equation" r:id="rId6" imgW="1562040" imgH="457200" progId="Equation.DSMT4">
              <p:embed/>
            </p:oleObj>
          </a:graphicData>
        </a:graphic>
      </p:graphicFrame>
      <p:graphicFrame>
        <p:nvGraphicFramePr>
          <p:cNvPr id="636941" name="Object 13"/>
          <p:cNvGraphicFramePr>
            <a:graphicFrameLocks noChangeAspect="1"/>
          </p:cNvGraphicFramePr>
          <p:nvPr/>
        </p:nvGraphicFramePr>
        <p:xfrm>
          <a:off x="2286000" y="5099050"/>
          <a:ext cx="1689100" cy="996950"/>
        </p:xfrm>
        <a:graphic>
          <a:graphicData uri="http://schemas.openxmlformats.org/presentationml/2006/ole">
            <p:oleObj spid="_x0000_s636941" name="Equation" r:id="rId7" imgW="774360" imgH="4572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 descr="Pink tissue paper"/>
          <p:cNvSpPr>
            <a:spLocks noChangeArrowheads="1"/>
          </p:cNvSpPr>
          <p:nvPr/>
        </p:nvSpPr>
        <p:spPr bwMode="auto">
          <a:xfrm>
            <a:off x="914400" y="609600"/>
            <a:ext cx="7162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 algn="ctr"/>
            <a:r>
              <a:rPr lang="en-US" sz="4400" i="0">
                <a:solidFill>
                  <a:srgbClr val="008080"/>
                </a:solidFill>
                <a:latin typeface="Times New Roman" pitchFamily="18" charset="0"/>
              </a:rPr>
              <a:t>Powers of </a:t>
            </a:r>
            <a:r>
              <a:rPr lang="en-US" sz="4400">
                <a:solidFill>
                  <a:srgbClr val="008080"/>
                </a:solidFill>
                <a:latin typeface="Times New Roman" pitchFamily="18" charset="0"/>
              </a:rPr>
              <a:t>i</a:t>
            </a:r>
            <a:endParaRPr lang="en-US" sz="4400" i="0">
              <a:solidFill>
                <a:srgbClr val="008080"/>
              </a:solidFill>
              <a:latin typeface="Times New Roman" pitchFamily="18" charset="0"/>
            </a:endParaRPr>
          </a:p>
        </p:txBody>
      </p:sp>
      <p:sp>
        <p:nvSpPr>
          <p:cNvPr id="596995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75438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Simplifying powers of </a:t>
            </a:r>
            <a:r>
              <a:rPr lang="en-US">
                <a:latin typeface="Times New Roman" pitchFamily="18" charset="0"/>
              </a:rPr>
              <a:t>i</a:t>
            </a:r>
            <a:r>
              <a:rPr lang="en-US" i="0">
                <a:latin typeface="Times New Roman" pitchFamily="18" charset="0"/>
              </a:rPr>
              <a:t> can be done by using the fact that </a:t>
            </a:r>
            <a:r>
              <a:rPr lang="en-US">
                <a:latin typeface="Times New Roman" pitchFamily="18" charset="0"/>
              </a:rPr>
              <a:t>i</a:t>
            </a:r>
            <a:r>
              <a:rPr lang="en-US" sz="1000">
                <a:latin typeface="Times New Roman" pitchFamily="18" charset="0"/>
              </a:rPr>
              <a:t> </a:t>
            </a:r>
            <a:r>
              <a:rPr lang="en-US" i="0" baseline="30000">
                <a:latin typeface="Times New Roman" pitchFamily="18" charset="0"/>
              </a:rPr>
              <a:t>2</a:t>
            </a:r>
            <a:r>
              <a:rPr lang="en-US" i="0">
                <a:latin typeface="Times New Roman" pitchFamily="18" charset="0"/>
              </a:rPr>
              <a:t> = –1 and expressing the given power of </a:t>
            </a:r>
            <a:r>
              <a:rPr lang="en-US">
                <a:latin typeface="Times New Roman" pitchFamily="18" charset="0"/>
              </a:rPr>
              <a:t>i</a:t>
            </a:r>
            <a:r>
              <a:rPr lang="en-US" i="0">
                <a:latin typeface="Times New Roman" pitchFamily="18" charset="0"/>
              </a:rPr>
              <a:t> in terms of </a:t>
            </a:r>
            <a:r>
              <a:rPr lang="en-US">
                <a:latin typeface="Times New Roman" pitchFamily="18" charset="0"/>
              </a:rPr>
              <a:t>i</a:t>
            </a:r>
            <a:r>
              <a:rPr lang="en-US" sz="1000">
                <a:latin typeface="Times New Roman" pitchFamily="18" charset="0"/>
              </a:rPr>
              <a:t> </a:t>
            </a:r>
            <a:r>
              <a:rPr lang="en-US" i="0" baseline="30000">
                <a:latin typeface="Times New Roman" pitchFamily="18" charset="0"/>
              </a:rPr>
              <a:t>2</a:t>
            </a:r>
            <a:r>
              <a:rPr lang="en-US" i="0">
                <a:latin typeface="Times New Roman" pitchFamily="18" charset="0"/>
              </a:rPr>
              <a:t>.  Consider the following:</a:t>
            </a:r>
          </a:p>
        </p:txBody>
      </p:sp>
      <p:sp>
        <p:nvSpPr>
          <p:cNvPr id="596996" name="Text Box 4" descr="Pink tissue paper"/>
          <p:cNvSpPr txBox="1">
            <a:spLocks noChangeArrowheads="1"/>
          </p:cNvSpPr>
          <p:nvPr/>
        </p:nvSpPr>
        <p:spPr bwMode="auto">
          <a:xfrm>
            <a:off x="2819400" y="3886200"/>
            <a:ext cx="2590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</a:t>
            </a:r>
            <a:r>
              <a:rPr lang="en-US" sz="1000">
                <a:latin typeface="Times New Roman" pitchFamily="18" charset="0"/>
              </a:rPr>
              <a:t> </a:t>
            </a:r>
            <a:r>
              <a:rPr lang="en-US" i="0" baseline="30000">
                <a:latin typeface="Times New Roman" pitchFamily="18" charset="0"/>
              </a:rPr>
              <a:t>23</a:t>
            </a:r>
            <a:r>
              <a:rPr lang="en-US" i="0">
                <a:latin typeface="Times New Roman" pitchFamily="18" charset="0"/>
              </a:rPr>
              <a:t> = (</a:t>
            </a:r>
            <a:r>
              <a:rPr lang="en-US">
                <a:solidFill>
                  <a:srgbClr val="CC0066"/>
                </a:solidFill>
                <a:latin typeface="Times New Roman" pitchFamily="18" charset="0"/>
              </a:rPr>
              <a:t>i</a:t>
            </a:r>
            <a:r>
              <a:rPr lang="en-US" sz="1000">
                <a:solidFill>
                  <a:srgbClr val="CC0066"/>
                </a:solidFill>
                <a:latin typeface="Times New Roman" pitchFamily="18" charset="0"/>
              </a:rPr>
              <a:t> </a:t>
            </a:r>
            <a:r>
              <a:rPr lang="en-US" i="0" baseline="30000">
                <a:solidFill>
                  <a:srgbClr val="CC0066"/>
                </a:solidFill>
                <a:latin typeface="Times New Roman" pitchFamily="18" charset="0"/>
              </a:rPr>
              <a:t>2</a:t>
            </a:r>
            <a:r>
              <a:rPr lang="en-US" i="0">
                <a:latin typeface="Times New Roman" pitchFamily="18" charset="0"/>
              </a:rPr>
              <a:t>)</a:t>
            </a:r>
            <a:r>
              <a:rPr lang="en-US" i="0" baseline="30000">
                <a:latin typeface="Times New Roman" pitchFamily="18" charset="0"/>
              </a:rPr>
              <a:t>11</a:t>
            </a:r>
            <a:r>
              <a:rPr lang="en-US">
                <a:latin typeface="Times New Roman" pitchFamily="18" charset="0"/>
              </a:rPr>
              <a:t>i</a:t>
            </a:r>
            <a:r>
              <a:rPr lang="en-US" i="0" baseline="30000">
                <a:latin typeface="Times New Roman" pitchFamily="18" charset="0"/>
              </a:rPr>
              <a:t>1</a:t>
            </a:r>
            <a:endParaRPr lang="en-US" i="0">
              <a:latin typeface="Times New Roman" pitchFamily="18" charset="0"/>
            </a:endParaRPr>
          </a:p>
        </p:txBody>
      </p:sp>
      <p:sp>
        <p:nvSpPr>
          <p:cNvPr id="596997" name="Text Box 5" descr="Pink tissue paper"/>
          <p:cNvSpPr txBox="1">
            <a:spLocks noChangeArrowheads="1"/>
          </p:cNvSpPr>
          <p:nvPr/>
        </p:nvSpPr>
        <p:spPr bwMode="auto">
          <a:xfrm>
            <a:off x="3352800" y="4572000"/>
            <a:ext cx="2743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>
                <a:latin typeface="Times New Roman" pitchFamily="18" charset="0"/>
              </a:rPr>
              <a:t>= (</a:t>
            </a:r>
            <a:r>
              <a:rPr lang="en-US" i="0">
                <a:solidFill>
                  <a:srgbClr val="CC0066"/>
                </a:solidFill>
                <a:latin typeface="Times New Roman" pitchFamily="18" charset="0"/>
              </a:rPr>
              <a:t>–1</a:t>
            </a:r>
            <a:r>
              <a:rPr lang="en-US" i="0">
                <a:latin typeface="Times New Roman" pitchFamily="18" charset="0"/>
              </a:rPr>
              <a:t>)</a:t>
            </a:r>
            <a:r>
              <a:rPr lang="en-US" i="0" baseline="30000">
                <a:latin typeface="Times New Roman" pitchFamily="18" charset="0"/>
              </a:rPr>
              <a:t>11</a:t>
            </a:r>
            <a:r>
              <a:rPr lang="en-US">
                <a:latin typeface="Times New Roman" pitchFamily="18" charset="0"/>
              </a:rPr>
              <a:t>i</a:t>
            </a:r>
            <a:r>
              <a:rPr lang="en-US" i="0">
                <a:latin typeface="Times New Roman" pitchFamily="18" charset="0"/>
              </a:rPr>
              <a:t>  = –</a:t>
            </a:r>
            <a:r>
              <a:rPr lang="en-US">
                <a:latin typeface="Times New Roman" pitchFamily="18" charset="0"/>
              </a:rPr>
              <a:t>i</a:t>
            </a:r>
            <a:r>
              <a:rPr lang="en-US" i="0">
                <a:latin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5" name="Text Box 3"/>
          <p:cNvSpPr txBox="1">
            <a:spLocks noChangeArrowheads="1"/>
          </p:cNvSpPr>
          <p:nvPr/>
        </p:nvSpPr>
        <p:spPr bwMode="auto">
          <a:xfrm>
            <a:off x="762000" y="3248025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637956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sp>
        <p:nvSpPr>
          <p:cNvPr id="637957" name="Text Box 5" descr="Pink tissue paper"/>
          <p:cNvSpPr txBox="1">
            <a:spLocks noChangeArrowheads="1"/>
          </p:cNvSpPr>
          <p:nvPr/>
        </p:nvSpPr>
        <p:spPr bwMode="auto">
          <a:xfrm>
            <a:off x="762000" y="1066800"/>
            <a:ext cx="77724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>
                <a:latin typeface="Times New Roman" pitchFamily="18" charset="0"/>
              </a:rPr>
              <a:t>Simplify: </a:t>
            </a:r>
          </a:p>
        </p:txBody>
      </p:sp>
      <p:graphicFrame>
        <p:nvGraphicFramePr>
          <p:cNvPr id="637958" name="Object 6"/>
          <p:cNvGraphicFramePr>
            <a:graphicFrameLocks noChangeAspect="1"/>
          </p:cNvGraphicFramePr>
          <p:nvPr/>
        </p:nvGraphicFramePr>
        <p:xfrm>
          <a:off x="838200" y="1600200"/>
          <a:ext cx="1163638" cy="1357313"/>
        </p:xfrm>
        <a:graphic>
          <a:graphicData uri="http://schemas.openxmlformats.org/presentationml/2006/ole">
            <p:oleObj spid="_x0000_s637958" name="Equation" r:id="rId3" imgW="533160" imgH="622080" progId="Equation.DSMT4">
              <p:embed/>
            </p:oleObj>
          </a:graphicData>
        </a:graphic>
      </p:graphicFrame>
      <p:graphicFrame>
        <p:nvGraphicFramePr>
          <p:cNvPr id="637963" name="Object 11"/>
          <p:cNvGraphicFramePr>
            <a:graphicFrameLocks noChangeAspect="1"/>
          </p:cNvGraphicFramePr>
          <p:nvPr/>
        </p:nvGraphicFramePr>
        <p:xfrm>
          <a:off x="762000" y="3705225"/>
          <a:ext cx="2409825" cy="996950"/>
        </p:xfrm>
        <a:graphic>
          <a:graphicData uri="http://schemas.openxmlformats.org/presentationml/2006/ole">
            <p:oleObj spid="_x0000_s637963" name="Equation" r:id="rId4" imgW="1104840" imgH="457200" progId="Equation.DSMT4">
              <p:embed/>
            </p:oleObj>
          </a:graphicData>
        </a:graphic>
      </p:graphicFrame>
      <p:graphicFrame>
        <p:nvGraphicFramePr>
          <p:cNvPr id="637964" name="Object 12"/>
          <p:cNvGraphicFramePr>
            <a:graphicFrameLocks noChangeAspect="1"/>
          </p:cNvGraphicFramePr>
          <p:nvPr/>
        </p:nvGraphicFramePr>
        <p:xfrm>
          <a:off x="3295650" y="3870325"/>
          <a:ext cx="1938338" cy="719138"/>
        </p:xfrm>
        <a:graphic>
          <a:graphicData uri="http://schemas.openxmlformats.org/presentationml/2006/ole">
            <p:oleObj spid="_x0000_s637964" name="Equation" r:id="rId5" imgW="888840" imgH="330120" progId="Equation.DSMT4">
              <p:embed/>
            </p:oleObj>
          </a:graphicData>
        </a:graphic>
      </p:graphicFrame>
      <p:graphicFrame>
        <p:nvGraphicFramePr>
          <p:cNvPr id="637966" name="Object 14"/>
          <p:cNvGraphicFramePr>
            <a:graphicFrameLocks noChangeAspect="1"/>
          </p:cNvGraphicFramePr>
          <p:nvPr/>
        </p:nvGraphicFramePr>
        <p:xfrm>
          <a:off x="762000" y="4695825"/>
          <a:ext cx="2713038" cy="996950"/>
        </p:xfrm>
        <a:graphic>
          <a:graphicData uri="http://schemas.openxmlformats.org/presentationml/2006/ole">
            <p:oleObj spid="_x0000_s637966" name="Equation" r:id="rId6" imgW="1244520" imgH="457200" progId="Equation.DSMT4">
              <p:embed/>
            </p:oleObj>
          </a:graphicData>
        </a:graphic>
      </p:graphicFrame>
      <p:graphicFrame>
        <p:nvGraphicFramePr>
          <p:cNvPr id="637967" name="Object 15"/>
          <p:cNvGraphicFramePr>
            <a:graphicFrameLocks noChangeAspect="1"/>
          </p:cNvGraphicFramePr>
          <p:nvPr/>
        </p:nvGraphicFramePr>
        <p:xfrm>
          <a:off x="3581400" y="4924425"/>
          <a:ext cx="3017838" cy="719138"/>
        </p:xfrm>
        <a:graphic>
          <a:graphicData uri="http://schemas.openxmlformats.org/presentationml/2006/ole">
            <p:oleObj spid="_x0000_s637967" name="Equation" r:id="rId7" imgW="1384200" imgH="330120" progId="Equation.DSMT4">
              <p:embed/>
            </p:oleObj>
          </a:graphicData>
        </a:graphic>
      </p:graphicFrame>
      <p:sp>
        <p:nvSpPr>
          <p:cNvPr id="637968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7848600" cy="1990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4400" b="1" i="0" dirty="0">
                <a:solidFill>
                  <a:srgbClr val="333399"/>
                </a:solidFill>
                <a:latin typeface="Times New Roman" pitchFamily="18" charset="0"/>
              </a:rPr>
              <a:t>The Number </a:t>
            </a:r>
            <a:r>
              <a:rPr lang="en-US" sz="4400" b="1" dirty="0" err="1">
                <a:solidFill>
                  <a:srgbClr val="333399"/>
                </a:solidFill>
                <a:latin typeface="Times New Roman" pitchFamily="18" charset="0"/>
              </a:rPr>
              <a:t>i</a:t>
            </a:r>
            <a:endParaRPr lang="en-US" sz="4400" b="1" i="0" dirty="0">
              <a:solidFill>
                <a:srgbClr val="333399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 err="1">
                <a:latin typeface="Times New Roman" pitchFamily="18" charset="0"/>
              </a:rPr>
              <a:t>i</a:t>
            </a:r>
            <a:r>
              <a:rPr lang="en-US" i="0" dirty="0">
                <a:latin typeface="Times New Roman" pitchFamily="18" charset="0"/>
              </a:rPr>
              <a:t> is the unique number for which                     </a:t>
            </a:r>
            <a:r>
              <a:rPr lang="en-US" i="0" dirty="0" smtClean="0">
                <a:latin typeface="Times New Roman" pitchFamily="18" charset="0"/>
              </a:rPr>
              <a:t>and so we have </a:t>
            </a:r>
            <a:r>
              <a:rPr lang="en-US" dirty="0" err="1">
                <a:latin typeface="Times New Roman" pitchFamily="18" charset="0"/>
              </a:rPr>
              <a:t>i</a:t>
            </a:r>
            <a:r>
              <a:rPr lang="en-US" sz="1200" dirty="0">
                <a:latin typeface="Times New Roman" pitchFamily="18" charset="0"/>
              </a:rPr>
              <a:t> </a:t>
            </a:r>
            <a:r>
              <a:rPr lang="en-US" i="0" baseline="30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= –</a:t>
            </a:r>
            <a:r>
              <a:rPr lang="en-US" i="0" dirty="0">
                <a:latin typeface="Times New Roman" pitchFamily="18" charset="0"/>
              </a:rPr>
              <a:t>1.</a:t>
            </a:r>
            <a:endParaRPr lang="en-US" sz="2400" i="0" dirty="0">
              <a:latin typeface="Times New Roman" pitchFamily="18" charset="0"/>
            </a:endParaRPr>
          </a:p>
        </p:txBody>
      </p:sp>
      <p:graphicFrame>
        <p:nvGraphicFramePr>
          <p:cNvPr id="515075" name="Object 3"/>
          <p:cNvGraphicFramePr>
            <a:graphicFrameLocks noChangeAspect="1"/>
          </p:cNvGraphicFramePr>
          <p:nvPr/>
        </p:nvGraphicFramePr>
        <p:xfrm>
          <a:off x="0" y="0"/>
          <a:ext cx="914400" cy="215900"/>
        </p:xfrm>
        <a:graphic>
          <a:graphicData uri="http://schemas.openxmlformats.org/presentationml/2006/ole">
            <p:oleObj spid="_x0000_s515075" name="Equation" r:id="rId3" imgW="914400" imgH="216000" progId="Equation.DSMT4">
              <p:embed/>
            </p:oleObj>
          </a:graphicData>
        </a:graphic>
      </p:graphicFrame>
      <p:graphicFrame>
        <p:nvGraphicFramePr>
          <p:cNvPr id="515076" name="Object 4"/>
          <p:cNvGraphicFramePr>
            <a:graphicFrameLocks noChangeAspect="1"/>
          </p:cNvGraphicFramePr>
          <p:nvPr/>
        </p:nvGraphicFramePr>
        <p:xfrm>
          <a:off x="6019800" y="1143000"/>
          <a:ext cx="1295400" cy="547688"/>
        </p:xfrm>
        <a:graphic>
          <a:graphicData uri="http://schemas.openxmlformats.org/presentationml/2006/ole">
            <p:oleObj spid="_x0000_s515076" name="Equation" r:id="rId4" imgW="571320" imgH="241200" progId="Equation.DSMT4">
              <p:embed/>
            </p:oleObj>
          </a:graphicData>
        </a:graphic>
      </p:graphicFrame>
      <p:sp>
        <p:nvSpPr>
          <p:cNvPr id="515077" name="Text Box 5" descr="Pink tissue paper"/>
          <p:cNvSpPr txBox="1">
            <a:spLocks noChangeArrowheads="1"/>
          </p:cNvSpPr>
          <p:nvPr/>
        </p:nvSpPr>
        <p:spPr bwMode="auto">
          <a:xfrm>
            <a:off x="533400" y="5181600"/>
            <a:ext cx="79248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 dirty="0">
                <a:latin typeface="Times New Roman" pitchFamily="18" charset="0"/>
              </a:rPr>
              <a:t>     We can now </a:t>
            </a:r>
            <a:r>
              <a:rPr lang="en-US" i="0" dirty="0" smtClean="0">
                <a:latin typeface="Times New Roman" pitchFamily="18" charset="0"/>
              </a:rPr>
              <a:t>express the </a:t>
            </a:r>
            <a:r>
              <a:rPr lang="en-US" i="0" dirty="0">
                <a:latin typeface="Times New Roman" pitchFamily="18" charset="0"/>
              </a:rPr>
              <a:t>square root of a negative number </a:t>
            </a:r>
            <a:r>
              <a:rPr lang="en-US" i="0" dirty="0" smtClean="0">
                <a:latin typeface="Times New Roman" pitchFamily="18" charset="0"/>
              </a:rPr>
              <a:t>in terms of </a:t>
            </a:r>
            <a:r>
              <a:rPr lang="en-US" dirty="0" err="1" smtClean="0">
                <a:latin typeface="Times New Roman" pitchFamily="18" charset="0"/>
              </a:rPr>
              <a:t>i</a:t>
            </a:r>
            <a:r>
              <a:rPr lang="en-US" i="0" dirty="0" smtClean="0">
                <a:latin typeface="Times New Roman" pitchFamily="18" charset="0"/>
              </a:rPr>
              <a:t>.</a:t>
            </a:r>
            <a:endParaRPr lang="en-US" i="0" dirty="0">
              <a:latin typeface="Times New Roman" pitchFamily="18" charset="0"/>
            </a:endParaRP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609600" y="2590800"/>
            <a:ext cx="7848600" cy="2478088"/>
            <a:chOff x="528" y="672"/>
            <a:chExt cx="4944" cy="1561"/>
          </a:xfrm>
        </p:grpSpPr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528" y="672"/>
              <a:ext cx="4944" cy="156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4400" b="1" i="0" dirty="0" smtClean="0">
                  <a:solidFill>
                    <a:srgbClr val="333399"/>
                  </a:solidFill>
                  <a:latin typeface="Times New Roman" pitchFamily="18" charset="0"/>
                </a:rPr>
                <a:t>Imaginary Numbers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i="0" dirty="0" smtClean="0">
                  <a:latin typeface="Times New Roman" pitchFamily="18" charset="0"/>
                </a:rPr>
                <a:t>An </a:t>
              </a:r>
              <a:r>
                <a:rPr lang="en-US" dirty="0" smtClean="0">
                  <a:latin typeface="Times New Roman" pitchFamily="18" charset="0"/>
                </a:rPr>
                <a:t>imaginary number </a:t>
              </a:r>
              <a:r>
                <a:rPr lang="en-US" i="0" dirty="0" smtClean="0">
                  <a:latin typeface="Times New Roman" pitchFamily="18" charset="0"/>
                </a:rPr>
                <a:t>is a number that can be written in the form </a:t>
              </a:r>
              <a:r>
                <a:rPr lang="en-US" dirty="0" smtClean="0">
                  <a:latin typeface="Times New Roman" pitchFamily="18" charset="0"/>
                </a:rPr>
                <a:t>a + bi</a:t>
              </a:r>
              <a:r>
                <a:rPr lang="en-US" i="0" dirty="0" smtClean="0">
                  <a:latin typeface="Times New Roman" pitchFamily="18" charset="0"/>
                </a:rPr>
                <a:t>, where </a:t>
              </a:r>
              <a:r>
                <a:rPr lang="en-US" dirty="0" smtClean="0">
                  <a:latin typeface="Times New Roman" pitchFamily="18" charset="0"/>
                </a:rPr>
                <a:t>a</a:t>
              </a:r>
              <a:r>
                <a:rPr lang="en-US" i="0" dirty="0" smtClean="0">
                  <a:latin typeface="Times New Roman" pitchFamily="18" charset="0"/>
                </a:rPr>
                <a:t> and </a:t>
              </a:r>
              <a:r>
                <a:rPr lang="en-US" dirty="0" smtClean="0">
                  <a:latin typeface="Times New Roman" pitchFamily="18" charset="0"/>
                </a:rPr>
                <a:t>b</a:t>
              </a:r>
              <a:r>
                <a:rPr lang="en-US" i="0" dirty="0" smtClean="0">
                  <a:latin typeface="Times New Roman" pitchFamily="18" charset="0"/>
                </a:rPr>
                <a:t> are real numbers and</a:t>
              </a:r>
              <a:endParaRPr lang="en-US" sz="2400" i="0" dirty="0">
                <a:latin typeface="Times New Roman" pitchFamily="18" charset="0"/>
              </a:endParaRPr>
            </a:p>
          </p:txBody>
        </p:sp>
        <p:graphicFrame>
          <p:nvGraphicFramePr>
            <p:cNvPr id="11" name="Object 4"/>
            <p:cNvGraphicFramePr>
              <a:graphicFrameLocks noChangeAspect="1"/>
            </p:cNvGraphicFramePr>
            <p:nvPr/>
          </p:nvGraphicFramePr>
          <p:xfrm>
            <a:off x="2448" y="1929"/>
            <a:ext cx="624" cy="275"/>
          </p:xfrm>
          <a:graphic>
            <a:graphicData uri="http://schemas.openxmlformats.org/presentationml/2006/ole">
              <p:oleObj spid="_x0000_s515079" name="Equation" r:id="rId5" imgW="431640" imgH="190440" progId="Equation.DSMT4">
                <p:embed/>
              </p:oleObj>
            </a:graphicData>
          </a:graphic>
        </p:graphicFrame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Text Box 3"/>
          <p:cNvSpPr txBox="1">
            <a:spLocks noChangeArrowheads="1"/>
          </p:cNvSpPr>
          <p:nvPr/>
        </p:nvSpPr>
        <p:spPr bwMode="auto">
          <a:xfrm>
            <a:off x="762000" y="300355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sp>
        <p:nvSpPr>
          <p:cNvPr id="628741" name="Text Box 5" descr="Pink tissue paper"/>
          <p:cNvSpPr txBox="1">
            <a:spLocks noChangeArrowheads="1"/>
          </p:cNvSpPr>
          <p:nvPr/>
        </p:nvSpPr>
        <p:spPr bwMode="auto">
          <a:xfrm>
            <a:off x="762000" y="1006475"/>
            <a:ext cx="3886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>
                <a:latin typeface="Times New Roman" pitchFamily="18" charset="0"/>
              </a:rPr>
              <a:t>Express in terms of </a:t>
            </a:r>
            <a:r>
              <a:rPr lang="en-US">
                <a:latin typeface="Times New Roman" pitchFamily="18" charset="0"/>
              </a:rPr>
              <a:t>i</a:t>
            </a:r>
            <a:r>
              <a:rPr lang="en-US" i="0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628742" name="Object 6"/>
          <p:cNvGraphicFramePr>
            <a:graphicFrameLocks noChangeAspect="1"/>
          </p:cNvGraphicFramePr>
          <p:nvPr/>
        </p:nvGraphicFramePr>
        <p:xfrm>
          <a:off x="762000" y="1563688"/>
          <a:ext cx="1884363" cy="1246187"/>
        </p:xfrm>
        <a:graphic>
          <a:graphicData uri="http://schemas.openxmlformats.org/presentationml/2006/ole">
            <p:oleObj spid="_x0000_s628742" name="Equation" r:id="rId3" imgW="863280" imgH="571320" progId="Equation.DSMT4">
              <p:embed/>
            </p:oleObj>
          </a:graphicData>
        </a:graphic>
      </p:graphicFrame>
      <p:graphicFrame>
        <p:nvGraphicFramePr>
          <p:cNvPr id="628745" name="Object 9"/>
          <p:cNvGraphicFramePr>
            <a:graphicFrameLocks noChangeAspect="1"/>
          </p:cNvGraphicFramePr>
          <p:nvPr/>
        </p:nvGraphicFramePr>
        <p:xfrm>
          <a:off x="762000" y="5064125"/>
          <a:ext cx="4073525" cy="609600"/>
        </p:xfrm>
        <a:graphic>
          <a:graphicData uri="http://schemas.openxmlformats.org/presentationml/2006/ole">
            <p:oleObj spid="_x0000_s628745" name="Equation" r:id="rId4" imgW="1866600" imgH="279360" progId="Equation.DSMT4">
              <p:embed/>
            </p:oleObj>
          </a:graphicData>
        </a:graphic>
      </p:graphicFrame>
      <p:graphicFrame>
        <p:nvGraphicFramePr>
          <p:cNvPr id="628746" name="Object 10"/>
          <p:cNvGraphicFramePr>
            <a:graphicFrameLocks noChangeAspect="1"/>
          </p:cNvGraphicFramePr>
          <p:nvPr/>
        </p:nvGraphicFramePr>
        <p:xfrm>
          <a:off x="762000" y="3692525"/>
          <a:ext cx="2743200" cy="609600"/>
        </p:xfrm>
        <a:graphic>
          <a:graphicData uri="http://schemas.openxmlformats.org/presentationml/2006/ole">
            <p:oleObj spid="_x0000_s628746" name="Equation" r:id="rId5" imgW="1257120" imgH="279360" progId="Equation.DSMT4">
              <p:embed/>
            </p:oleObj>
          </a:graphicData>
        </a:graphic>
      </p:graphicFrame>
      <p:graphicFrame>
        <p:nvGraphicFramePr>
          <p:cNvPr id="628747" name="Object 11"/>
          <p:cNvGraphicFramePr>
            <a:graphicFrameLocks noChangeAspect="1"/>
          </p:cNvGraphicFramePr>
          <p:nvPr/>
        </p:nvGraphicFramePr>
        <p:xfrm>
          <a:off x="2057400" y="4324350"/>
          <a:ext cx="3435350" cy="581025"/>
        </p:xfrm>
        <a:graphic>
          <a:graphicData uri="http://schemas.openxmlformats.org/presentationml/2006/ole">
            <p:oleObj spid="_x0000_s628747" name="Equation" r:id="rId6" imgW="1574640" imgH="266400" progId="Equation.DSMT4">
              <p:embed/>
            </p:oleObj>
          </a:graphicData>
        </a:graphic>
      </p:graphicFrame>
      <p:graphicFrame>
        <p:nvGraphicFramePr>
          <p:cNvPr id="628748" name="Object 12"/>
          <p:cNvGraphicFramePr>
            <a:graphicFrameLocks noChangeAspect="1"/>
          </p:cNvGraphicFramePr>
          <p:nvPr/>
        </p:nvGraphicFramePr>
        <p:xfrm>
          <a:off x="2635250" y="5734050"/>
          <a:ext cx="5541963" cy="555625"/>
        </p:xfrm>
        <a:graphic>
          <a:graphicData uri="http://schemas.openxmlformats.org/presentationml/2006/ole">
            <p:oleObj spid="_x0000_s628748" name="Equation" r:id="rId7" imgW="2539800" imgH="253800" progId="Equation.DSMT4">
              <p:embed/>
            </p:oleObj>
          </a:graphicData>
        </a:graphic>
      </p:graphicFrame>
      <p:sp>
        <p:nvSpPr>
          <p:cNvPr id="628749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01000" cy="24780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4400" b="1" i="0" dirty="0">
                <a:solidFill>
                  <a:srgbClr val="333399"/>
                </a:solidFill>
                <a:latin typeface="Times New Roman" pitchFamily="18" charset="0"/>
              </a:rPr>
              <a:t>Complex Numbers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 dirty="0">
                <a:latin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</a:rPr>
              <a:t>complex number </a:t>
            </a:r>
            <a:r>
              <a:rPr lang="en-US" i="0" dirty="0">
                <a:latin typeface="Times New Roman" pitchFamily="18" charset="0"/>
              </a:rPr>
              <a:t>is any number that can be written in the form </a:t>
            </a:r>
            <a:r>
              <a:rPr lang="en-US" dirty="0">
                <a:latin typeface="Times New Roman" pitchFamily="18" charset="0"/>
              </a:rPr>
              <a:t>a + bi</a:t>
            </a:r>
            <a:r>
              <a:rPr lang="en-US" i="0" dirty="0">
                <a:latin typeface="Times New Roman" pitchFamily="18" charset="0"/>
              </a:rPr>
              <a:t>, where </a:t>
            </a:r>
            <a:r>
              <a:rPr lang="en-US" dirty="0">
                <a:latin typeface="Times New Roman" pitchFamily="18" charset="0"/>
              </a:rPr>
              <a:t>a</a:t>
            </a:r>
            <a:r>
              <a:rPr lang="en-US" i="0" dirty="0">
                <a:latin typeface="Times New Roman" pitchFamily="18" charset="0"/>
              </a:rPr>
              <a:t> and </a:t>
            </a:r>
            <a:r>
              <a:rPr lang="en-US" dirty="0">
                <a:latin typeface="Times New Roman" pitchFamily="18" charset="0"/>
              </a:rPr>
              <a:t>b</a:t>
            </a:r>
            <a:r>
              <a:rPr lang="en-US" i="0" dirty="0">
                <a:latin typeface="Times New Roman" pitchFamily="18" charset="0"/>
              </a:rPr>
              <a:t> are real numbers. (Note that </a:t>
            </a:r>
            <a:r>
              <a:rPr lang="en-US" dirty="0">
                <a:latin typeface="Times New Roman" pitchFamily="18" charset="0"/>
              </a:rPr>
              <a:t>a</a:t>
            </a:r>
            <a:r>
              <a:rPr lang="en-US" i="0" dirty="0">
                <a:latin typeface="Times New Roman" pitchFamily="18" charset="0"/>
              </a:rPr>
              <a:t> and </a:t>
            </a:r>
            <a:r>
              <a:rPr lang="en-US" dirty="0">
                <a:latin typeface="Times New Roman" pitchFamily="18" charset="0"/>
              </a:rPr>
              <a:t>b</a:t>
            </a:r>
            <a:r>
              <a:rPr lang="en-US" i="0" dirty="0">
                <a:latin typeface="Times New Roman" pitchFamily="18" charset="0"/>
              </a:rPr>
              <a:t> both can be 0.)</a:t>
            </a:r>
            <a:endParaRPr lang="en-US" sz="2400" i="0" dirty="0">
              <a:latin typeface="Times New Roman" pitchFamily="18" charset="0"/>
            </a:endParaRPr>
          </a:p>
        </p:txBody>
      </p:sp>
      <p:graphicFrame>
        <p:nvGraphicFramePr>
          <p:cNvPr id="517123" name="Object 3"/>
          <p:cNvGraphicFramePr>
            <a:graphicFrameLocks noChangeAspect="1"/>
          </p:cNvGraphicFramePr>
          <p:nvPr/>
        </p:nvGraphicFramePr>
        <p:xfrm>
          <a:off x="0" y="0"/>
          <a:ext cx="914400" cy="215900"/>
        </p:xfrm>
        <a:graphic>
          <a:graphicData uri="http://schemas.openxmlformats.org/presentationml/2006/ole">
            <p:oleObj spid="_x0000_s517123" name="Equation" r:id="rId3" imgW="914400" imgH="216000" progId="Equation.DSMT4">
              <p:embed/>
            </p:oleObj>
          </a:graphicData>
        </a:graphic>
      </p:graphicFrame>
      <p:sp>
        <p:nvSpPr>
          <p:cNvPr id="6" name="Text Box 4" descr="Pink tissue paper"/>
          <p:cNvSpPr txBox="1">
            <a:spLocks noChangeArrowheads="1"/>
          </p:cNvSpPr>
          <p:nvPr/>
        </p:nvSpPr>
        <p:spPr bwMode="auto">
          <a:xfrm>
            <a:off x="457200" y="3200400"/>
            <a:ext cx="7543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 dirty="0">
                <a:latin typeface="Times New Roman" pitchFamily="18" charset="0"/>
              </a:rPr>
              <a:t>     </a:t>
            </a:r>
            <a:r>
              <a:rPr lang="en-US" sz="2400" i="0" dirty="0">
                <a:latin typeface="Times New Roman" pitchFamily="18" charset="0"/>
              </a:rPr>
              <a:t>The following are examples of imaginary numbers:</a:t>
            </a:r>
            <a:endParaRPr lang="en-US" i="0" dirty="0">
              <a:latin typeface="Times New Roman" pitchFamily="18" charset="0"/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457325" y="3962400"/>
          <a:ext cx="1395413" cy="2286000"/>
        </p:xfrm>
        <a:graphic>
          <a:graphicData uri="http://schemas.openxmlformats.org/presentationml/2006/ole">
            <p:oleObj spid="_x0000_s517124" name="Equation" r:id="rId4" imgW="596880" imgH="977760" progId="Equation.DSMT4">
              <p:embed/>
            </p:oleObj>
          </a:graphicData>
        </a:graphic>
      </p:graphicFrame>
      <p:sp>
        <p:nvSpPr>
          <p:cNvPr id="8" name="Text Box 6" descr="Pink tissue paper"/>
          <p:cNvSpPr txBox="1">
            <a:spLocks noChangeArrowheads="1"/>
          </p:cNvSpPr>
          <p:nvPr/>
        </p:nvSpPr>
        <p:spPr bwMode="auto">
          <a:xfrm>
            <a:off x="3590925" y="3962400"/>
            <a:ext cx="2362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 i="0" dirty="0">
                <a:solidFill>
                  <a:srgbClr val="CC0066"/>
                </a:solidFill>
                <a:latin typeface="Times New Roman" pitchFamily="18" charset="0"/>
              </a:rPr>
              <a:t>Here </a:t>
            </a:r>
            <a:r>
              <a:rPr lang="en-US" sz="2400" dirty="0">
                <a:solidFill>
                  <a:srgbClr val="CC0066"/>
                </a:solidFill>
                <a:latin typeface="Times New Roman" pitchFamily="18" charset="0"/>
              </a:rPr>
              <a:t>a</a:t>
            </a:r>
            <a:r>
              <a:rPr lang="en-US" sz="2400" i="0" dirty="0">
                <a:solidFill>
                  <a:srgbClr val="CC0066"/>
                </a:solidFill>
                <a:latin typeface="Times New Roman" pitchFamily="18" charset="0"/>
              </a:rPr>
              <a:t> = 7, </a:t>
            </a:r>
            <a:r>
              <a:rPr lang="en-US" sz="2400" dirty="0">
                <a:solidFill>
                  <a:srgbClr val="CC0066"/>
                </a:solidFill>
                <a:latin typeface="Times New Roman" pitchFamily="18" charset="0"/>
              </a:rPr>
              <a:t>b</a:t>
            </a:r>
            <a:r>
              <a:rPr lang="en-US" sz="2400" i="0" dirty="0">
                <a:solidFill>
                  <a:srgbClr val="CC0066"/>
                </a:solidFill>
                <a:latin typeface="Times New Roman" pitchFamily="18" charset="0"/>
              </a:rPr>
              <a:t> =2.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67125" y="4800600"/>
          <a:ext cx="3038475" cy="473075"/>
        </p:xfrm>
        <a:graphic>
          <a:graphicData uri="http://schemas.openxmlformats.org/presentationml/2006/ole">
            <p:oleObj spid="_x0000_s517125" name="Equation" r:id="rId5" imgW="1714320" imgH="26640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667125" y="5791200"/>
          <a:ext cx="2589213" cy="473075"/>
        </p:xfrm>
        <a:graphic>
          <a:graphicData uri="http://schemas.openxmlformats.org/presentationml/2006/ole">
            <p:oleObj spid="_x0000_s517126" name="Equation" r:id="rId6" imgW="1460160" imgH="2664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9765" name="Picture 5" descr="i07-4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8305800" cy="59531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 descr="Pink tissue paper"/>
          <p:cNvSpPr>
            <a:spLocks noChangeArrowheads="1"/>
          </p:cNvSpPr>
          <p:nvPr/>
        </p:nvSpPr>
        <p:spPr bwMode="auto">
          <a:xfrm>
            <a:off x="1066800" y="533400"/>
            <a:ext cx="7162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 algn="ctr"/>
            <a:r>
              <a:rPr lang="en-US" sz="4400" i="0" dirty="0">
                <a:solidFill>
                  <a:srgbClr val="008080"/>
                </a:solidFill>
                <a:latin typeface="Times New Roman" pitchFamily="18" charset="0"/>
              </a:rPr>
              <a:t>Addition and Subtraction</a:t>
            </a:r>
          </a:p>
        </p:txBody>
      </p:sp>
      <p:sp>
        <p:nvSpPr>
          <p:cNvPr id="593923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 dirty="0">
                <a:latin typeface="Times New Roman" pitchFamily="18" charset="0"/>
              </a:rPr>
              <a:t>The complex numbers obey the commutative, associative, and distributive laws.  Thus we can add and subtract them as we do binomials.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2" name="Text Box 4"/>
          <p:cNvSpPr txBox="1">
            <a:spLocks noChangeArrowheads="1"/>
          </p:cNvSpPr>
          <p:nvPr/>
        </p:nvSpPr>
        <p:spPr bwMode="auto">
          <a:xfrm>
            <a:off x="762000" y="8255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sp>
        <p:nvSpPr>
          <p:cNvPr id="631813" name="Text Box 5" descr="Pink tissue paper"/>
          <p:cNvSpPr txBox="1">
            <a:spLocks noChangeArrowheads="1"/>
          </p:cNvSpPr>
          <p:nvPr/>
        </p:nvSpPr>
        <p:spPr bwMode="auto">
          <a:xfrm>
            <a:off x="762000" y="866775"/>
            <a:ext cx="73914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>
                <a:latin typeface="Times New Roman" pitchFamily="18" charset="0"/>
              </a:rPr>
              <a:t>Add or subtract and simplify.</a:t>
            </a:r>
          </a:p>
        </p:txBody>
      </p:sp>
      <p:graphicFrame>
        <p:nvGraphicFramePr>
          <p:cNvPr id="631814" name="Object 6"/>
          <p:cNvGraphicFramePr>
            <a:graphicFrameLocks noChangeAspect="1"/>
          </p:cNvGraphicFramePr>
          <p:nvPr/>
        </p:nvGraphicFramePr>
        <p:xfrm>
          <a:off x="762000" y="1552575"/>
          <a:ext cx="3186113" cy="1081088"/>
        </p:xfrm>
        <a:graphic>
          <a:graphicData uri="http://schemas.openxmlformats.org/presentationml/2006/ole">
            <p:oleObj spid="_x0000_s631814" name="Equation" r:id="rId3" imgW="1460160" imgH="495000" progId="Equation.DSMT4">
              <p:embed/>
            </p:oleObj>
          </a:graphicData>
        </a:graphic>
      </p:graphicFrame>
      <p:sp>
        <p:nvSpPr>
          <p:cNvPr id="631828" name="Text Box 4"/>
          <p:cNvSpPr txBox="1">
            <a:spLocks noChangeArrowheads="1"/>
          </p:cNvSpPr>
          <p:nvPr/>
        </p:nvSpPr>
        <p:spPr bwMode="auto">
          <a:xfrm>
            <a:off x="838200" y="2286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 descr="Pink tissue paper"/>
          <p:cNvSpPr>
            <a:spLocks noChangeArrowheads="1"/>
          </p:cNvSpPr>
          <p:nvPr/>
        </p:nvSpPr>
        <p:spPr bwMode="auto">
          <a:xfrm>
            <a:off x="838200" y="228600"/>
            <a:ext cx="7162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 algn="ctr"/>
            <a:r>
              <a:rPr lang="en-US" sz="4400" i="0" dirty="0">
                <a:solidFill>
                  <a:srgbClr val="008080"/>
                </a:solidFill>
                <a:latin typeface="Times New Roman" pitchFamily="18" charset="0"/>
              </a:rPr>
              <a:t>Multiplication</a:t>
            </a:r>
          </a:p>
        </p:txBody>
      </p:sp>
      <p:sp>
        <p:nvSpPr>
          <p:cNvPr id="594947" name="Text Box 3"/>
          <p:cNvSpPr txBox="1">
            <a:spLocks noChangeArrowheads="1"/>
          </p:cNvSpPr>
          <p:nvPr/>
        </p:nvSpPr>
        <p:spPr bwMode="auto">
          <a:xfrm>
            <a:off x="685800" y="990600"/>
            <a:ext cx="75438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 dirty="0">
                <a:latin typeface="Times New Roman" pitchFamily="18" charset="0"/>
              </a:rPr>
              <a:t>To multiply square roots of negative real numbers, we first express them in terms of </a:t>
            </a:r>
            <a:r>
              <a:rPr lang="en-US" dirty="0" err="1">
                <a:latin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</a:rPr>
              <a:t>.  </a:t>
            </a:r>
            <a:r>
              <a:rPr lang="en-US" i="0" dirty="0">
                <a:latin typeface="Times New Roman" pitchFamily="18" charset="0"/>
              </a:rPr>
              <a:t>For example,</a:t>
            </a:r>
          </a:p>
        </p:txBody>
      </p:sp>
      <p:graphicFrame>
        <p:nvGraphicFramePr>
          <p:cNvPr id="594948" name="Object 4"/>
          <p:cNvGraphicFramePr>
            <a:graphicFrameLocks noChangeAspect="1"/>
          </p:cNvGraphicFramePr>
          <p:nvPr/>
        </p:nvGraphicFramePr>
        <p:xfrm>
          <a:off x="3124200" y="2057400"/>
          <a:ext cx="4063398" cy="492986"/>
        </p:xfrm>
        <a:graphic>
          <a:graphicData uri="http://schemas.openxmlformats.org/presentationml/2006/ole">
            <p:oleObj spid="_x0000_s594948" name="Equation" r:id="rId3" imgW="2095200" imgH="253800" progId="Equation.DSMT4">
              <p:embed/>
            </p:oleObj>
          </a:graphicData>
        </a:graphic>
      </p:graphicFrame>
      <p:graphicFrame>
        <p:nvGraphicFramePr>
          <p:cNvPr id="594949" name="Object 5"/>
          <p:cNvGraphicFramePr>
            <a:graphicFrameLocks noChangeAspect="1"/>
          </p:cNvGraphicFramePr>
          <p:nvPr/>
        </p:nvGraphicFramePr>
        <p:xfrm>
          <a:off x="4852987" y="2700337"/>
          <a:ext cx="1575381" cy="492985"/>
        </p:xfrm>
        <a:graphic>
          <a:graphicData uri="http://schemas.openxmlformats.org/presentationml/2006/ole">
            <p:oleObj spid="_x0000_s594949" name="Equation" r:id="rId4" imgW="812520" imgH="253800" progId="Equation.DSMT4">
              <p:embed/>
            </p:oleObj>
          </a:graphicData>
        </a:graphic>
      </p:graphicFrame>
      <p:graphicFrame>
        <p:nvGraphicFramePr>
          <p:cNvPr id="594950" name="Object 6"/>
          <p:cNvGraphicFramePr>
            <a:graphicFrameLocks noChangeAspect="1"/>
          </p:cNvGraphicFramePr>
          <p:nvPr/>
        </p:nvGraphicFramePr>
        <p:xfrm>
          <a:off x="4852988" y="3386137"/>
          <a:ext cx="1181536" cy="492985"/>
        </p:xfrm>
        <a:graphic>
          <a:graphicData uri="http://schemas.openxmlformats.org/presentationml/2006/ole">
            <p:oleObj spid="_x0000_s594950" name="Equation" r:id="rId5" imgW="609480" imgH="253800" progId="Equation.DSMT4">
              <p:embed/>
            </p:oleObj>
          </a:graphicData>
        </a:graphic>
      </p:graphicFrame>
      <p:graphicFrame>
        <p:nvGraphicFramePr>
          <p:cNvPr id="594951" name="Object 7"/>
          <p:cNvGraphicFramePr>
            <a:graphicFrameLocks noChangeAspect="1"/>
          </p:cNvGraphicFramePr>
          <p:nvPr/>
        </p:nvGraphicFramePr>
        <p:xfrm>
          <a:off x="4852987" y="3995737"/>
          <a:ext cx="2462213" cy="492985"/>
        </p:xfrm>
        <a:graphic>
          <a:graphicData uri="http://schemas.openxmlformats.org/presentationml/2006/ole">
            <p:oleObj spid="_x0000_s594951" name="Equation" r:id="rId6" imgW="1269720" imgH="253800" progId="Equation.DSMT4">
              <p:embed/>
            </p:oleObj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09600" y="4568041"/>
            <a:ext cx="8305800" cy="198515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dirty="0">
                <a:solidFill>
                  <a:srgbClr val="FF9900"/>
                </a:solidFill>
                <a:latin typeface="Times New Roman" pitchFamily="18" charset="0"/>
              </a:rPr>
              <a:t>Caution!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0" dirty="0">
                <a:latin typeface="Times New Roman" pitchFamily="18" charset="0"/>
              </a:rPr>
              <a:t>With complex numbers, simply multiplying radicands is </a:t>
            </a:r>
            <a:r>
              <a:rPr lang="en-US" sz="2400" dirty="0">
                <a:latin typeface="Times New Roman" pitchFamily="18" charset="0"/>
              </a:rPr>
              <a:t>incorrect </a:t>
            </a:r>
            <a:r>
              <a:rPr lang="en-US" sz="2400" i="0" dirty="0">
                <a:latin typeface="Times New Roman" pitchFamily="18" charset="0"/>
              </a:rPr>
              <a:t>when both radicands are negative</a:t>
            </a:r>
            <a:r>
              <a:rPr lang="en-US" sz="2400" i="0" dirty="0" smtClean="0"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sz="1800" i="0" dirty="0">
              <a:latin typeface="Times New Roman" pitchFamily="18" charset="0"/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105400" y="5791200"/>
          <a:ext cx="2609850" cy="527050"/>
        </p:xfrm>
        <a:graphic>
          <a:graphicData uri="http://schemas.openxmlformats.org/presentationml/2006/ole">
            <p:oleObj spid="_x0000_s594952" name="Equation" r:id="rId7" imgW="1257120" imgH="2538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Text Box 5" descr="Pink tissue paper"/>
          <p:cNvSpPr txBox="1">
            <a:spLocks noChangeArrowheads="1"/>
          </p:cNvSpPr>
          <p:nvPr/>
        </p:nvSpPr>
        <p:spPr bwMode="auto">
          <a:xfrm>
            <a:off x="533400" y="381000"/>
            <a:ext cx="77724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>
                <a:latin typeface="Times New Roman" pitchFamily="18" charset="0"/>
              </a:rPr>
              <a:t>                       Multiply and simplify. When possible, write answers in the form </a:t>
            </a:r>
            <a:r>
              <a:rPr lang="en-US">
                <a:latin typeface="Times New Roman" pitchFamily="18" charset="0"/>
              </a:rPr>
              <a:t>a</a:t>
            </a:r>
            <a:r>
              <a:rPr lang="en-US" i="0">
                <a:latin typeface="Times New Roman" pitchFamily="18" charset="0"/>
              </a:rPr>
              <a:t> + </a:t>
            </a:r>
            <a:r>
              <a:rPr lang="en-US">
                <a:latin typeface="Times New Roman" pitchFamily="18" charset="0"/>
              </a:rPr>
              <a:t>bi</a:t>
            </a:r>
            <a:r>
              <a:rPr lang="en-US" i="0">
                <a:latin typeface="Times New Roman" pitchFamily="18" charset="0"/>
              </a:rPr>
              <a:t>.</a:t>
            </a:r>
          </a:p>
        </p:txBody>
      </p:sp>
      <p:sp>
        <p:nvSpPr>
          <p:cNvPr id="632835" name="Text Box 3"/>
          <p:cNvSpPr txBox="1">
            <a:spLocks noChangeArrowheads="1"/>
          </p:cNvSpPr>
          <p:nvPr/>
        </p:nvSpPr>
        <p:spPr bwMode="auto">
          <a:xfrm>
            <a:off x="762000" y="3762375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graphicFrame>
        <p:nvGraphicFramePr>
          <p:cNvPr id="632838" name="Object 6"/>
          <p:cNvGraphicFramePr>
            <a:graphicFrameLocks noChangeAspect="1"/>
          </p:cNvGraphicFramePr>
          <p:nvPr/>
        </p:nvGraphicFramePr>
        <p:xfrm>
          <a:off x="762000" y="1654175"/>
          <a:ext cx="2770188" cy="1884363"/>
        </p:xfrm>
        <a:graphic>
          <a:graphicData uri="http://schemas.openxmlformats.org/presentationml/2006/ole">
            <p:oleObj spid="_x0000_s632838" name="Equation" r:id="rId3" imgW="1269720" imgH="863280" progId="Equation.DSMT4">
              <p:embed/>
            </p:oleObj>
          </a:graphicData>
        </a:graphic>
      </p:graphicFrame>
      <p:graphicFrame>
        <p:nvGraphicFramePr>
          <p:cNvPr id="632841" name="Object 9"/>
          <p:cNvGraphicFramePr>
            <a:graphicFrameLocks noChangeAspect="1"/>
          </p:cNvGraphicFramePr>
          <p:nvPr/>
        </p:nvGraphicFramePr>
        <p:xfrm>
          <a:off x="762000" y="4419600"/>
          <a:ext cx="5845175" cy="609600"/>
        </p:xfrm>
        <a:graphic>
          <a:graphicData uri="http://schemas.openxmlformats.org/presentationml/2006/ole">
            <p:oleObj spid="_x0000_s632841" name="Equation" r:id="rId4" imgW="2679480" imgH="279360" progId="Equation.DSMT4">
              <p:embed/>
            </p:oleObj>
          </a:graphicData>
        </a:graphic>
      </p:graphicFrame>
      <p:graphicFrame>
        <p:nvGraphicFramePr>
          <p:cNvPr id="632842" name="Object 10"/>
          <p:cNvGraphicFramePr>
            <a:graphicFrameLocks noChangeAspect="1"/>
          </p:cNvGraphicFramePr>
          <p:nvPr/>
        </p:nvGraphicFramePr>
        <p:xfrm>
          <a:off x="3124200" y="5105400"/>
          <a:ext cx="2354263" cy="554038"/>
        </p:xfrm>
        <a:graphic>
          <a:graphicData uri="http://schemas.openxmlformats.org/presentationml/2006/ole">
            <p:oleObj spid="_x0000_s632842" name="Equation" r:id="rId5" imgW="1079280" imgH="253800" progId="Equation.DSMT4">
              <p:embed/>
            </p:oleObj>
          </a:graphicData>
        </a:graphic>
      </p:graphicFrame>
      <p:graphicFrame>
        <p:nvGraphicFramePr>
          <p:cNvPr id="632843" name="Object 11"/>
          <p:cNvGraphicFramePr>
            <a:graphicFrameLocks noChangeAspect="1"/>
          </p:cNvGraphicFramePr>
          <p:nvPr/>
        </p:nvGraphicFramePr>
        <p:xfrm>
          <a:off x="3114675" y="5791200"/>
          <a:ext cx="4486275" cy="609600"/>
        </p:xfrm>
        <a:graphic>
          <a:graphicData uri="http://schemas.openxmlformats.org/presentationml/2006/ole">
            <p:oleObj spid="_x0000_s632843" name="Equation" r:id="rId6" imgW="2057400" imgH="279360" progId="Equation.DSMT4">
              <p:embed/>
            </p:oleObj>
          </a:graphicData>
        </a:graphic>
      </p:graphicFrame>
      <p:sp>
        <p:nvSpPr>
          <p:cNvPr id="632846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5" grpId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0066"/>
          </a:buClr>
          <a:buSzPct val="60000"/>
          <a:buFont typeface="Wingdings" pitchFamily="2" charset="2"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0066"/>
          </a:buClr>
          <a:buSzPct val="60000"/>
          <a:buFont typeface="Wingdings" pitchFamily="2" charset="2"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5606</TotalTime>
  <Words>377</Words>
  <Application>Microsoft Office PowerPoint</Application>
  <PresentationFormat>On-screen Show (4:3)</PresentationFormat>
  <Paragraphs>47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Blends</vt:lpstr>
      <vt:lpstr>Equation</vt:lpstr>
      <vt:lpstr>MathType 6.0 Equation</vt:lpstr>
      <vt:lpstr>The Complex Numbers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Addison Wesley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Addison Wesley</dc:creator>
  <cp:lastModifiedBy>pqchau</cp:lastModifiedBy>
  <cp:revision>422</cp:revision>
  <dcterms:created xsi:type="dcterms:W3CDTF">2005-02-12T04:03:29Z</dcterms:created>
  <dcterms:modified xsi:type="dcterms:W3CDTF">2011-03-30T16:41:57Z</dcterms:modified>
</cp:coreProperties>
</file>