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476" r:id="rId3"/>
    <p:sldId id="447" r:id="rId4"/>
    <p:sldId id="475" r:id="rId5"/>
    <p:sldId id="518" r:id="rId6"/>
    <p:sldId id="520" r:id="rId7"/>
    <p:sldId id="515" r:id="rId8"/>
    <p:sldId id="519" r:id="rId9"/>
    <p:sldId id="50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EDE2"/>
    <a:srgbClr val="99FF99"/>
    <a:srgbClr val="CCECFF"/>
    <a:srgbClr val="6699FF"/>
    <a:srgbClr val="3366FF"/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9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A1BDD-7E78-49BC-95B3-5E015DB93D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C9822-EF1C-46C5-A1FB-B476D1A47649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94528-138C-46CF-8CEA-CF137C2B6E3F}" type="slidenum">
              <a:rPr lang="en-US"/>
              <a:pPr/>
              <a:t>2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8CB03-DA0A-4826-9925-42BE3A17A696}" type="slidenum">
              <a:rPr lang="en-US"/>
              <a:pPr/>
              <a:t>3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04D92-93F8-4EFF-ABDC-EE31E5256484}" type="slidenum">
              <a:rPr lang="en-US"/>
              <a:pPr/>
              <a:t>4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0B8E0-D80D-4543-9DB9-DB5D648F457A}" type="slidenum">
              <a:rPr lang="en-US"/>
              <a:pPr/>
              <a:t>5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94528-138C-46CF-8CEA-CF137C2B6E3F}" type="slidenum">
              <a:rPr lang="en-US"/>
              <a:pPr/>
              <a:t>6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6585F-C63D-44D2-8430-05B5F6CA756C}" type="slidenum">
              <a:rPr lang="en-US"/>
              <a:pPr/>
              <a:t>7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9DFFF-68D3-4FAA-8272-8C85807F6832}" type="slidenum">
              <a:rPr lang="en-US"/>
              <a:pPr/>
              <a:t>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2AF2C-7CF8-4B76-BA1A-F8716401209F}" type="slidenum">
              <a:rPr lang="en-US"/>
              <a:pPr/>
              <a:t>9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6259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6260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6261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6262" name="Rectangle 103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3" name="Rectangle 103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4" name="Rectangle 103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5" name="Rectangle 103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6" name="Rectangle 103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7" name="Rectangle 103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8" name="Rectangle 103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69" name="Rectangle 103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70" name="Rectangle 103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6271" name="Rectangle 103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6272" name="Rectangle 1040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3" name="Rectangle 104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4" name="Rectangle 104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2D8BC4-358C-4431-974B-D26BB37564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6275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76" name="Rectangle 104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CA03AE-F562-4273-AAB5-583483234F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7D44C7-BA04-4362-823F-98A594EEAA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1599B-2319-44D9-A6BD-47F49D0FCA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98BB6B-A41B-4DD6-BD35-F2438D2148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30D466-98FB-4E4C-A323-61BC487E9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DEF42-64B7-4F13-9662-63716FC0FC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3CEDE-5410-4D61-9622-DAC13BB41E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587D43-2602-4F6E-A106-63AF26E4D3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2BF45A-6658-4186-AE31-0669146571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FDEA8F-8215-43C9-89DA-408DA33AD6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89BC7B34-5B22-49E4-98B3-C7C4AD64EFA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52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52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52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52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52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52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952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52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1447800"/>
          </a:xfrm>
        </p:spPr>
        <p:txBody>
          <a:bodyPr/>
          <a:lstStyle/>
          <a:p>
            <a:r>
              <a:rPr lang="en-US" b="1" dirty="0"/>
              <a:t>Section </a:t>
            </a:r>
            <a:r>
              <a:rPr lang="en-US" b="1" dirty="0" smtClean="0"/>
              <a:t>12.2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048000"/>
            <a:ext cx="4648200" cy="990600"/>
          </a:xfrm>
        </p:spPr>
        <p:txBody>
          <a:bodyPr/>
          <a:lstStyle/>
          <a:p>
            <a:r>
              <a:rPr lang="en-US" sz="3000" b="1">
                <a:solidFill>
                  <a:schemeClr val="bg1"/>
                </a:solidFill>
              </a:rPr>
              <a:t>Exponential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429000" cy="685800"/>
          </a:xfrm>
          <a:gradFill rotWithShape="1">
            <a:gsLst>
              <a:gs pos="0">
                <a:srgbClr val="6699FF"/>
              </a:gs>
              <a:gs pos="100000">
                <a:srgbClr val="CCECFF"/>
              </a:gs>
            </a:gsLst>
            <a:lin ang="0" scaled="1"/>
          </a:gradFill>
          <a:ln/>
        </p:spPr>
        <p:txBody>
          <a:bodyPr/>
          <a:lstStyle/>
          <a:p>
            <a:r>
              <a:rPr lang="en-US" sz="4000" b="1" dirty="0"/>
              <a:t>EXAMPLE </a:t>
            </a:r>
            <a:r>
              <a:rPr lang="en-US" sz="4000" b="1" dirty="0" smtClean="0"/>
              <a:t> </a:t>
            </a:r>
            <a:endParaRPr lang="en-US" sz="4000" dirty="0"/>
          </a:p>
        </p:txBody>
      </p:sp>
      <p:sp>
        <p:nvSpPr>
          <p:cNvPr id="56013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Solution</a:t>
            </a:r>
            <a:endParaRPr lang="en-US" sz="2400"/>
          </a:p>
        </p:txBody>
      </p:sp>
      <p:sp>
        <p:nvSpPr>
          <p:cNvPr id="560160" name="Text Box 32"/>
          <p:cNvSpPr txBox="1">
            <a:spLocks noChangeArrowheads="1"/>
          </p:cNvSpPr>
          <p:nvPr/>
        </p:nvSpPr>
        <p:spPr bwMode="auto">
          <a:xfrm>
            <a:off x="3886200" y="762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Graph  </a:t>
            </a:r>
            <a:r>
              <a:rPr lang="en-US" sz="2000" i="1" dirty="0"/>
              <a:t>ƒ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=  2</a:t>
            </a:r>
            <a:r>
              <a:rPr lang="en-US" i="1" baseline="30000" dirty="0">
                <a:solidFill>
                  <a:srgbClr val="000000"/>
                </a:solidFill>
              </a:rPr>
              <a:t>x</a:t>
            </a:r>
          </a:p>
        </p:txBody>
      </p:sp>
      <p:pic>
        <p:nvPicPr>
          <p:cNvPr id="560166" name="Picture 38" descr="E:\Thomson\Sam Subity\Algebra\temp images\ch09\ch09_03c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914889"/>
            <a:ext cx="3703027" cy="4409711"/>
          </a:xfrm>
          <a:prstGeom prst="rect">
            <a:avLst/>
          </a:prstGeom>
          <a:noFill/>
        </p:spPr>
      </p:pic>
      <p:grpSp>
        <p:nvGrpSpPr>
          <p:cNvPr id="560169" name="Group 41"/>
          <p:cNvGrpSpPr>
            <a:grpSpLocks/>
          </p:cNvGrpSpPr>
          <p:nvPr/>
        </p:nvGrpSpPr>
        <p:grpSpPr bwMode="auto">
          <a:xfrm>
            <a:off x="4038600" y="1447800"/>
            <a:ext cx="4741863" cy="5218113"/>
            <a:chOff x="3222" y="1728"/>
            <a:chExt cx="2309" cy="2471"/>
          </a:xfrm>
        </p:grpSpPr>
        <p:pic>
          <p:nvPicPr>
            <p:cNvPr id="560167" name="Picture 39" descr="E:\Thomson\Sam Subity\Algebra\temp images\ch09\ch09_03c4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4" y="1728"/>
              <a:ext cx="1307" cy="2471"/>
            </a:xfrm>
            <a:prstGeom prst="rect">
              <a:avLst/>
            </a:prstGeom>
            <a:noFill/>
          </p:spPr>
        </p:pic>
        <p:pic>
          <p:nvPicPr>
            <p:cNvPr id="560168" name="Picture 40" descr="E:\Thomson\Sam Subity\Algebra\temp images\ch09\ch09_03c5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22" y="3510"/>
              <a:ext cx="1002" cy="42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90600"/>
          </a:xfrm>
          <a:noFill/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Exponential Functions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480273" name="Text Box 1041"/>
          <p:cNvSpPr txBox="1">
            <a:spLocks noChangeArrowheads="1"/>
          </p:cNvSpPr>
          <p:nvPr/>
        </p:nvSpPr>
        <p:spPr bwMode="auto">
          <a:xfrm>
            <a:off x="533400" y="2057400"/>
            <a:ext cx="7924800" cy="214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>
              <a:buFont typeface="Wingdings" pitchFamily="2" charset="2"/>
              <a:buChar char="§"/>
            </a:pPr>
            <a:r>
              <a:rPr lang="en-US" sz="2400" dirty="0"/>
              <a:t>An </a:t>
            </a:r>
            <a:r>
              <a:rPr lang="en-US" sz="2400" b="1" dirty="0"/>
              <a:t>exponential function with base </a:t>
            </a:r>
            <a:r>
              <a:rPr lang="en-US" sz="2400" b="1" i="1" dirty="0"/>
              <a:t>b</a:t>
            </a:r>
            <a:r>
              <a:rPr lang="en-US" sz="2400" b="1" dirty="0"/>
              <a:t> </a:t>
            </a:r>
            <a:r>
              <a:rPr lang="en-US" sz="2400" dirty="0"/>
              <a:t>is defined by the equations </a:t>
            </a:r>
          </a:p>
          <a:p>
            <a:pPr marL="280988" indent="-280988">
              <a:buFont typeface="Wingdings" pitchFamily="2" charset="2"/>
              <a:buChar char="§"/>
            </a:pPr>
            <a:endParaRPr lang="en-US" sz="800" dirty="0"/>
          </a:p>
          <a:p>
            <a:pPr marL="280988" indent="-280988">
              <a:buFont typeface="Wingdings" pitchFamily="2" charset="2"/>
              <a:buNone/>
            </a:pPr>
            <a:r>
              <a:rPr lang="en-US" sz="2400" i="1" dirty="0"/>
              <a:t>   ƒ(x) = 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x</a:t>
            </a:r>
            <a:r>
              <a:rPr lang="en-US" sz="2400" i="1" dirty="0"/>
              <a:t>  or y = 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x</a:t>
            </a:r>
            <a:endParaRPr lang="en-US" sz="2400" i="1" baseline="30000" dirty="0"/>
          </a:p>
          <a:p>
            <a:pPr marL="280988" indent="-280988">
              <a:buFont typeface="Wingdings" pitchFamily="2" charset="2"/>
              <a:buChar char="§"/>
            </a:pPr>
            <a:endParaRPr lang="en-US" sz="800" i="1" baseline="30000" dirty="0"/>
          </a:p>
          <a:p>
            <a:pPr marL="280988" indent="-280988">
              <a:buFont typeface="Wingdings" pitchFamily="2" charset="2"/>
              <a:buNone/>
            </a:pPr>
            <a:r>
              <a:rPr lang="en-US" sz="2400" dirty="0"/>
              <a:t>   where </a:t>
            </a:r>
            <a:r>
              <a:rPr lang="en-US" sz="2400" i="1" dirty="0"/>
              <a:t>b</a:t>
            </a:r>
            <a:r>
              <a:rPr lang="en-US" sz="2400" dirty="0"/>
              <a:t> &gt; 0,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i="1" dirty="0"/>
              <a:t>≠</a:t>
            </a:r>
            <a:r>
              <a:rPr lang="en-US" sz="2400" dirty="0"/>
              <a:t> 1, and </a:t>
            </a:r>
            <a:r>
              <a:rPr lang="en-US" sz="2400" i="1" dirty="0"/>
              <a:t>x</a:t>
            </a:r>
            <a:r>
              <a:rPr lang="en-US" sz="2400" dirty="0"/>
              <a:t> is a real number. </a:t>
            </a:r>
            <a:endParaRPr lang="en-US" sz="2400" dirty="0" smtClean="0"/>
          </a:p>
          <a:p>
            <a:pPr marL="280988" indent="-280988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990600"/>
          </a:xfrm>
          <a:noFill/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Graph </a:t>
            </a:r>
            <a:r>
              <a:rPr lang="en-US" sz="3200" b="1" dirty="0">
                <a:solidFill>
                  <a:srgbClr val="000000"/>
                </a:solidFill>
              </a:rPr>
              <a:t>Exponential Functions.</a:t>
            </a: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8001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en-US" sz="12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/>
              <a:t>Properties of Exponential Functions:</a:t>
            </a:r>
            <a:r>
              <a:rPr lang="en-US" sz="2400" dirty="0"/>
              <a:t>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/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2000" dirty="0"/>
              <a:t>The domain of the exponential function </a:t>
            </a:r>
            <a:r>
              <a:rPr lang="en-US" sz="2000" i="1" dirty="0"/>
              <a:t>ƒ(x) = </a:t>
            </a:r>
            <a:r>
              <a:rPr lang="en-US" sz="2000" i="1" dirty="0" err="1"/>
              <a:t>b</a:t>
            </a:r>
            <a:r>
              <a:rPr lang="en-US" sz="2000" i="1" baseline="30000" dirty="0" err="1"/>
              <a:t>x</a:t>
            </a:r>
            <a:r>
              <a:rPr lang="en-US" sz="2000" i="1" dirty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(</a:t>
            </a:r>
            <a:r>
              <a:rPr lang="en-US" sz="2000" dirty="0"/>
              <a:t>−∞, ∞).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2000" dirty="0"/>
              <a:t>The range is the interval (0, ∞)</a:t>
            </a:r>
            <a:r>
              <a:rPr lang="en-US" sz="2000" i="1" dirty="0"/>
              <a:t> </a:t>
            </a:r>
            <a:r>
              <a:rPr lang="en-US" sz="2000" dirty="0"/>
              <a:t>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2000" dirty="0"/>
              <a:t>The graph has a y-intercept of (0, 1).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2000" dirty="0"/>
              <a:t>The </a:t>
            </a:r>
            <a:r>
              <a:rPr lang="en-US" sz="2000" i="1" dirty="0"/>
              <a:t>x</a:t>
            </a:r>
            <a:r>
              <a:rPr lang="en-US" sz="2000" dirty="0"/>
              <a:t>-axis </a:t>
            </a:r>
            <a:r>
              <a:rPr lang="en-US" sz="2000" dirty="0" smtClean="0"/>
              <a:t>is called </a:t>
            </a:r>
            <a:r>
              <a:rPr lang="en-US" sz="2000" dirty="0"/>
              <a:t>an asymptote of the graph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990600"/>
          </a:xfrm>
          <a:noFill/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Graph </a:t>
            </a:r>
            <a:r>
              <a:rPr lang="en-US" sz="3200" b="1" dirty="0">
                <a:solidFill>
                  <a:srgbClr val="000000"/>
                </a:solidFill>
              </a:rPr>
              <a:t>Exponential Functions.</a:t>
            </a: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/>
              <a:t>Increasing and Decreasing Functions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sz="10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/>
              <a:t>If </a:t>
            </a:r>
            <a:r>
              <a:rPr lang="en-US" sz="2000" i="1" dirty="0"/>
              <a:t>b</a:t>
            </a:r>
            <a:r>
              <a:rPr lang="en-US" sz="2000" dirty="0"/>
              <a:t> &gt; 1 then </a:t>
            </a:r>
            <a:r>
              <a:rPr lang="en-US" sz="2000" i="1" dirty="0"/>
              <a:t>ƒ(x) </a:t>
            </a:r>
            <a:r>
              <a:rPr lang="en-US" sz="2000" dirty="0"/>
              <a:t>= </a:t>
            </a:r>
            <a:r>
              <a:rPr lang="en-US" sz="2000" i="1" dirty="0" err="1"/>
              <a:t>b</a:t>
            </a:r>
            <a:r>
              <a:rPr lang="en-US" sz="2000" i="1" baseline="30000" dirty="0" err="1"/>
              <a:t>x</a:t>
            </a:r>
            <a:r>
              <a:rPr lang="en-US" sz="2000" dirty="0"/>
              <a:t> is an</a:t>
            </a:r>
            <a:r>
              <a:rPr lang="en-US" sz="2000" b="1" dirty="0"/>
              <a:t> increasing function.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/>
              <a:t>If 0 &lt; </a:t>
            </a:r>
            <a:r>
              <a:rPr lang="en-US" sz="2000" i="1" dirty="0"/>
              <a:t>b</a:t>
            </a:r>
            <a:r>
              <a:rPr lang="en-US" sz="2000" dirty="0"/>
              <a:t> &lt; 1, then </a:t>
            </a:r>
            <a:r>
              <a:rPr lang="en-US" sz="2000" i="1" dirty="0"/>
              <a:t>ƒ(x) </a:t>
            </a:r>
            <a:r>
              <a:rPr lang="en-US" sz="2000" dirty="0"/>
              <a:t>= </a:t>
            </a:r>
            <a:r>
              <a:rPr lang="en-US" sz="2000" i="1" dirty="0" err="1"/>
              <a:t>b</a:t>
            </a:r>
            <a:r>
              <a:rPr lang="en-US" sz="2000" i="1" baseline="30000" dirty="0" err="1"/>
              <a:t>x</a:t>
            </a:r>
            <a:r>
              <a:rPr lang="en-US" sz="2000" dirty="0"/>
              <a:t> is a </a:t>
            </a:r>
            <a:r>
              <a:rPr lang="en-US" sz="2000" b="1" dirty="0"/>
              <a:t>decreasing function.</a:t>
            </a:r>
          </a:p>
        </p:txBody>
      </p:sp>
      <p:pic>
        <p:nvPicPr>
          <p:cNvPr id="646148" name="Picture 4" descr="E:\Thomson\Sam Subity\Algebra\temp images\ch09\ch09_0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71800"/>
            <a:ext cx="4854575" cy="2193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429000" cy="685800"/>
          </a:xfrm>
          <a:gradFill rotWithShape="1">
            <a:gsLst>
              <a:gs pos="0">
                <a:srgbClr val="6699FF"/>
              </a:gs>
              <a:gs pos="100000">
                <a:srgbClr val="CCECFF"/>
              </a:gs>
            </a:gsLst>
            <a:lin ang="0" scaled="1"/>
          </a:gradFill>
          <a:ln/>
        </p:spPr>
        <p:txBody>
          <a:bodyPr/>
          <a:lstStyle/>
          <a:p>
            <a:r>
              <a:rPr lang="en-US" sz="4000" b="1" dirty="0" smtClean="0"/>
              <a:t>EXAMPLES  </a:t>
            </a:r>
            <a:endParaRPr lang="en-US" sz="4000" dirty="0"/>
          </a:p>
        </p:txBody>
      </p:sp>
      <p:sp>
        <p:nvSpPr>
          <p:cNvPr id="560160" name="Text Box 32"/>
          <p:cNvSpPr txBox="1">
            <a:spLocks noChangeArrowheads="1"/>
          </p:cNvSpPr>
          <p:nvPr/>
        </p:nvSpPr>
        <p:spPr bwMode="auto">
          <a:xfrm>
            <a:off x="2590800" y="1524000"/>
            <a:ext cx="3048000" cy="376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Graph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457200" indent="-457200">
              <a:buAutoNum type="alphaLcParenR"/>
            </a:pPr>
            <a:r>
              <a:rPr lang="en-US" sz="2400" i="1" dirty="0" smtClean="0"/>
              <a:t>ƒ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) =  </a:t>
            </a:r>
            <a:r>
              <a:rPr lang="en-US" sz="2000" dirty="0" smtClean="0">
                <a:solidFill>
                  <a:srgbClr val="000000"/>
                </a:solidFill>
              </a:rPr>
              <a:t>10</a:t>
            </a:r>
            <a:r>
              <a:rPr lang="en-US" sz="2000" i="1" baseline="30000" dirty="0" smtClean="0">
                <a:solidFill>
                  <a:srgbClr val="000000"/>
                </a:solidFill>
              </a:rPr>
              <a:t>x</a:t>
            </a:r>
          </a:p>
          <a:p>
            <a:pPr marL="457200" indent="-457200">
              <a:buAutoNum type="alphaLcParenR"/>
            </a:pPr>
            <a:r>
              <a:rPr lang="en-US" sz="2400" i="1" dirty="0" smtClean="0"/>
              <a:t>ƒ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) =  </a:t>
            </a:r>
            <a:r>
              <a:rPr lang="en-US" sz="2000" dirty="0" smtClean="0">
                <a:solidFill>
                  <a:srgbClr val="000000"/>
                </a:solidFill>
              </a:rPr>
              <a:t>-10</a:t>
            </a:r>
            <a:r>
              <a:rPr lang="en-US" sz="2000" i="1" baseline="30000" dirty="0" smtClean="0">
                <a:solidFill>
                  <a:srgbClr val="000000"/>
                </a:solidFill>
              </a:rPr>
              <a:t>x</a:t>
            </a:r>
          </a:p>
          <a:p>
            <a:pPr marL="457200" indent="-457200">
              <a:buAutoNum type="alphaLcParenR" startAt="3"/>
            </a:pPr>
            <a:r>
              <a:rPr lang="en-US" sz="2400" i="1" dirty="0" smtClean="0"/>
              <a:t>ƒ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) =  </a:t>
            </a:r>
            <a:r>
              <a:rPr lang="en-US" sz="2000" dirty="0" smtClean="0">
                <a:solidFill>
                  <a:srgbClr val="000000"/>
                </a:solidFill>
              </a:rPr>
              <a:t>10</a:t>
            </a:r>
            <a:r>
              <a:rPr lang="en-US" sz="2000" i="1" baseline="30000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+2 </a:t>
            </a:r>
          </a:p>
          <a:p>
            <a:pPr marL="457200" indent="-457200">
              <a:buAutoNum type="alphaLcParenR" startAt="4"/>
            </a:pPr>
            <a:r>
              <a:rPr lang="en-US" sz="2400" i="1" dirty="0" smtClean="0"/>
              <a:t>ƒ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) =  </a:t>
            </a:r>
            <a:r>
              <a:rPr lang="en-US" sz="2000" dirty="0" smtClean="0">
                <a:solidFill>
                  <a:srgbClr val="000000"/>
                </a:solidFill>
              </a:rPr>
              <a:t>10</a:t>
            </a:r>
            <a:r>
              <a:rPr lang="en-US" sz="2000" i="1" baseline="30000" dirty="0" smtClean="0">
                <a:solidFill>
                  <a:srgbClr val="000000"/>
                </a:solidFill>
              </a:rPr>
              <a:t>x-3</a:t>
            </a:r>
          </a:p>
          <a:p>
            <a:pPr marL="457200" indent="-457200">
              <a:buFontTx/>
              <a:buAutoNum type="alphaLcParenR" startAt="4"/>
            </a:pPr>
            <a:r>
              <a:rPr lang="en-US" sz="2400" i="1" dirty="0" smtClean="0"/>
              <a:t>ƒ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) =  </a:t>
            </a:r>
            <a:r>
              <a:rPr lang="en-US" sz="2000" dirty="0" smtClean="0">
                <a:solidFill>
                  <a:srgbClr val="000000"/>
                </a:solidFill>
              </a:rPr>
              <a:t>10</a:t>
            </a:r>
            <a:r>
              <a:rPr lang="en-US" sz="2000" i="1" baseline="30000" dirty="0" smtClean="0">
                <a:solidFill>
                  <a:srgbClr val="000000"/>
                </a:solidFill>
              </a:rPr>
              <a:t>x+4</a:t>
            </a:r>
            <a:r>
              <a:rPr lang="en-US" sz="2000" dirty="0" smtClean="0">
                <a:solidFill>
                  <a:srgbClr val="000000"/>
                </a:solidFill>
              </a:rPr>
              <a:t> - 5  </a:t>
            </a:r>
            <a:endParaRPr lang="en-US" sz="2000" i="1" baseline="30000" dirty="0" smtClean="0">
              <a:solidFill>
                <a:srgbClr val="000000"/>
              </a:solidFill>
            </a:endParaRPr>
          </a:p>
          <a:p>
            <a:pPr marL="457200" indent="-457200">
              <a:buAutoNum type="alphaLcParenR" startAt="4"/>
            </a:pPr>
            <a:endParaRPr lang="en-US" sz="2000" i="1" baseline="30000" dirty="0" smtClean="0">
              <a:solidFill>
                <a:srgbClr val="000000"/>
              </a:solidFill>
            </a:endParaRPr>
          </a:p>
          <a:p>
            <a:endParaRPr lang="en-US" sz="2000" i="1" baseline="30000" dirty="0" smtClean="0">
              <a:solidFill>
                <a:srgbClr val="000000"/>
              </a:solidFill>
            </a:endParaRPr>
          </a:p>
          <a:p>
            <a:endParaRPr lang="en-US" i="1" baseline="30000" dirty="0" smtClean="0">
              <a:solidFill>
                <a:srgbClr val="000000"/>
              </a:solidFill>
            </a:endParaRPr>
          </a:p>
          <a:p>
            <a:endParaRPr lang="en-US" i="1" baseline="30000" dirty="0" smtClean="0">
              <a:solidFill>
                <a:srgbClr val="000000"/>
              </a:solidFill>
            </a:endParaRPr>
          </a:p>
          <a:p>
            <a:endParaRPr lang="en-US" i="1" baseline="30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429000" cy="685800"/>
          </a:xfrm>
          <a:gradFill rotWithShape="1">
            <a:gsLst>
              <a:gs pos="0">
                <a:srgbClr val="6699FF"/>
              </a:gs>
              <a:gs pos="100000">
                <a:srgbClr val="CCECFF"/>
              </a:gs>
            </a:gsLst>
            <a:lin ang="0" scaled="1"/>
          </a:gradFill>
          <a:ln/>
        </p:spPr>
        <p:txBody>
          <a:bodyPr/>
          <a:lstStyle/>
          <a:p>
            <a:r>
              <a:rPr lang="en-US" sz="4000" b="1" dirty="0"/>
              <a:t>EXAMPLE </a:t>
            </a:r>
            <a:r>
              <a:rPr lang="en-US" sz="4000" b="1" dirty="0" smtClean="0"/>
              <a:t> </a:t>
            </a:r>
            <a:endParaRPr lang="en-US" sz="4000" dirty="0"/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3400" y="248285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function values for </a:t>
            </a:r>
            <a:r>
              <a:rPr lang="en-US" i="1" dirty="0"/>
              <a:t>t </a:t>
            </a:r>
            <a:r>
              <a:rPr lang="en-US" dirty="0"/>
              <a:t>= 0 and </a:t>
            </a:r>
            <a:r>
              <a:rPr lang="en-US" i="1" dirty="0"/>
              <a:t>t </a:t>
            </a:r>
            <a:r>
              <a:rPr lang="en-US" dirty="0"/>
              <a:t> = 5 are computed as follows:</a:t>
            </a:r>
          </a:p>
        </p:txBody>
      </p:sp>
      <p:sp>
        <p:nvSpPr>
          <p:cNvPr id="640020" name="Text Box 20"/>
          <p:cNvSpPr txBox="1">
            <a:spLocks noChangeArrowheads="1"/>
          </p:cNvSpPr>
          <p:nvPr/>
        </p:nvSpPr>
        <p:spPr bwMode="auto">
          <a:xfrm>
            <a:off x="4114800" y="609600"/>
            <a:ext cx="480377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660066"/>
                </a:solidFill>
              </a:rPr>
              <a:t>Professional Baseball Salaries. </a:t>
            </a:r>
            <a:r>
              <a:rPr lang="en-US" dirty="0">
                <a:solidFill>
                  <a:srgbClr val="000000"/>
                </a:solidFill>
              </a:rPr>
              <a:t>The exponential function 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) = 170,000(1.12)</a:t>
            </a:r>
            <a:r>
              <a:rPr lang="en-US" i="1" baseline="30000" dirty="0">
                <a:solidFill>
                  <a:srgbClr val="000000"/>
                </a:solidFill>
              </a:rPr>
              <a:t>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approximates the average salary of a major League baseball player, where </a:t>
            </a:r>
            <a:r>
              <a:rPr lang="en-US" dirty="0" smtClean="0">
                <a:solidFill>
                  <a:srgbClr val="000000"/>
                </a:solidFill>
              </a:rPr>
              <a:t>t is </a:t>
            </a:r>
            <a:r>
              <a:rPr lang="en-US" dirty="0">
                <a:solidFill>
                  <a:srgbClr val="000000"/>
                </a:solidFill>
              </a:rPr>
              <a:t>the number of years after 1980 and 0 ≤  </a:t>
            </a:r>
            <a:r>
              <a:rPr lang="en-US" i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 ≤ 25. Sketch the graph of the function. </a:t>
            </a:r>
            <a:r>
              <a:rPr lang="en-US" sz="1000" dirty="0">
                <a:solidFill>
                  <a:srgbClr val="000000"/>
                </a:solidFill>
              </a:rPr>
              <a:t>(Source: Baseball Almanac)</a:t>
            </a:r>
          </a:p>
        </p:txBody>
      </p:sp>
      <p:pic>
        <p:nvPicPr>
          <p:cNvPr id="640022" name="Picture 22" descr="E:\Thomson\Sam Subity\Algebra\temp images\ch09\ch09_03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2101850" cy="563563"/>
          </a:xfrm>
          <a:prstGeom prst="rect">
            <a:avLst/>
          </a:prstGeom>
          <a:noFill/>
        </p:spPr>
      </p:pic>
      <p:pic>
        <p:nvPicPr>
          <p:cNvPr id="640023" name="Picture 23" descr="E:\Thomson\Sam Subity\Algebra\temp images\ch09\ch09_03f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962400"/>
            <a:ext cx="5210175" cy="220663"/>
          </a:xfrm>
          <a:prstGeom prst="rect">
            <a:avLst/>
          </a:prstGeom>
          <a:noFill/>
        </p:spPr>
      </p:pic>
      <p:pic>
        <p:nvPicPr>
          <p:cNvPr id="640024" name="Picture 24" descr="E:\Thomson\Sam Subity\Algebra\temp images\ch09\ch09_03f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343400"/>
            <a:ext cx="990600" cy="198438"/>
          </a:xfrm>
          <a:prstGeom prst="rect">
            <a:avLst/>
          </a:prstGeom>
          <a:noFill/>
        </p:spPr>
      </p:pic>
      <p:pic>
        <p:nvPicPr>
          <p:cNvPr id="640025" name="Picture 25" descr="E:\Thomson\Sam Subity\Algebra\temp images\ch09\ch09_03f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4800600"/>
            <a:ext cx="2101850" cy="563563"/>
          </a:xfrm>
          <a:prstGeom prst="rect">
            <a:avLst/>
          </a:prstGeom>
          <a:noFill/>
        </p:spPr>
      </p:pic>
      <p:pic>
        <p:nvPicPr>
          <p:cNvPr id="640026" name="Picture 26" descr="E:\Thomson\Sam Subity\Algebra\temp images\ch09\ch09_03f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6638" y="5562600"/>
            <a:ext cx="3306762" cy="198438"/>
          </a:xfrm>
          <a:prstGeom prst="rect">
            <a:avLst/>
          </a:prstGeom>
          <a:noFill/>
        </p:spPr>
      </p:pic>
      <p:sp>
        <p:nvSpPr>
          <p:cNvPr id="640027" name="Text Box 27"/>
          <p:cNvSpPr txBox="1">
            <a:spLocks noChangeArrowheads="1"/>
          </p:cNvSpPr>
          <p:nvPr/>
        </p:nvSpPr>
        <p:spPr bwMode="auto">
          <a:xfrm>
            <a:off x="6629400" y="2743200"/>
            <a:ext cx="25146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Using a scientific calculator, we find the corresponding values of </a:t>
            </a:r>
            <a:r>
              <a:rPr lang="en-US" sz="1600" i="1"/>
              <a:t>s</a:t>
            </a:r>
            <a:r>
              <a:rPr lang="en-US" sz="1600"/>
              <a:t>(</a:t>
            </a:r>
            <a:r>
              <a:rPr lang="en-US" sz="1600" i="1"/>
              <a:t>t</a:t>
            </a:r>
            <a:r>
              <a:rPr lang="en-US" sz="1600"/>
              <a:t>) for </a:t>
            </a:r>
            <a:r>
              <a:rPr lang="en-US" sz="1600" i="1"/>
              <a:t>t</a:t>
            </a:r>
            <a:r>
              <a:rPr lang="en-US" sz="1600"/>
              <a:t>-values of 10, 15, 20, and 25 and list them in a table :</a:t>
            </a:r>
          </a:p>
        </p:txBody>
      </p:sp>
      <p:pic>
        <p:nvPicPr>
          <p:cNvPr id="640028" name="Picture 28" descr="E:\Thomson\Sam Subity\Algebra\temp images\ch09\ch09_03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4419600"/>
            <a:ext cx="1454150" cy="1997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429000" cy="685800"/>
          </a:xfrm>
          <a:gradFill rotWithShape="1">
            <a:gsLst>
              <a:gs pos="0">
                <a:srgbClr val="6699FF"/>
              </a:gs>
              <a:gs pos="100000">
                <a:srgbClr val="CCECFF"/>
              </a:gs>
            </a:gsLst>
            <a:lin ang="0" scaled="1"/>
          </a:gradFill>
          <a:ln/>
        </p:spPr>
        <p:txBody>
          <a:bodyPr/>
          <a:lstStyle/>
          <a:p>
            <a:r>
              <a:rPr lang="en-US" sz="4000" b="1"/>
              <a:t>EXAMPLE 5 </a:t>
            </a:r>
            <a:endParaRPr lang="en-US" sz="4000"/>
          </a:p>
        </p:txBody>
      </p:sp>
      <p:sp>
        <p:nvSpPr>
          <p:cNvPr id="648195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Solution</a:t>
            </a:r>
            <a:endParaRPr lang="en-US" sz="2400"/>
          </a:p>
        </p:txBody>
      </p:sp>
      <p:sp>
        <p:nvSpPr>
          <p:cNvPr id="648197" name="Text Box 5"/>
          <p:cNvSpPr txBox="1">
            <a:spLocks noChangeArrowheads="1"/>
          </p:cNvSpPr>
          <p:nvPr/>
        </p:nvSpPr>
        <p:spPr bwMode="auto">
          <a:xfrm>
            <a:off x="4114800" y="609600"/>
            <a:ext cx="480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660066"/>
                </a:solidFill>
              </a:rPr>
              <a:t>Professional Baseball Salaries. </a:t>
            </a:r>
            <a:r>
              <a:rPr lang="en-US">
                <a:solidFill>
                  <a:srgbClr val="000000"/>
                </a:solidFill>
              </a:rPr>
              <a:t>The exponential function </a:t>
            </a:r>
            <a:r>
              <a:rPr lang="en-US" i="1">
                <a:solidFill>
                  <a:srgbClr val="000000"/>
                </a:solidFill>
              </a:rPr>
              <a:t>s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n-US" i="1">
                <a:solidFill>
                  <a:srgbClr val="000000"/>
                </a:solidFill>
              </a:rPr>
              <a:t>t</a:t>
            </a:r>
            <a:r>
              <a:rPr lang="en-US">
                <a:solidFill>
                  <a:srgbClr val="000000"/>
                </a:solidFill>
              </a:rPr>
              <a:t>) = 170,000(1.12)</a:t>
            </a:r>
            <a:r>
              <a:rPr lang="en-US" i="1" baseline="30000">
                <a:solidFill>
                  <a:srgbClr val="000000"/>
                </a:solidFill>
              </a:rPr>
              <a:t>t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approximates the average salary of a major League baseball player, where is the number of years after 1980 and 0 ≤  </a:t>
            </a:r>
            <a:r>
              <a:rPr lang="en-US" i="1">
                <a:solidFill>
                  <a:srgbClr val="000000"/>
                </a:solidFill>
              </a:rPr>
              <a:t>t</a:t>
            </a:r>
            <a:r>
              <a:rPr lang="en-US">
                <a:solidFill>
                  <a:srgbClr val="000000"/>
                </a:solidFill>
              </a:rPr>
              <a:t> ≤ 25. Sketch the graph of the function. </a:t>
            </a:r>
            <a:r>
              <a:rPr lang="en-US" sz="1000">
                <a:solidFill>
                  <a:srgbClr val="000000"/>
                </a:solidFill>
              </a:rPr>
              <a:t>(Source: Baseball Almanac)</a:t>
            </a:r>
          </a:p>
        </p:txBody>
      </p:sp>
      <p:sp>
        <p:nvSpPr>
          <p:cNvPr id="648203" name="Text Box 11"/>
          <p:cNvSpPr txBox="1">
            <a:spLocks noChangeArrowheads="1"/>
          </p:cNvSpPr>
          <p:nvPr/>
        </p:nvSpPr>
        <p:spPr bwMode="auto">
          <a:xfrm>
            <a:off x="762000" y="4572000"/>
            <a:ext cx="3124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Then we plot the ordered pairs and draw a smooth curve through them to get the graph.</a:t>
            </a:r>
          </a:p>
          <a:p>
            <a:endParaRPr lang="en-US" sz="1600"/>
          </a:p>
        </p:txBody>
      </p:sp>
      <p:pic>
        <p:nvPicPr>
          <p:cNvPr id="648204" name="Picture 12" descr="E:\Thomson\Sam Subity\Algebra\temp images\ch09\ch09_03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00200"/>
            <a:ext cx="1454150" cy="1997075"/>
          </a:xfrm>
          <a:prstGeom prst="rect">
            <a:avLst/>
          </a:prstGeom>
          <a:noFill/>
        </p:spPr>
      </p:pic>
      <p:pic>
        <p:nvPicPr>
          <p:cNvPr id="648205" name="Picture 13" descr="E:\Thomson\Sam Subity\Algebra\temp images\ch09\ch09_03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438400"/>
            <a:ext cx="4397375" cy="4152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990600"/>
          </a:xfrm>
          <a:noFill/>
        </p:spPr>
        <p:txBody>
          <a:bodyPr/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Use </a:t>
            </a:r>
            <a:r>
              <a:rPr lang="en-US" sz="3200" b="1" dirty="0">
                <a:solidFill>
                  <a:srgbClr val="000000"/>
                </a:solidFill>
              </a:rPr>
              <a:t>Exponential Functions in Applications Involving Growth or Decay.</a:t>
            </a:r>
          </a:p>
        </p:txBody>
      </p:sp>
      <p:sp>
        <p:nvSpPr>
          <p:cNvPr id="619527" name="Text Box 3079"/>
          <p:cNvSpPr txBox="1">
            <a:spLocks noChangeArrowheads="1"/>
          </p:cNvSpPr>
          <p:nvPr/>
        </p:nvSpPr>
        <p:spPr bwMode="auto">
          <a:xfrm>
            <a:off x="533400" y="205740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>
              <a:buFont typeface="Wingdings" pitchFamily="2" charset="2"/>
              <a:buChar char="§"/>
            </a:pPr>
            <a:r>
              <a:rPr lang="en-US" sz="2000" b="1"/>
              <a:t>Formula for Compound Interest:</a:t>
            </a:r>
            <a:r>
              <a:rPr lang="en-US" sz="2000"/>
              <a:t> If $</a:t>
            </a:r>
            <a:r>
              <a:rPr lang="en-US" sz="2000" i="1"/>
              <a:t>P</a:t>
            </a:r>
            <a:r>
              <a:rPr lang="en-US" sz="2000"/>
              <a:t> is deposited in an account and interest is paid </a:t>
            </a:r>
            <a:r>
              <a:rPr lang="en-US" sz="2000" i="1"/>
              <a:t>k</a:t>
            </a:r>
            <a:r>
              <a:rPr lang="en-US" sz="2000"/>
              <a:t> times a year at an annual rate </a:t>
            </a:r>
            <a:r>
              <a:rPr lang="en-US" sz="2000" i="1"/>
              <a:t>r</a:t>
            </a:r>
            <a:r>
              <a:rPr lang="en-US" sz="2000"/>
              <a:t>, the amount </a:t>
            </a:r>
            <a:r>
              <a:rPr lang="en-US" sz="2000" i="1"/>
              <a:t>A</a:t>
            </a:r>
            <a:r>
              <a:rPr lang="en-US" sz="2000"/>
              <a:t> in the account after </a:t>
            </a:r>
            <a:r>
              <a:rPr lang="en-US" sz="2000" i="1"/>
              <a:t>t</a:t>
            </a:r>
            <a:r>
              <a:rPr lang="en-US" sz="2000"/>
              <a:t> years is given by</a:t>
            </a:r>
          </a:p>
        </p:txBody>
      </p:sp>
      <p:pic>
        <p:nvPicPr>
          <p:cNvPr id="619528" name="Picture 3080" descr="E:\Thomson\Sam Subity\Algebra\temp images\ch09\ch09_03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276600"/>
            <a:ext cx="1763713" cy="6270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7900</TotalTime>
  <Words>399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Section 12.2</vt:lpstr>
      <vt:lpstr>EXAMPLE  </vt:lpstr>
      <vt:lpstr>Exponential Functions</vt:lpstr>
      <vt:lpstr>Graph Exponential Functions.</vt:lpstr>
      <vt:lpstr>Graph Exponential Functions.</vt:lpstr>
      <vt:lpstr>EXAMPLES  </vt:lpstr>
      <vt:lpstr>EXAMPLE  </vt:lpstr>
      <vt:lpstr>EXAMPLE 5 </vt:lpstr>
      <vt:lpstr>Use Exponential Functions in Applications Involving Growth or Decay.</vt:lpstr>
    </vt:vector>
  </TitlesOfParts>
  <Company>Cengage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subject>Intermediate Algebra</dc:subject>
  <dc:creator>Tussy</dc:creator>
  <cp:lastModifiedBy>pqchau</cp:lastModifiedBy>
  <cp:revision>993</cp:revision>
  <dcterms:created xsi:type="dcterms:W3CDTF">2008-03-28T06:09:26Z</dcterms:created>
  <dcterms:modified xsi:type="dcterms:W3CDTF">2011-04-18T16:46:26Z</dcterms:modified>
</cp:coreProperties>
</file>