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17"/>
  </p:notesMasterIdLst>
  <p:handoutMasterIdLst>
    <p:handoutMasterId r:id="rId18"/>
  </p:handoutMasterIdLst>
  <p:sldIdLst>
    <p:sldId id="333" r:id="rId2"/>
    <p:sldId id="334" r:id="rId3"/>
    <p:sldId id="336" r:id="rId4"/>
    <p:sldId id="353" r:id="rId5"/>
    <p:sldId id="354" r:id="rId6"/>
    <p:sldId id="335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A479"/>
    <a:srgbClr val="2CB3B0"/>
    <a:srgbClr val="33CCCC"/>
    <a:srgbClr val="33CCFF"/>
    <a:srgbClr val="FF9933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1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5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87A4A-BF19-4D01-B091-69DB345A166D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10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11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12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13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14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2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3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4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5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63997-83CD-4C62-927B-88B4D9FA7DEE}" type="slidenum">
              <a:rPr lang="en-CA"/>
              <a:pPr/>
              <a:t>6</a:t>
            </a:fld>
            <a:endParaRPr lang="en-CA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7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8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9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gi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6858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Section 6.1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76" y="2743200"/>
            <a:ext cx="8040624" cy="185623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Rational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Expressions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 Diagonal Corner Rectangle 20"/>
          <p:cNvSpPr/>
          <p:nvPr/>
        </p:nvSpPr>
        <p:spPr>
          <a:xfrm>
            <a:off x="2645606" y="733215"/>
            <a:ext cx="3971093" cy="1340060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867400" y="4441541"/>
            <a:ext cx="692150" cy="7747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809874" y="11050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4751388" y="2785292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Factor out -1 in the numerator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713287" y="733215"/>
          <a:ext cx="1271588" cy="1444625"/>
        </p:xfrm>
        <a:graphic>
          <a:graphicData uri="http://schemas.openxmlformats.org/presentationml/2006/ole">
            <p:oleObj spid="_x0000_s564226" name="Equation" r:id="rId4" imgW="36828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4423766" y="4197067"/>
          <a:ext cx="977900" cy="1263650"/>
        </p:xfrm>
        <a:graphic>
          <a:graphicData uri="http://schemas.openxmlformats.org/presentationml/2006/ole">
            <p:oleObj spid="_x0000_s564227" name="Equation" r:id="rId5" imgW="342720" imgH="39348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1817091" y="2596082"/>
          <a:ext cx="2606675" cy="1301750"/>
        </p:xfrm>
        <a:graphic>
          <a:graphicData uri="http://schemas.openxmlformats.org/presentationml/2006/ole">
            <p:oleObj spid="_x0000_s564228" name="Equation" r:id="rId6" imgW="838080" imgH="4190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3064827" y="4419600"/>
            <a:ext cx="1080135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645606" y="5075238"/>
            <a:ext cx="1240235" cy="477837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0800000" flipV="1">
            <a:off x="3885842" y="3789660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90538" y="5553075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3206" name="Object 6"/>
          <p:cNvGraphicFramePr>
            <a:graphicFrameLocks noChangeAspect="1"/>
          </p:cNvGraphicFramePr>
          <p:nvPr/>
        </p:nvGraphicFramePr>
        <p:xfrm>
          <a:off x="533400" y="2524644"/>
          <a:ext cx="1270000" cy="1444625"/>
        </p:xfrm>
        <a:graphic>
          <a:graphicData uri="http://schemas.openxmlformats.org/presentationml/2006/ole">
            <p:oleObj spid="_x0000_s564229" name="Equation" r:id="rId7" imgW="368280" imgH="419040" progId="Equation.3">
              <p:embed/>
            </p:oleObj>
          </a:graphicData>
        </a:graphic>
      </p:graphicFrame>
      <p:graphicFrame>
        <p:nvGraphicFramePr>
          <p:cNvPr id="564230" name="Object 6"/>
          <p:cNvGraphicFramePr>
            <a:graphicFrameLocks noChangeAspect="1"/>
          </p:cNvGraphicFramePr>
          <p:nvPr/>
        </p:nvGraphicFramePr>
        <p:xfrm>
          <a:off x="1955800" y="4251325"/>
          <a:ext cx="2328863" cy="1301750"/>
        </p:xfrm>
        <a:graphic>
          <a:graphicData uri="http://schemas.openxmlformats.org/presentationml/2006/ole">
            <p:oleObj spid="_x0000_s564230" name="Equation" r:id="rId8" imgW="749160" imgH="419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01666" y="4474949"/>
            <a:ext cx="1830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-1</a:t>
            </a:r>
            <a:endParaRPr lang="en-US" sz="40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 animBg="1"/>
      <p:bldP spid="517168" grpId="0" build="p"/>
      <p:bldP spid="26" grpId="0"/>
      <p:bldP spid="27" grpId="0"/>
      <p:bldP spid="15" grpId="0" uiExpan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Diagonal Corner Rectangle 19"/>
          <p:cNvSpPr/>
          <p:nvPr/>
        </p:nvSpPr>
        <p:spPr>
          <a:xfrm>
            <a:off x="1803399" y="733215"/>
            <a:ext cx="5664201" cy="1625950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136775" y="11050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144962" y="914540"/>
          <a:ext cx="2587625" cy="1444625"/>
        </p:xfrm>
        <a:graphic>
          <a:graphicData uri="http://schemas.openxmlformats.org/presentationml/2006/ole">
            <p:oleObj spid="_x0000_s565250" name="Equation" r:id="rId5" imgW="749160" imgH="4190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914400" y="2985600"/>
            <a:ext cx="1080135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14400" y="3550741"/>
            <a:ext cx="1240235" cy="477837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0800000" flipV="1">
            <a:off x="1265476" y="2359165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85200" y="4210708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5255" name="Object 7"/>
          <p:cNvGraphicFramePr>
            <a:graphicFrameLocks noChangeAspect="1"/>
          </p:cNvGraphicFramePr>
          <p:nvPr/>
        </p:nvGraphicFramePr>
        <p:xfrm>
          <a:off x="509587" y="2752442"/>
          <a:ext cx="2587625" cy="1444625"/>
        </p:xfrm>
        <a:graphic>
          <a:graphicData uri="http://schemas.openxmlformats.org/presentationml/2006/ole">
            <p:oleObj spid="_x0000_s565255" name="Equation" r:id="rId6" imgW="749160" imgH="419040" progId="Equation.3">
              <p:embed/>
            </p:oleObj>
          </a:graphicData>
        </a:graphic>
      </p:graphicFrame>
      <p:sp>
        <p:nvSpPr>
          <p:cNvPr id="22" name="Multiply 21"/>
          <p:cNvSpPr/>
          <p:nvPr/>
        </p:nvSpPr>
        <p:spPr>
          <a:xfrm>
            <a:off x="571500" y="2542584"/>
            <a:ext cx="1905000" cy="170461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5262" name="Picture 14" descr="C:\Documents and Settings\pqchau.GCCAZ.002\Local Settings\Temporary Internet Files\Content.IE5\0DZ6BEO2\MCj0429817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43400" y="3282453"/>
            <a:ext cx="2680979" cy="2829422"/>
          </a:xfrm>
          <a:prstGeom prst="rect">
            <a:avLst/>
          </a:prstGeom>
          <a:noFill/>
        </p:spPr>
      </p:pic>
      <p:pic>
        <p:nvPicPr>
          <p:cNvPr id="565264" name="Picture 16" descr="C:\Documents and Settings\pqchau.GCCAZ.002\Local Settings\Temporary Internet Files\Content.IE5\NP9UDQE1\MMAG00316_0000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3176" y="4028578"/>
            <a:ext cx="1776747" cy="2829422"/>
          </a:xfrm>
          <a:prstGeom prst="rect">
            <a:avLst/>
          </a:prstGeom>
          <a:noFill/>
        </p:spPr>
      </p:pic>
      <p:sp>
        <p:nvSpPr>
          <p:cNvPr id="28" name="Oval Callout 27"/>
          <p:cNvSpPr/>
          <p:nvPr/>
        </p:nvSpPr>
        <p:spPr>
          <a:xfrm>
            <a:off x="2476499" y="4341559"/>
            <a:ext cx="620713" cy="66162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Callout 2 30"/>
          <p:cNvSpPr/>
          <p:nvPr/>
        </p:nvSpPr>
        <p:spPr>
          <a:xfrm>
            <a:off x="7357728" y="2820830"/>
            <a:ext cx="990600" cy="729911"/>
          </a:xfrm>
          <a:prstGeom prst="borderCallout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467600" y="2985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6500" y="4441540"/>
            <a:ext cx="923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6" presetClass="emph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6" presetClass="emph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5652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2" grpId="1" animBg="1"/>
      <p:bldP spid="22" grpId="2" animBg="1"/>
      <p:bldP spid="22" grpId="3" animBg="1"/>
      <p:bldP spid="22" grpId="4" animBg="1"/>
      <p:bldP spid="28" grpId="1" animBg="1"/>
      <p:bldP spid="31" grpId="0" animBg="1"/>
      <p:bldP spid="32" grpId="0"/>
      <p:bldP spid="3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 Diagonal Corner Rectangle 28"/>
          <p:cNvSpPr/>
          <p:nvPr/>
        </p:nvSpPr>
        <p:spPr>
          <a:xfrm>
            <a:off x="2241549" y="733215"/>
            <a:ext cx="5454651" cy="1399614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638800" y="4479641"/>
            <a:ext cx="506412" cy="1263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487611" y="11050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59334" y="4712991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Multiply out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851399" y="688204"/>
          <a:ext cx="2587625" cy="1444625"/>
        </p:xfrm>
        <a:graphic>
          <a:graphicData uri="http://schemas.openxmlformats.org/presentationml/2006/ole">
            <p:oleObj spid="_x0000_s566274" name="Equation" r:id="rId4" imgW="74916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5243175" y="4479641"/>
          <a:ext cx="760412" cy="1263650"/>
        </p:xfrm>
        <a:graphic>
          <a:graphicData uri="http://schemas.openxmlformats.org/presentationml/2006/ole">
            <p:oleObj spid="_x0000_s566275" name="Equation" r:id="rId5" imgW="266400" imgH="39348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925762" y="2596082"/>
          <a:ext cx="2527300" cy="1223962"/>
        </p:xfrm>
        <a:graphic>
          <a:graphicData uri="http://schemas.openxmlformats.org/presentationml/2006/ole">
            <p:oleObj spid="_x0000_s566276" name="Equation" r:id="rId6" imgW="81252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4037329" y="4624246"/>
            <a:ext cx="1080135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77229" y="5216242"/>
            <a:ext cx="1240235" cy="477837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0800000" flipV="1">
            <a:off x="4391025" y="4251325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91025" y="5694079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4230" name="Object 6"/>
          <p:cNvGraphicFramePr>
            <a:graphicFrameLocks noChangeAspect="1"/>
          </p:cNvGraphicFramePr>
          <p:nvPr/>
        </p:nvGraphicFramePr>
        <p:xfrm>
          <a:off x="5453062" y="2597669"/>
          <a:ext cx="1893888" cy="1222375"/>
        </p:xfrm>
        <a:graphic>
          <a:graphicData uri="http://schemas.openxmlformats.org/presentationml/2006/ole">
            <p:oleObj spid="_x0000_s566277" name="Equation" r:id="rId7" imgW="609480" imgH="393480" progId="Equation.3">
              <p:embed/>
            </p:oleObj>
          </a:graphicData>
        </a:graphic>
      </p:graphicFrame>
      <p:graphicFrame>
        <p:nvGraphicFramePr>
          <p:cNvPr id="565255" name="Object 7"/>
          <p:cNvGraphicFramePr>
            <a:graphicFrameLocks noChangeAspect="1"/>
          </p:cNvGraphicFramePr>
          <p:nvPr/>
        </p:nvGraphicFramePr>
        <p:xfrm>
          <a:off x="338137" y="2596082"/>
          <a:ext cx="2587625" cy="1444625"/>
        </p:xfrm>
        <a:graphic>
          <a:graphicData uri="http://schemas.openxmlformats.org/presentationml/2006/ole">
            <p:oleObj spid="_x0000_s566278" name="Equation" r:id="rId8" imgW="749160" imgH="419040" progId="Equation.3">
              <p:embed/>
            </p:oleObj>
          </a:graphicData>
        </a:graphic>
      </p:graphicFrame>
      <p:sp>
        <p:nvSpPr>
          <p:cNvPr id="20" name="AutoShape 33"/>
          <p:cNvSpPr>
            <a:spLocks/>
          </p:cNvSpPr>
          <p:nvPr/>
        </p:nvSpPr>
        <p:spPr bwMode="auto">
          <a:xfrm rot="16200000" flipH="1">
            <a:off x="710011" y="2408755"/>
            <a:ext cx="326230" cy="374654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33"/>
          <p:cNvSpPr>
            <a:spLocks/>
          </p:cNvSpPr>
          <p:nvPr/>
        </p:nvSpPr>
        <p:spPr bwMode="auto">
          <a:xfrm rot="16200000" flipH="1">
            <a:off x="918368" y="1900259"/>
            <a:ext cx="652463" cy="1117603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6279" name="Object 7"/>
          <p:cNvGraphicFramePr>
            <a:graphicFrameLocks noChangeAspect="1"/>
          </p:cNvGraphicFramePr>
          <p:nvPr/>
        </p:nvGraphicFramePr>
        <p:xfrm>
          <a:off x="3190538" y="4441541"/>
          <a:ext cx="2052637" cy="1301750"/>
        </p:xfrm>
        <a:graphic>
          <a:graphicData uri="http://schemas.openxmlformats.org/presentationml/2006/ole">
            <p:oleObj spid="_x0000_s566279" name="Equation" r:id="rId9" imgW="660240" imgH="419040" progId="Equation.3">
              <p:embed/>
            </p:oleObj>
          </a:graphicData>
        </a:graphic>
      </p:graphicFrame>
      <p:sp>
        <p:nvSpPr>
          <p:cNvPr id="22" name="AutoShape 33"/>
          <p:cNvSpPr>
            <a:spLocks/>
          </p:cNvSpPr>
          <p:nvPr/>
        </p:nvSpPr>
        <p:spPr bwMode="auto">
          <a:xfrm rot="5400000" flipH="1" flipV="1">
            <a:off x="918367" y="3692523"/>
            <a:ext cx="652463" cy="1117603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33"/>
          <p:cNvSpPr>
            <a:spLocks/>
          </p:cNvSpPr>
          <p:nvPr/>
        </p:nvSpPr>
        <p:spPr bwMode="auto">
          <a:xfrm rot="5400000" flipH="1" flipV="1">
            <a:off x="696513" y="3866875"/>
            <a:ext cx="326232" cy="347664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6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3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 Diagonal Corner Rectangle 24"/>
          <p:cNvSpPr/>
          <p:nvPr/>
        </p:nvSpPr>
        <p:spPr>
          <a:xfrm>
            <a:off x="2154237" y="733215"/>
            <a:ext cx="5313363" cy="1625810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298176" y="3292476"/>
            <a:ext cx="1891665" cy="6762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232649" y="4294469"/>
            <a:ext cx="1880235" cy="132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273975" y="11050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625118" y="393792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Factor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298950" y="733215"/>
          <a:ext cx="2933700" cy="1444625"/>
        </p:xfrm>
        <a:graphic>
          <a:graphicData uri="http://schemas.openxmlformats.org/presentationml/2006/ole">
            <p:oleObj spid="_x0000_s567298" name="Equation" r:id="rId4" imgW="85068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6795135" y="4268788"/>
          <a:ext cx="2317750" cy="1344612"/>
        </p:xfrm>
        <a:graphic>
          <a:graphicData uri="http://schemas.openxmlformats.org/presentationml/2006/ole">
            <p:oleObj spid="_x0000_s567299" name="Equation" r:id="rId5" imgW="812520" imgH="41904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3062684" y="2631276"/>
          <a:ext cx="3475037" cy="1301750"/>
        </p:xfrm>
        <a:graphic>
          <a:graphicData uri="http://schemas.openxmlformats.org/presentationml/2006/ole">
            <p:oleObj spid="_x0000_s567300" name="Equation" r:id="rId6" imgW="1117440" imgH="4190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5254982" y="4495800"/>
            <a:ext cx="1282739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97866" y="5140608"/>
            <a:ext cx="1240235" cy="477837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80060" y="5618445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2600" y="4085862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2" name="Object 6"/>
          <p:cNvGraphicFramePr>
            <a:graphicFrameLocks noChangeAspect="1"/>
          </p:cNvGraphicFramePr>
          <p:nvPr/>
        </p:nvGraphicFramePr>
        <p:xfrm>
          <a:off x="215900" y="2524125"/>
          <a:ext cx="2933700" cy="1444625"/>
        </p:xfrm>
        <a:graphic>
          <a:graphicData uri="http://schemas.openxmlformats.org/presentationml/2006/ole">
            <p:oleObj spid="_x0000_s567302" name="Equation" r:id="rId7" imgW="850680" imgH="419040" progId="Equation.3">
              <p:embed/>
            </p:oleObj>
          </a:graphicData>
        </a:graphic>
      </p:graphicFrame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2807334" y="4316695"/>
          <a:ext cx="3987801" cy="1301750"/>
        </p:xfrm>
        <a:graphic>
          <a:graphicData uri="http://schemas.openxmlformats.org/presentationml/2006/ole">
            <p:oleObj spid="_x0000_s567303" name="Equation" r:id="rId8" imgW="1282680" imgH="41904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215900" y="5775310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Difference of 2 squares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38200" y="3933026"/>
            <a:ext cx="3459976" cy="1842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31" grpId="0" build="p" animBg="1"/>
      <p:bldP spid="517168" grpId="0" build="p"/>
      <p:bldP spid="26" grpId="0"/>
      <p:bldP spid="27" grpId="0"/>
      <p:bldP spid="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9812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685800" y="3048000"/>
            <a:ext cx="81200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a) Evaluate the expression for m = 1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b) Evaluate the expression for m = -10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c) Find all values of m such that the expression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is undefined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d) Simplify the expression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124200" y="1219200"/>
          <a:ext cx="2192338" cy="1444625"/>
        </p:xfrm>
        <a:graphic>
          <a:graphicData uri="http://schemas.openxmlformats.org/presentationml/2006/ole">
            <p:oleObj spid="_x0000_s568322" name="Equation" r:id="rId4" imgW="634680" imgH="4190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609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More Examples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01637" y="990600"/>
          <a:ext cx="8437563" cy="5191125"/>
        </p:xfrm>
        <a:graphic>
          <a:graphicData uri="http://schemas.openxmlformats.org/presentationml/2006/ole">
            <p:oleObj spid="_x0000_s576514" name="Equation" r:id="rId3" imgW="2768400" imgH="2006280" progId="Equation.3">
              <p:embed/>
            </p:oleObj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Definition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728328" y="11430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</a:pPr>
            <a:r>
              <a:rPr lang="en-US" sz="2800" dirty="0" smtClean="0">
                <a:solidFill>
                  <a:srgbClr val="009C73"/>
                </a:solidFill>
                <a:latin typeface="Arial" charset="0"/>
              </a:rPr>
              <a:t>A rational expression is the ratio of two polynomials.</a:t>
            </a:r>
            <a:endParaRPr lang="en-US" sz="2800" dirty="0">
              <a:solidFill>
                <a:srgbClr val="009C73"/>
              </a:solidFill>
              <a:latin typeface="Arial" charset="0"/>
              <a:cs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1974502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Examples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38400" y="1891695"/>
          <a:ext cx="5410200" cy="4293809"/>
        </p:xfrm>
        <a:graphic>
          <a:graphicData uri="http://schemas.openxmlformats.org/presentationml/2006/ole">
            <p:oleObj spid="_x0000_s513029" name="Equation" r:id="rId4" imgW="1600200" imgH="126972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8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Evaluating Rational Expressions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338137" y="914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Evaluate                 for 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			a)  x = 0                           b) x = 3</a:t>
            </a:r>
            <a:endParaRPr lang="en-US" sz="2800" dirty="0">
              <a:latin typeface="Arial" charset="0"/>
            </a:endParaRPr>
          </a:p>
        </p:txBody>
      </p:sp>
      <p:sp>
        <p:nvSpPr>
          <p:cNvPr id="517127" name="Rectangle 7"/>
          <p:cNvSpPr>
            <a:spLocks noChangeArrowheads="1"/>
          </p:cNvSpPr>
          <p:nvPr/>
        </p:nvSpPr>
        <p:spPr bwMode="auto">
          <a:xfrm>
            <a:off x="1098550" y="2962274"/>
            <a:ext cx="641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(a)</a:t>
            </a:r>
            <a:endParaRPr lang="en-US" sz="2000" dirty="0">
              <a:latin typeface="Arial" charset="0"/>
            </a:endParaRPr>
          </a:p>
        </p:txBody>
      </p:sp>
      <p:sp>
        <p:nvSpPr>
          <p:cNvPr id="517146" name="Line 26"/>
          <p:cNvSpPr>
            <a:spLocks noChangeShapeType="1"/>
          </p:cNvSpPr>
          <p:nvPr/>
        </p:nvSpPr>
        <p:spPr bwMode="auto">
          <a:xfrm flipH="1">
            <a:off x="3952875" y="4784079"/>
            <a:ext cx="571500" cy="0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7147" name="Rectangle 27"/>
          <p:cNvSpPr>
            <a:spLocks noChangeArrowheads="1"/>
          </p:cNvSpPr>
          <p:nvPr/>
        </p:nvSpPr>
        <p:spPr bwMode="auto">
          <a:xfrm>
            <a:off x="1098550" y="4403079"/>
            <a:ext cx="641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(b)</a:t>
            </a:r>
            <a:endParaRPr lang="en-US" sz="2000" dirty="0">
              <a:latin typeface="Arial" charset="0"/>
            </a:endParaRPr>
          </a:p>
        </p:txBody>
      </p:sp>
      <p:sp>
        <p:nvSpPr>
          <p:cNvPr id="517161" name="Rectangle 41"/>
          <p:cNvSpPr>
            <a:spLocks noChangeArrowheads="1"/>
          </p:cNvSpPr>
          <p:nvPr/>
        </p:nvSpPr>
        <p:spPr bwMode="auto">
          <a:xfrm>
            <a:off x="4862513" y="4091581"/>
            <a:ext cx="32210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Cannot divide by 0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4862513" y="4553246"/>
            <a:ext cx="156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UNDEFINED</a:t>
            </a:r>
            <a:r>
              <a:rPr lang="en-US" sz="2000" dirty="0" smtClean="0">
                <a:solidFill>
                  <a:schemeClr val="folHlink"/>
                </a:solidFill>
                <a:latin typeface="Arial" charset="0"/>
              </a:rPr>
              <a:t>.</a:t>
            </a: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055812" y="876510"/>
          <a:ext cx="919163" cy="838060"/>
        </p:xfrm>
        <a:graphic>
          <a:graphicData uri="http://schemas.openxmlformats.org/presentationml/2006/ole">
            <p:oleObj spid="_x0000_s517169" name="Equation" r:id="rId5" imgW="431640" imgH="393480" progId="Equation.3">
              <p:embed/>
            </p:oleObj>
          </a:graphicData>
        </a:graphic>
      </p:graphicFrame>
      <p:graphicFrame>
        <p:nvGraphicFramePr>
          <p:cNvPr id="517170" name="Object 50"/>
          <p:cNvGraphicFramePr>
            <a:graphicFrameLocks noChangeAspect="1"/>
          </p:cNvGraphicFramePr>
          <p:nvPr/>
        </p:nvGraphicFramePr>
        <p:xfrm>
          <a:off x="1839913" y="2719387"/>
          <a:ext cx="1135062" cy="892175"/>
        </p:xfrm>
        <a:graphic>
          <a:graphicData uri="http://schemas.openxmlformats.org/presentationml/2006/ole">
            <p:oleObj spid="_x0000_s517170" name="Equation" r:id="rId6" imgW="533160" imgH="419040" progId="Equation.3">
              <p:embed/>
            </p:oleObj>
          </a:graphicData>
        </a:graphic>
      </p:graphicFrame>
      <p:graphicFrame>
        <p:nvGraphicFramePr>
          <p:cNvPr id="517171" name="Object 51"/>
          <p:cNvGraphicFramePr>
            <a:graphicFrameLocks noChangeAspect="1"/>
          </p:cNvGraphicFramePr>
          <p:nvPr/>
        </p:nvGraphicFramePr>
        <p:xfrm>
          <a:off x="2936875" y="2733674"/>
          <a:ext cx="1350962" cy="838200"/>
        </p:xfrm>
        <a:graphic>
          <a:graphicData uri="http://schemas.openxmlformats.org/presentationml/2006/ole">
            <p:oleObj spid="_x0000_s517171" name="Equation" r:id="rId7" imgW="634680" imgH="393480" progId="Equation.3">
              <p:embed/>
            </p:oleObj>
          </a:graphicData>
        </a:graphic>
      </p:graphicFrame>
      <p:graphicFrame>
        <p:nvGraphicFramePr>
          <p:cNvPr id="517172" name="Object 52"/>
          <p:cNvGraphicFramePr>
            <a:graphicFrameLocks noChangeAspect="1"/>
          </p:cNvGraphicFramePr>
          <p:nvPr/>
        </p:nvGraphicFramePr>
        <p:xfrm>
          <a:off x="1941513" y="4160192"/>
          <a:ext cx="1108075" cy="892175"/>
        </p:xfrm>
        <a:graphic>
          <a:graphicData uri="http://schemas.openxmlformats.org/presentationml/2006/ole">
            <p:oleObj spid="_x0000_s517172" name="Equation" r:id="rId8" imgW="520560" imgH="419040" progId="Equation.3">
              <p:embed/>
            </p:oleObj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2992438" y="4322414"/>
            <a:ext cx="106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384550" y="4091581"/>
            <a:ext cx="83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219450" y="4160192"/>
            <a:ext cx="1260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__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384550" y="4590702"/>
            <a:ext cx="97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401637" y="5130800"/>
            <a:ext cx="77724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dirty="0" smtClean="0">
                <a:solidFill>
                  <a:schemeClr val="folHlink"/>
                </a:solidFill>
                <a:latin typeface="Arial" charset="0"/>
              </a:rPr>
              <a:t>Rational expression is undefined when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dirty="0" smtClean="0">
                <a:solidFill>
                  <a:schemeClr val="folHlink"/>
                </a:solidFill>
                <a:latin typeface="Arial" charset="0"/>
              </a:rPr>
              <a:t>its denominator equals to 0</a:t>
            </a:r>
            <a:endParaRPr lang="en-US" sz="32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7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1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8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027"/>
                                      </p:to>
                                    </p:animClr>
                                    <p:animClr clrSpc="rgb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1027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7" grpId="0" build="p"/>
      <p:bldP spid="517146" grpId="0" animBg="1"/>
      <p:bldP spid="517147" grpId="0" build="p"/>
      <p:bldP spid="517161" grpId="0" build="p"/>
      <p:bldP spid="517168" grpId="0" build="p"/>
      <p:bldP spid="60" grpId="0"/>
      <p:bldP spid="61" grpId="0"/>
      <p:bldP spid="62" grpId="0"/>
      <p:bldP spid="63" grpId="0"/>
      <p:bldP spid="63" grpId="1"/>
      <p:bldP spid="64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Diagonal Corner Rectangle 19"/>
          <p:cNvSpPr/>
          <p:nvPr/>
        </p:nvSpPr>
        <p:spPr>
          <a:xfrm>
            <a:off x="338137" y="733215"/>
            <a:ext cx="8293100" cy="95954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1273175" y="5562600"/>
            <a:ext cx="4991100" cy="581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596900" y="2057400"/>
            <a:ext cx="917575" cy="6762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338137" y="914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Find all numbers for which                  is undefined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1" name="Rectangle 41"/>
          <p:cNvSpPr>
            <a:spLocks noChangeArrowheads="1"/>
          </p:cNvSpPr>
          <p:nvPr/>
        </p:nvSpPr>
        <p:spPr bwMode="auto">
          <a:xfrm>
            <a:off x="5410200" y="2792412"/>
            <a:ext cx="32210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Arial" charset="0"/>
              </a:rPr>
              <a:t>Set denominator equal to 0</a:t>
            </a:r>
            <a:endParaRPr lang="en-US" sz="200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5983287" y="3785089"/>
            <a:ext cx="156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Arial" charset="0"/>
              </a:rPr>
              <a:t>Factor LHS</a:t>
            </a:r>
            <a:endParaRPr lang="en-US" sz="2000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862514" y="733215"/>
          <a:ext cx="1120774" cy="1021881"/>
        </p:xfrm>
        <a:graphic>
          <a:graphicData uri="http://schemas.openxmlformats.org/presentationml/2006/ole">
            <p:oleObj spid="_x0000_s551938" name="Equation" r:id="rId4" imgW="431640" imgH="393480" progId="Equation.3">
              <p:embed/>
            </p:oleObj>
          </a:graphicData>
        </a:graphic>
      </p:graphicFrame>
      <p:graphicFrame>
        <p:nvGraphicFramePr>
          <p:cNvPr id="517170" name="Object 50"/>
          <p:cNvGraphicFramePr>
            <a:graphicFrameLocks noChangeAspect="1"/>
          </p:cNvGraphicFramePr>
          <p:nvPr/>
        </p:nvGraphicFramePr>
        <p:xfrm>
          <a:off x="639762" y="1692764"/>
          <a:ext cx="917575" cy="838200"/>
        </p:xfrm>
        <a:graphic>
          <a:graphicData uri="http://schemas.openxmlformats.org/presentationml/2006/ole">
            <p:oleObj spid="_x0000_s551939" name="Equation" r:id="rId5" imgW="431640" imgH="393480" progId="Equation.3">
              <p:embed/>
            </p:oleObj>
          </a:graphicData>
        </a:graphic>
      </p:graphicFrame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1739900" y="1857864"/>
            <a:ext cx="77724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s undefined when its denominator equal to 0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1523999" y="2501900"/>
            <a:ext cx="1495426" cy="5810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1943" name="Object 7"/>
          <p:cNvGraphicFramePr>
            <a:graphicFrameLocks noChangeAspect="1"/>
          </p:cNvGraphicFramePr>
          <p:nvPr/>
        </p:nvGraphicFramePr>
        <p:xfrm>
          <a:off x="3086100" y="2792412"/>
          <a:ext cx="1776413" cy="581025"/>
        </p:xfrm>
        <a:graphic>
          <a:graphicData uri="http://schemas.openxmlformats.org/presentationml/2006/ole">
            <p:oleObj spid="_x0000_s551943" name="Equation" r:id="rId6" imgW="622080" imgH="203040" progId="Equation.3">
              <p:embed/>
            </p:oleObj>
          </a:graphicData>
        </a:graphic>
      </p:graphicFrame>
      <p:graphicFrame>
        <p:nvGraphicFramePr>
          <p:cNvPr id="551944" name="Object 8"/>
          <p:cNvGraphicFramePr>
            <a:graphicFrameLocks noChangeAspect="1"/>
          </p:cNvGraphicFramePr>
          <p:nvPr/>
        </p:nvGraphicFramePr>
        <p:xfrm>
          <a:off x="2132012" y="3785089"/>
          <a:ext cx="2973388" cy="581025"/>
        </p:xfrm>
        <a:graphic>
          <a:graphicData uri="http://schemas.openxmlformats.org/presentationml/2006/ole">
            <p:oleObj spid="_x0000_s551944" name="Equation" r:id="rId7" imgW="1041120" imgH="203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1514475" y="4633912"/>
          <a:ext cx="4749800" cy="581025"/>
        </p:xfrm>
        <a:graphic>
          <a:graphicData uri="http://schemas.openxmlformats.org/presentationml/2006/ole">
            <p:oleObj spid="_x0000_s551945" name="Equation" r:id="rId8" imgW="1663560" imgH="203040" progId="Equation.3">
              <p:embed/>
            </p:oleObj>
          </a:graphicData>
        </a:graphic>
      </p:graphicFrame>
      <p:graphicFrame>
        <p:nvGraphicFramePr>
          <p:cNvPr id="551946" name="Object 10"/>
          <p:cNvGraphicFramePr>
            <a:graphicFrameLocks noChangeAspect="1"/>
          </p:cNvGraphicFramePr>
          <p:nvPr/>
        </p:nvGraphicFramePr>
        <p:xfrm>
          <a:off x="1800226" y="5562600"/>
          <a:ext cx="3843337" cy="581025"/>
        </p:xfrm>
        <a:graphic>
          <a:graphicData uri="http://schemas.openxmlformats.org/presentationml/2006/ole">
            <p:oleObj spid="_x0000_s551946" name="Equation" r:id="rId9" imgW="1346040" imgH="203040" progId="Equation.3">
              <p:embed/>
            </p:oleObj>
          </a:graphicData>
        </a:graphic>
      </p:graphicFrame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6764337" y="4833937"/>
            <a:ext cx="156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Arial" charset="0"/>
              </a:rPr>
              <a:t>Solve for x</a:t>
            </a:r>
            <a:endParaRPr lang="en-US" sz="2000" dirty="0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300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5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5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5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21" grpId="0" animBg="1"/>
      <p:bldP spid="21" grpId="2" animBg="1"/>
      <p:bldP spid="517161" grpId="0" build="p"/>
      <p:bldP spid="517168" grpId="0" build="p"/>
      <p:bldP spid="64" grpId="0" build="allAtOnce"/>
      <p:bldP spid="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Diagonal Corner Rectangle 19"/>
          <p:cNvSpPr/>
          <p:nvPr/>
        </p:nvSpPr>
        <p:spPr>
          <a:xfrm>
            <a:off x="338137" y="565151"/>
            <a:ext cx="8293100" cy="1127614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1273175" y="5562600"/>
            <a:ext cx="4991100" cy="581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82574" y="2027726"/>
            <a:ext cx="1457326" cy="5032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338137" y="914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Find all numbers for which                    is undefined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1" name="Rectangle 41"/>
          <p:cNvSpPr>
            <a:spLocks noChangeArrowheads="1"/>
          </p:cNvSpPr>
          <p:nvPr/>
        </p:nvSpPr>
        <p:spPr bwMode="auto">
          <a:xfrm>
            <a:off x="5410200" y="3036887"/>
            <a:ext cx="32210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Arial" charset="0"/>
              </a:rPr>
              <a:t>Set denominator equal to 0</a:t>
            </a:r>
            <a:endParaRPr lang="en-US" sz="200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5983287" y="3785089"/>
            <a:ext cx="156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Arial" charset="0"/>
              </a:rPr>
              <a:t>Factor LHS</a:t>
            </a:r>
            <a:endParaRPr lang="en-US" sz="2000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720432" y="565150"/>
          <a:ext cx="1846262" cy="1087438"/>
        </p:xfrm>
        <a:graphic>
          <a:graphicData uri="http://schemas.openxmlformats.org/presentationml/2006/ole">
            <p:oleObj spid="_x0000_s552962" name="Equation" r:id="rId4" imgW="711000" imgH="419040" progId="Equation.3">
              <p:embed/>
            </p:oleObj>
          </a:graphicData>
        </a:graphic>
      </p:graphicFrame>
      <p:graphicFrame>
        <p:nvGraphicFramePr>
          <p:cNvPr id="517170" name="Object 50"/>
          <p:cNvGraphicFramePr>
            <a:graphicFrameLocks noChangeAspect="1"/>
          </p:cNvGraphicFramePr>
          <p:nvPr/>
        </p:nvGraphicFramePr>
        <p:xfrm>
          <a:off x="282574" y="1638789"/>
          <a:ext cx="1511300" cy="892175"/>
        </p:xfrm>
        <a:graphic>
          <a:graphicData uri="http://schemas.openxmlformats.org/presentationml/2006/ole">
            <p:oleObj spid="_x0000_s552963" name="Equation" r:id="rId5" imgW="711000" imgH="419040" progId="Equation.3">
              <p:embed/>
            </p:oleObj>
          </a:graphicData>
        </a:graphic>
      </p:graphicFrame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1739900" y="1857864"/>
            <a:ext cx="77724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</a:rPr>
              <a:t>s undefined when its denominator equal to 0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1800226" y="2501900"/>
            <a:ext cx="868362" cy="5810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1943" name="Object 7"/>
          <p:cNvGraphicFramePr>
            <a:graphicFrameLocks noChangeAspect="1"/>
          </p:cNvGraphicFramePr>
          <p:nvPr/>
        </p:nvGraphicFramePr>
        <p:xfrm>
          <a:off x="2668588" y="2792413"/>
          <a:ext cx="2611437" cy="581025"/>
        </p:xfrm>
        <a:graphic>
          <a:graphicData uri="http://schemas.openxmlformats.org/presentationml/2006/ole">
            <p:oleObj spid="_x0000_s552964" name="Equation" r:id="rId6" imgW="914400" imgH="203040" progId="Equation.3">
              <p:embed/>
            </p:oleObj>
          </a:graphicData>
        </a:graphic>
      </p:graphicFrame>
      <p:graphicFrame>
        <p:nvGraphicFramePr>
          <p:cNvPr id="551944" name="Object 8"/>
          <p:cNvGraphicFramePr>
            <a:graphicFrameLocks noChangeAspect="1"/>
          </p:cNvGraphicFramePr>
          <p:nvPr/>
        </p:nvGraphicFramePr>
        <p:xfrm>
          <a:off x="2149475" y="3784600"/>
          <a:ext cx="2936875" cy="581025"/>
        </p:xfrm>
        <a:graphic>
          <a:graphicData uri="http://schemas.openxmlformats.org/presentationml/2006/ole">
            <p:oleObj spid="_x0000_s552965" name="Equation" r:id="rId7" imgW="1028520" imgH="203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1531938" y="4633913"/>
          <a:ext cx="4713287" cy="581025"/>
        </p:xfrm>
        <a:graphic>
          <a:graphicData uri="http://schemas.openxmlformats.org/presentationml/2006/ole">
            <p:oleObj spid="_x0000_s552966" name="Equation" r:id="rId8" imgW="1650960" imgH="203040" progId="Equation.3">
              <p:embed/>
            </p:oleObj>
          </a:graphicData>
        </a:graphic>
      </p:graphicFrame>
      <p:graphicFrame>
        <p:nvGraphicFramePr>
          <p:cNvPr id="551946" name="Object 10"/>
          <p:cNvGraphicFramePr>
            <a:graphicFrameLocks noChangeAspect="1"/>
          </p:cNvGraphicFramePr>
          <p:nvPr/>
        </p:nvGraphicFramePr>
        <p:xfrm>
          <a:off x="1944688" y="5562600"/>
          <a:ext cx="3554412" cy="581025"/>
        </p:xfrm>
        <a:graphic>
          <a:graphicData uri="http://schemas.openxmlformats.org/presentationml/2006/ole">
            <p:oleObj spid="_x0000_s552967" name="Equation" r:id="rId9" imgW="1244520" imgH="203040" progId="Equation.3">
              <p:embed/>
            </p:oleObj>
          </a:graphicData>
        </a:graphic>
      </p:graphicFrame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6764337" y="4833937"/>
            <a:ext cx="156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Arial" charset="0"/>
              </a:rPr>
              <a:t>Solve for x</a:t>
            </a:r>
            <a:endParaRPr lang="en-US" sz="2000" dirty="0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5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5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5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21" grpId="0" animBg="1"/>
      <p:bldP spid="21" grpId="1" animBg="1"/>
      <p:bldP spid="517161" grpId="0" build="p"/>
      <p:bldP spid="517168" grpId="0" build="p"/>
      <p:bldP spid="64" grpId="0" build="allAtOnce"/>
      <p:bldP spid="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15938"/>
            <a:ext cx="9144000" cy="427038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Simplifying Rational 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Expressions</a:t>
            </a:r>
          </a:p>
        </p:txBody>
      </p:sp>
      <p:sp>
        <p:nvSpPr>
          <p:cNvPr id="515076" name="Rectangle 4"/>
          <p:cNvSpPr>
            <a:spLocks noGrp="1" noChangeArrowheads="1"/>
          </p:cNvSpPr>
          <p:nvPr>
            <p:ph idx="1"/>
          </p:nvPr>
        </p:nvSpPr>
        <p:spPr>
          <a:xfrm>
            <a:off x="495635" y="1143000"/>
            <a:ext cx="7772400" cy="457200"/>
          </a:xfrm>
          <a:noFill/>
          <a:ln/>
        </p:spPr>
        <p:txBody>
          <a:bodyPr>
            <a:normAutofit fontScale="92500"/>
          </a:bodyPr>
          <a:lstStyle/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Fundamental Property of Rational Expression</a:t>
            </a:r>
            <a:endParaRPr lang="en-US" sz="2400" b="1" dirty="0"/>
          </a:p>
        </p:txBody>
      </p:sp>
      <p:sp>
        <p:nvSpPr>
          <p:cNvPr id="515074" name="AutoShape 2"/>
          <p:cNvSpPr>
            <a:spLocks noChangeArrowheads="1"/>
          </p:cNvSpPr>
          <p:nvPr/>
        </p:nvSpPr>
        <p:spPr bwMode="auto">
          <a:xfrm>
            <a:off x="495635" y="4337050"/>
            <a:ext cx="8038765" cy="2063750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685800" y="4457700"/>
            <a:ext cx="2803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</a:rPr>
              <a:t>A rational expression is in simplified form if its numerator and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</a:rPr>
              <a:t>Its denominator have no common factors other than 1.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407988" y="5257800"/>
            <a:ext cx="8126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latin typeface="Arial" charset="0"/>
              </a:rPr>
              <a:t> 	</a:t>
            </a:r>
            <a:r>
              <a:rPr lang="en-US" sz="2000" dirty="0" smtClean="0">
                <a:latin typeface="Arial" charset="0"/>
              </a:rPr>
              <a:t>To simplify a rational expression</a:t>
            </a:r>
            <a:r>
              <a:rPr lang="en-US" sz="2000" b="1" dirty="0" smtClean="0">
                <a:latin typeface="Arial" charset="0"/>
              </a:rPr>
              <a:t>, </a:t>
            </a:r>
            <a:r>
              <a:rPr lang="en-US" sz="2000" dirty="0" smtClean="0">
                <a:latin typeface="Arial" charset="0"/>
              </a:rPr>
              <a:t>we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Arial" charset="0"/>
              </a:rPr>
              <a:t>	     </a:t>
            </a:r>
            <a:r>
              <a:rPr lang="en-US" sz="2000" b="1" dirty="0" smtClean="0">
                <a:latin typeface="Arial" charset="0"/>
              </a:rPr>
              <a:t>1) Factor the numerator and denominator completely</a:t>
            </a:r>
            <a:endParaRPr lang="en-US" sz="2000" b="1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latin typeface="Arial" charset="0"/>
              </a:rPr>
              <a:t>		 2) Cancel common factors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3200" y="1600200"/>
            <a:ext cx="2667000" cy="127054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48000" y="1600200"/>
          <a:ext cx="1844340" cy="1270545"/>
        </p:xfrm>
        <a:graphic>
          <a:graphicData uri="http://schemas.openxmlformats.org/presentationml/2006/ole">
            <p:oleObj spid="_x0000_s515080" name="Equation" r:id="rId4" imgW="57132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95635" y="2971800"/>
            <a:ext cx="84197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where A, B, C are polynomials</a:t>
            </a:r>
          </a:p>
          <a:p>
            <a:pPr marL="533400" indent="-533400" eaLnBrk="1" hangingPunct="1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</a:rPr>
              <a:t>We can multiply both numerator and denominator by the same polynomial.</a:t>
            </a:r>
          </a:p>
          <a:p>
            <a:pPr marL="533400" indent="-533400" eaLnBrk="1" hangingPunct="1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</a:rPr>
              <a:t>We can cancel out any common factors.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 animBg="1"/>
      <p:bldP spid="515077" grpId="0" uiExpand="1" build="p"/>
      <p:bldP spid="515078" grpId="0" uiExpand="1" build="p"/>
      <p:bldP spid="11" grpId="0" animBg="1"/>
      <p:bldP spid="14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 Diagonal Corner Rectangle 31"/>
          <p:cNvSpPr/>
          <p:nvPr/>
        </p:nvSpPr>
        <p:spPr>
          <a:xfrm>
            <a:off x="2473761" y="733215"/>
            <a:ext cx="4231839" cy="1247985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3011685" y="3005138"/>
            <a:ext cx="968375" cy="13671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656408" y="11050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1" name="Rectangle 41"/>
          <p:cNvSpPr>
            <a:spLocks noChangeArrowheads="1"/>
          </p:cNvSpPr>
          <p:nvPr/>
        </p:nvSpPr>
        <p:spPr bwMode="auto">
          <a:xfrm>
            <a:off x="4267200" y="2119312"/>
            <a:ext cx="32210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Arial" charset="0"/>
              </a:rPr>
              <a:t>This expression is already in factored form</a:t>
            </a:r>
            <a:endParaRPr lang="en-US" sz="200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4267200" y="2585034"/>
            <a:ext cx="156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Arial" charset="0"/>
              </a:rPr>
              <a:t>Just cancel common factors</a:t>
            </a:r>
            <a:endParaRPr lang="en-US" sz="2000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743116" y="733215"/>
          <a:ext cx="1319212" cy="1087438"/>
        </p:xfrm>
        <a:graphic>
          <a:graphicData uri="http://schemas.openxmlformats.org/presentationml/2006/ole">
            <p:oleObj spid="_x0000_s553986" name="Equation" r:id="rId4" imgW="50796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2692400" y="3005138"/>
          <a:ext cx="1195388" cy="1196975"/>
        </p:xfrm>
        <a:graphic>
          <a:graphicData uri="http://schemas.openxmlformats.org/presentationml/2006/ole">
            <p:oleObj spid="_x0000_s553990" name="Equation" r:id="rId5" imgW="419040" imgH="41904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817960" y="2792412"/>
          <a:ext cx="1964531" cy="1619380"/>
        </p:xfrm>
        <a:graphic>
          <a:graphicData uri="http://schemas.openxmlformats.org/presentationml/2006/ole">
            <p:oleObj spid="_x0000_s553992" name="Equation" r:id="rId6" imgW="507960" imgH="4190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817959" y="2792412"/>
            <a:ext cx="822960" cy="914400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61695" y="3706812"/>
            <a:ext cx="822960" cy="704980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566191" y="2946081"/>
            <a:ext cx="673100" cy="365760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1406525" y="3973513"/>
            <a:ext cx="673100" cy="457200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034464" y="2843568"/>
            <a:ext cx="673100" cy="5707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1901470" y="3757968"/>
            <a:ext cx="673100" cy="57078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45513" y="233074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6551" y="4411792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5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3437" y="2252314"/>
            <a:ext cx="537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a</a:t>
            </a:r>
            <a:r>
              <a:rPr lang="en-US" sz="2800" baseline="30000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97913" y="4458189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35837" y="4411792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73761" y="2252314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1" grpId="0" build="p"/>
      <p:bldP spid="517168" grpId="0" build="p"/>
      <p:bldP spid="26" grpId="0"/>
      <p:bldP spid="27" grpId="0"/>
      <p:bldP spid="30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 Diagonal Corner Rectangle 18"/>
          <p:cNvSpPr/>
          <p:nvPr/>
        </p:nvSpPr>
        <p:spPr>
          <a:xfrm>
            <a:off x="2490985" y="733215"/>
            <a:ext cx="4233863" cy="1295432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181601" y="2896528"/>
            <a:ext cx="1168002" cy="15382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733748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766219" y="11050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2047082" y="3917950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Factor 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522621" y="949001"/>
          <a:ext cx="1317960" cy="1074078"/>
        </p:xfrm>
        <a:graphic>
          <a:graphicData uri="http://schemas.openxmlformats.org/presentationml/2006/ole">
            <p:oleObj spid="_x0000_s562178" name="Equation" r:id="rId4" imgW="482400" imgH="39348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4911725" y="2959100"/>
          <a:ext cx="1268413" cy="1263650"/>
        </p:xfrm>
        <a:graphic>
          <a:graphicData uri="http://schemas.openxmlformats.org/presentationml/2006/ole">
            <p:oleObj spid="_x0000_s562179" name="Equation" r:id="rId5" imgW="444240" imgH="39348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490985" y="2853967"/>
          <a:ext cx="2457450" cy="1522413"/>
        </p:xfrm>
        <a:graphic>
          <a:graphicData uri="http://schemas.openxmlformats.org/presentationml/2006/ole">
            <p:oleObj spid="_x0000_s562180" name="Equation" r:id="rId6" imgW="63468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 flipH="1" flipV="1">
            <a:off x="3021563" y="2961091"/>
            <a:ext cx="568971" cy="482440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641253" y="3852194"/>
            <a:ext cx="654993" cy="521096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64828" y="2456160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1098" y="4440239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2181" name="Object 5"/>
          <p:cNvGraphicFramePr>
            <a:graphicFrameLocks noChangeAspect="1"/>
          </p:cNvGraphicFramePr>
          <p:nvPr/>
        </p:nvGraphicFramePr>
        <p:xfrm>
          <a:off x="543025" y="2788880"/>
          <a:ext cx="1947960" cy="1587500"/>
        </p:xfrm>
        <a:graphic>
          <a:graphicData uri="http://schemas.openxmlformats.org/presentationml/2006/ole">
            <p:oleObj spid="_x0000_s562181" name="Equation" r:id="rId7" imgW="48240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 Diagonal Corner Rectangle 18"/>
          <p:cNvSpPr/>
          <p:nvPr/>
        </p:nvSpPr>
        <p:spPr>
          <a:xfrm>
            <a:off x="2241549" y="733214"/>
            <a:ext cx="4991101" cy="1444625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765602" y="3116264"/>
            <a:ext cx="1168002" cy="132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520353" y="11050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Simplify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1150442" y="4901904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Factor numerator and denominator completely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142819" y="733215"/>
          <a:ext cx="2190750" cy="1444625"/>
        </p:xfrm>
        <a:graphic>
          <a:graphicData uri="http://schemas.openxmlformats.org/presentationml/2006/ole">
            <p:oleObj spid="_x0000_s563202" name="Equation" r:id="rId4" imgW="63468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5475288" y="3115603"/>
          <a:ext cx="1376362" cy="1263650"/>
        </p:xfrm>
        <a:graphic>
          <a:graphicData uri="http://schemas.openxmlformats.org/presentationml/2006/ole">
            <p:oleObj spid="_x0000_s563203" name="Equation" r:id="rId5" imgW="482400" imgH="393480" progId="Equation.3">
              <p:embed/>
            </p:oleObj>
          </a:graphicData>
        </a:graphic>
      </p:graphicFrame>
      <p:graphicFrame>
        <p:nvGraphicFramePr>
          <p:cNvPr id="553992" name="Object 8"/>
          <p:cNvGraphicFramePr>
            <a:graphicFrameLocks noChangeAspect="1"/>
          </p:cNvGraphicFramePr>
          <p:nvPr/>
        </p:nvGraphicFramePr>
        <p:xfrm>
          <a:off x="2528887" y="3077503"/>
          <a:ext cx="3000018" cy="1301750"/>
        </p:xfrm>
        <a:graphic>
          <a:graphicData uri="http://schemas.openxmlformats.org/presentationml/2006/ole">
            <p:oleObj spid="_x0000_s563204" name="Equation" r:id="rId6" imgW="965160" imgH="4190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3062684" y="3282151"/>
            <a:ext cx="1080135" cy="40929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711098" y="3863316"/>
            <a:ext cx="1240235" cy="477837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42136" y="2785292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42819" y="4440239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3206" name="Object 6"/>
          <p:cNvGraphicFramePr>
            <a:graphicFrameLocks noChangeAspect="1"/>
          </p:cNvGraphicFramePr>
          <p:nvPr/>
        </p:nvGraphicFramePr>
        <p:xfrm>
          <a:off x="338137" y="2896528"/>
          <a:ext cx="2190750" cy="1444625"/>
        </p:xfrm>
        <a:graphic>
          <a:graphicData uri="http://schemas.openxmlformats.org/presentationml/2006/ole">
            <p:oleObj spid="_x0000_s563206" name="Equation" r:id="rId7" imgW="634680" imgH="4190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nimBg="1"/>
      <p:bldP spid="517168" grpId="0" build="p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24936</TotalTime>
  <Words>284</Words>
  <Application>Microsoft Office PowerPoint</Application>
  <PresentationFormat>On-screen Show (4:3)</PresentationFormat>
  <Paragraphs>106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Aspect</vt:lpstr>
      <vt:lpstr>Equation</vt:lpstr>
      <vt:lpstr>Section 6.1</vt:lpstr>
      <vt:lpstr>Slide 2</vt:lpstr>
      <vt:lpstr>Slide 3</vt:lpstr>
      <vt:lpstr>Slide 4</vt:lpstr>
      <vt:lpstr>Slide 5</vt:lpstr>
      <vt:lpstr>Simplifying Rational Expressions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More Examples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Rational Expression</dc:title>
  <dc:creator>Phong Chau</dc:creator>
  <cp:lastModifiedBy>Phong</cp:lastModifiedBy>
  <cp:revision>1655</cp:revision>
  <dcterms:created xsi:type="dcterms:W3CDTF">2000-06-05T14:57:27Z</dcterms:created>
  <dcterms:modified xsi:type="dcterms:W3CDTF">2014-08-26T06:52:32Z</dcterms:modified>
</cp:coreProperties>
</file>