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69" r:id="rId1"/>
  </p:sldMasterIdLst>
  <p:notesMasterIdLst>
    <p:notesMasterId r:id="rId17"/>
  </p:notesMasterIdLst>
  <p:handoutMasterIdLst>
    <p:handoutMasterId r:id="rId18"/>
  </p:handoutMasterIdLst>
  <p:sldIdLst>
    <p:sldId id="333" r:id="rId2"/>
    <p:sldId id="335" r:id="rId3"/>
    <p:sldId id="363" r:id="rId4"/>
    <p:sldId id="364" r:id="rId5"/>
    <p:sldId id="365" r:id="rId6"/>
    <p:sldId id="366" r:id="rId7"/>
    <p:sldId id="367" r:id="rId8"/>
    <p:sldId id="374" r:id="rId9"/>
    <p:sldId id="339" r:id="rId10"/>
    <p:sldId id="369" r:id="rId11"/>
    <p:sldId id="370" r:id="rId12"/>
    <p:sldId id="371" r:id="rId13"/>
    <p:sldId id="372" r:id="rId14"/>
    <p:sldId id="375" r:id="rId15"/>
    <p:sldId id="373" r:id="rId16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FF99"/>
    <a:srgbClr val="FF0066"/>
    <a:srgbClr val="00A479"/>
    <a:srgbClr val="2CB3B0"/>
    <a:srgbClr val="33CCCC"/>
    <a:srgbClr val="33CCFF"/>
    <a:srgbClr val="FF9933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06" d="100"/>
          <a:sy n="106" d="100"/>
        </p:scale>
        <p:origin x="-11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68"/>
    </p:cViewPr>
  </p:sorterViewPr>
  <p:notesViewPr>
    <p:cSldViewPr snapToObjects="1">
      <p:cViewPr>
        <p:scale>
          <a:sx n="100" d="100"/>
          <a:sy n="100" d="100"/>
        </p:scale>
        <p:origin x="-780" y="226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5.wmf"/><Relationship Id="rId7" Type="http://schemas.openxmlformats.org/officeDocument/2006/relationships/image" Target="../media/image15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image" Target="../media/image34.wmf"/><Relationship Id="rId7" Type="http://schemas.openxmlformats.org/officeDocument/2006/relationships/image" Target="../media/image38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Relationship Id="rId9" Type="http://schemas.openxmlformats.org/officeDocument/2006/relationships/image" Target="../media/image4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CA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AB22F2D-0C2C-4779-8B73-2D3246E521AE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CA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CDE6936-A0BA-495B-98B2-B09142D1DEDB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387A4A-BF19-4D01-B091-69DB345A166D}" type="slidenum">
              <a:rPr lang="en-CA"/>
              <a:pPr/>
              <a:t>1</a:t>
            </a:fld>
            <a:endParaRPr lang="en-CA"/>
          </a:p>
        </p:txBody>
      </p:sp>
      <p:sp>
        <p:nvSpPr>
          <p:cNvPr id="512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37BD16-4B39-4D2D-B4FD-FF801CBED112}" type="slidenum">
              <a:rPr lang="en-CA"/>
              <a:pPr/>
              <a:t>11</a:t>
            </a:fld>
            <a:endParaRPr lang="en-CA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37BD16-4B39-4D2D-B4FD-FF801CBED112}" type="slidenum">
              <a:rPr lang="en-CA"/>
              <a:pPr/>
              <a:t>12</a:t>
            </a:fld>
            <a:endParaRPr lang="en-CA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37BD16-4B39-4D2D-B4FD-FF801CBED112}" type="slidenum">
              <a:rPr lang="en-CA"/>
              <a:pPr/>
              <a:t>13</a:t>
            </a:fld>
            <a:endParaRPr lang="en-CA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37BD16-4B39-4D2D-B4FD-FF801CBED112}" type="slidenum">
              <a:rPr lang="en-CA"/>
              <a:pPr/>
              <a:t>15</a:t>
            </a:fld>
            <a:endParaRPr lang="en-CA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563997-83CD-4C62-927B-88B4D9FA7DEE}" type="slidenum">
              <a:rPr lang="en-CA"/>
              <a:pPr/>
              <a:t>2</a:t>
            </a:fld>
            <a:endParaRPr lang="en-CA"/>
          </a:p>
        </p:txBody>
      </p:sp>
      <p:sp>
        <p:nvSpPr>
          <p:cNvPr id="516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6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37BD16-4B39-4D2D-B4FD-FF801CBED112}" type="slidenum">
              <a:rPr lang="en-CA"/>
              <a:pPr/>
              <a:t>3</a:t>
            </a:fld>
            <a:endParaRPr lang="en-CA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37BD16-4B39-4D2D-B4FD-FF801CBED112}" type="slidenum">
              <a:rPr lang="en-CA"/>
              <a:pPr/>
              <a:t>4</a:t>
            </a:fld>
            <a:endParaRPr lang="en-CA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37BD16-4B39-4D2D-B4FD-FF801CBED112}" type="slidenum">
              <a:rPr lang="en-CA"/>
              <a:pPr/>
              <a:t>5</a:t>
            </a:fld>
            <a:endParaRPr lang="en-CA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37BD16-4B39-4D2D-B4FD-FF801CBED112}" type="slidenum">
              <a:rPr lang="en-CA"/>
              <a:pPr/>
              <a:t>6</a:t>
            </a:fld>
            <a:endParaRPr lang="en-CA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37BD16-4B39-4D2D-B4FD-FF801CBED112}" type="slidenum">
              <a:rPr lang="en-CA"/>
              <a:pPr/>
              <a:t>7</a:t>
            </a:fld>
            <a:endParaRPr lang="en-CA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17F270-709C-420D-8A29-270AFFE55A85}" type="slidenum">
              <a:rPr lang="en-CA"/>
              <a:pPr/>
              <a:t>9</a:t>
            </a:fld>
            <a:endParaRPr lang="en-CA"/>
          </a:p>
        </p:txBody>
      </p:sp>
      <p:sp>
        <p:nvSpPr>
          <p:cNvPr id="524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4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37BD16-4B39-4D2D-B4FD-FF801CBED112}" type="slidenum">
              <a:rPr lang="en-CA"/>
              <a:pPr/>
              <a:t>10</a:t>
            </a:fld>
            <a:endParaRPr lang="en-CA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14A415-29ED-4A8D-87DB-408DBD9CBDCF}" type="datetime1">
              <a:rPr lang="en-US" smtClean="0"/>
              <a:pPr/>
              <a:t>8/25/2014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46CF03-935B-44A3-8DA7-02F5586F7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490A60-AEAD-4380-8198-A8C3E64DFCB6}" type="datetime1">
              <a:rPr lang="en-US" smtClean="0"/>
              <a:pPr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Slide 7- </a:t>
            </a:r>
            <a:fld id="{E3FFC720-FAE2-474E-875B-2F4F3CB8F490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AF37D4-B65F-4A7C-9C4B-03C17B467957}" type="datetime1">
              <a:rPr lang="en-US" smtClean="0"/>
              <a:pPr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Slide 7- </a:t>
            </a:r>
            <a:fld id="{0EE14CBE-8F00-4BF3-A34B-6EB33432A28D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18D2FC-5125-43E8-88E2-31A085198471}" type="datetime1">
              <a:rPr lang="en-US" smtClean="0"/>
              <a:pPr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Slide 7- </a:t>
            </a:r>
            <a:fld id="{CB53054E-FD0F-4A75-A1F5-247728752A98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27DC52-9739-42A6-AED2-AA71858C2EF0}" type="datetime1">
              <a:rPr lang="en-US" smtClean="0"/>
              <a:pPr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Slide 7- </a:t>
            </a:r>
            <a:fld id="{64D6151F-B3DA-4D34-8E6C-37642CAEAF3A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6ECC2B-2EED-46D7-A715-E726D0DF553D}" type="datetime1">
              <a:rPr lang="en-US" smtClean="0"/>
              <a:pPr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Slide 7- </a:t>
            </a:r>
            <a:fld id="{BDD7EAEF-08BC-4724-900F-0DDA763D8BEE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8FB979-DCC0-469E-8A97-2A44A0CBC363}" type="datetime1">
              <a:rPr lang="en-US" smtClean="0"/>
              <a:pPr/>
              <a:t>8/25/2014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Slide 7- </a:t>
            </a:r>
            <a:fld id="{EBB88EEC-D075-4EE2-B9F9-61E5611C3C53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C1B39D-9C51-46B8-A043-66FFE5FDF88B}" type="datetime1">
              <a:rPr lang="en-US" smtClean="0"/>
              <a:pPr/>
              <a:t>8/25/2014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Slide 7- </a:t>
            </a:r>
            <a:fld id="{7D04C0A6-20D9-4A43-AAAB-CDFCCC1080A8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A92E72-3391-4427-90BA-DB93EDA7BB3D}" type="datetime1">
              <a:rPr lang="en-US" smtClean="0"/>
              <a:pPr/>
              <a:t>8/25/2014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Slide 7- </a:t>
            </a:r>
            <a:fld id="{1C594E58-21CF-4408-A128-647A4AAD7E42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C679B6-0BAD-47DE-B7D3-0E3BBFBCDCB0}" type="datetime1">
              <a:rPr lang="en-US" smtClean="0"/>
              <a:pPr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Slide 7- </a:t>
            </a:r>
            <a:fld id="{E67F011E-AA59-480B-9244-C8478207413C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F4C3BF-D71D-415D-A6CF-D7A569CD9B7F}" type="datetime1">
              <a:rPr lang="en-US" smtClean="0"/>
              <a:pPr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Slide 7- </a:t>
            </a:r>
            <a:fld id="{AF778849-B753-45C5-808E-4FBE3E895C17}" type="slidenum">
              <a:rPr lang="en-US" smtClean="0"/>
              <a:pPr/>
              <a:t>‹#›</a:t>
            </a:fld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DCFE2D3-C012-421A-9E44-0C38463B6FA6}" type="datetime1">
              <a:rPr lang="en-US" smtClean="0"/>
              <a:pPr/>
              <a:t>8/25/2014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r>
              <a:rPr lang="en-US" smtClean="0"/>
              <a:t>Slide 7- </a:t>
            </a:r>
            <a:fld id="{745C454B-61A5-4DE5-AD74-13132B8B2185}" type="slidenum">
              <a:rPr lang="en-US" smtClean="0"/>
              <a:pPr/>
              <a:t>‹#›</a:t>
            </a:fld>
            <a:endParaRPr lang="en-CA"/>
          </a:p>
        </p:txBody>
      </p:sp>
      <p:sp>
        <p:nvSpPr>
          <p:cNvPr id="10" name="Rectangle 1031"/>
          <p:cNvSpPr>
            <a:spLocks noChangeArrowheads="1"/>
          </p:cNvSpPr>
          <p:nvPr userDrawn="1"/>
        </p:nvSpPr>
        <p:spPr bwMode="gray">
          <a:xfrm>
            <a:off x="0" y="0"/>
            <a:ext cx="127000" cy="6858000"/>
          </a:xfrm>
          <a:prstGeom prst="rect">
            <a:avLst/>
          </a:prstGeom>
          <a:solidFill>
            <a:srgbClr val="FFCC66"/>
          </a:solidFill>
          <a:ln w="9525">
            <a:solidFill>
              <a:srgbClr val="FFCC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0" r:id="rId1"/>
    <p:sldLayoutId id="2147484071" r:id="rId2"/>
    <p:sldLayoutId id="2147484072" r:id="rId3"/>
    <p:sldLayoutId id="2147484073" r:id="rId4"/>
    <p:sldLayoutId id="2147484074" r:id="rId5"/>
    <p:sldLayoutId id="2147484075" r:id="rId6"/>
    <p:sldLayoutId id="2147484076" r:id="rId7"/>
    <p:sldLayoutId id="2147484077" r:id="rId8"/>
    <p:sldLayoutId id="2147484078" r:id="rId9"/>
    <p:sldLayoutId id="2147484079" r:id="rId10"/>
    <p:sldLayoutId id="2147484080" r:id="rId11"/>
  </p:sldLayoutIdLst>
  <p:transition spd="med">
    <p:pull dir="rd"/>
  </p:transition>
  <p:timing>
    <p:tnLst>
      <p:par>
        <p:cTn id="1" dur="indefinite" restart="never" nodeType="tmRoot"/>
      </p:par>
    </p:tnLst>
  </p:timing>
  <p:hf hdr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4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45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4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47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49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0.bin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9.bin"/><Relationship Id="rId9" Type="http://schemas.openxmlformats.org/officeDocument/2006/relationships/oleObject" Target="../embeddings/oleObject1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9.bin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18.bin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17.bin"/><Relationship Id="rId9" Type="http://schemas.openxmlformats.org/officeDocument/2006/relationships/oleObject" Target="../embeddings/oleObject2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7.bin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6.bin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5.bin"/><Relationship Id="rId9" Type="http://schemas.openxmlformats.org/officeDocument/2006/relationships/oleObject" Target="../embeddings/oleObject30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13" Type="http://schemas.openxmlformats.org/officeDocument/2006/relationships/oleObject" Target="../embeddings/oleObject42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36.bin"/><Relationship Id="rId12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5.bin"/><Relationship Id="rId11" Type="http://schemas.openxmlformats.org/officeDocument/2006/relationships/oleObject" Target="../embeddings/oleObject40.bin"/><Relationship Id="rId5" Type="http://schemas.openxmlformats.org/officeDocument/2006/relationships/oleObject" Target="../embeddings/oleObject34.bin"/><Relationship Id="rId10" Type="http://schemas.openxmlformats.org/officeDocument/2006/relationships/oleObject" Target="../embeddings/oleObject39.bin"/><Relationship Id="rId4" Type="http://schemas.openxmlformats.org/officeDocument/2006/relationships/oleObject" Target="../embeddings/oleObject33.bin"/><Relationship Id="rId9" Type="http://schemas.openxmlformats.org/officeDocument/2006/relationships/oleObject" Target="../embeddings/oleObject3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22376" y="685800"/>
            <a:ext cx="7772400" cy="18288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Section 6.3</a:t>
            </a:r>
            <a:endParaRPr lang="en-US" sz="32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5109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22376" y="2743200"/>
            <a:ext cx="8040624" cy="1856232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Addition, Subtraction, and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Least Common Denominator</a:t>
            </a:r>
            <a:endParaRPr lang="en-US" sz="4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7"/>
          <p:cNvSpPr>
            <a:spLocks noChangeArrowheads="1"/>
          </p:cNvSpPr>
          <p:nvPr/>
        </p:nvSpPr>
        <p:spPr bwMode="auto">
          <a:xfrm>
            <a:off x="3810001" y="5486400"/>
            <a:ext cx="1309687" cy="609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000" dirty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1130300" y="914540"/>
            <a:ext cx="6870700" cy="144766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7125" name="Rectangle 5"/>
          <p:cNvSpPr>
            <a:spLocks noChangeArrowheads="1"/>
          </p:cNvSpPr>
          <p:nvPr/>
        </p:nvSpPr>
        <p:spPr bwMode="auto">
          <a:xfrm>
            <a:off x="2001838" y="107950"/>
            <a:ext cx="4991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 algn="ctr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Example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517126" name="Rectangle 6"/>
          <p:cNvSpPr>
            <a:spLocks noChangeArrowheads="1"/>
          </p:cNvSpPr>
          <p:nvPr/>
        </p:nvSpPr>
        <p:spPr bwMode="auto">
          <a:xfrm>
            <a:off x="1143000" y="1333500"/>
            <a:ext cx="38068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800" dirty="0" smtClean="0">
                <a:latin typeface="Arial" charset="0"/>
              </a:rPr>
              <a:t>Find the LCD</a:t>
            </a: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000" dirty="0">
              <a:latin typeface="Arial" charset="0"/>
            </a:endParaRP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800" dirty="0">
              <a:latin typeface="Arial" charset="0"/>
            </a:endParaRPr>
          </a:p>
        </p:txBody>
      </p:sp>
      <p:graphicFrame>
        <p:nvGraphicFramePr>
          <p:cNvPr id="51" name="Object 50"/>
          <p:cNvGraphicFramePr>
            <a:graphicFrameLocks noChangeAspect="1"/>
          </p:cNvGraphicFramePr>
          <p:nvPr/>
        </p:nvGraphicFramePr>
        <p:xfrm>
          <a:off x="3986213" y="1143000"/>
          <a:ext cx="3246437" cy="1141413"/>
        </p:xfrm>
        <a:graphic>
          <a:graphicData uri="http://schemas.openxmlformats.org/presentationml/2006/ole">
            <p:oleObj spid="_x0000_s583682" name="Equation" r:id="rId4" imgW="1117440" imgH="393480" progId="Equation.3">
              <p:embed/>
            </p:oleObj>
          </a:graphicData>
        </a:graphic>
      </p:graphicFrame>
      <p:sp>
        <p:nvSpPr>
          <p:cNvPr id="32" name="AutoShape 2"/>
          <p:cNvSpPr>
            <a:spLocks noChangeArrowheads="1"/>
          </p:cNvSpPr>
          <p:nvPr/>
        </p:nvSpPr>
        <p:spPr bwMode="auto">
          <a:xfrm>
            <a:off x="5119688" y="3797300"/>
            <a:ext cx="731837" cy="1219200"/>
          </a:xfrm>
          <a:prstGeom prst="downArrow">
            <a:avLst>
              <a:gd name="adj1" fmla="val 50000"/>
              <a:gd name="adj2" fmla="val 41649"/>
            </a:avLst>
          </a:prstGeom>
          <a:solidFill>
            <a:srgbClr val="FFFF00">
              <a:alpha val="60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AutoShape 3"/>
          <p:cNvSpPr>
            <a:spLocks noChangeArrowheads="1"/>
          </p:cNvSpPr>
          <p:nvPr/>
        </p:nvSpPr>
        <p:spPr bwMode="auto">
          <a:xfrm>
            <a:off x="4630738" y="3797300"/>
            <a:ext cx="731837" cy="1219200"/>
          </a:xfrm>
          <a:prstGeom prst="downArrow">
            <a:avLst>
              <a:gd name="adj1" fmla="val 50000"/>
              <a:gd name="adj2" fmla="val 41649"/>
            </a:avLst>
          </a:prstGeom>
          <a:solidFill>
            <a:srgbClr val="FFFF00">
              <a:alpha val="60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AutoShape 4"/>
          <p:cNvSpPr>
            <a:spLocks noChangeArrowheads="1"/>
          </p:cNvSpPr>
          <p:nvPr/>
        </p:nvSpPr>
        <p:spPr bwMode="auto">
          <a:xfrm>
            <a:off x="4205288" y="3797300"/>
            <a:ext cx="731837" cy="1219200"/>
          </a:xfrm>
          <a:prstGeom prst="downArrow">
            <a:avLst>
              <a:gd name="adj1" fmla="val 50000"/>
              <a:gd name="adj2" fmla="val 41649"/>
            </a:avLst>
          </a:prstGeom>
          <a:solidFill>
            <a:srgbClr val="FFFF00">
              <a:alpha val="60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AutoShape 5"/>
          <p:cNvSpPr>
            <a:spLocks noChangeArrowheads="1"/>
          </p:cNvSpPr>
          <p:nvPr/>
        </p:nvSpPr>
        <p:spPr bwMode="auto">
          <a:xfrm>
            <a:off x="3765550" y="3797300"/>
            <a:ext cx="731838" cy="1219200"/>
          </a:xfrm>
          <a:prstGeom prst="downArrow">
            <a:avLst>
              <a:gd name="adj1" fmla="val 50000"/>
              <a:gd name="adj2" fmla="val 41649"/>
            </a:avLst>
          </a:prstGeom>
          <a:solidFill>
            <a:srgbClr val="FFFF00">
              <a:alpha val="60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12"/>
          <p:cNvSpPr>
            <a:spLocks noChangeArrowheads="1"/>
          </p:cNvSpPr>
          <p:nvPr/>
        </p:nvSpPr>
        <p:spPr bwMode="auto">
          <a:xfrm>
            <a:off x="2622550" y="3124200"/>
            <a:ext cx="3168650" cy="144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dirty="0">
                <a:solidFill>
                  <a:srgbClr val="006600"/>
                </a:solidFill>
                <a:latin typeface="Arial" charset="0"/>
              </a:rPr>
              <a:t>Factor each denominator</a:t>
            </a:r>
            <a:r>
              <a:rPr lang="en-US" sz="2000" dirty="0">
                <a:solidFill>
                  <a:srgbClr val="006600"/>
                </a:solidFill>
                <a:latin typeface="Arial" charset="0"/>
              </a:rPr>
              <a:t>.</a:t>
            </a: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000" dirty="0">
              <a:latin typeface="Arial" charset="0"/>
            </a:endParaRP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000" b="1" dirty="0">
                <a:latin typeface="Arial" charset="0"/>
              </a:rPr>
              <a:t>	          </a:t>
            </a:r>
            <a:r>
              <a:rPr lang="en-US" sz="2000" b="1" dirty="0">
                <a:solidFill>
                  <a:srgbClr val="00CC00"/>
                </a:solidFill>
                <a:latin typeface="Arial" charset="0"/>
              </a:rPr>
              <a:t>2</a:t>
            </a:r>
            <a:r>
              <a:rPr lang="en-US" b="1" baseline="30000" dirty="0">
                <a:solidFill>
                  <a:srgbClr val="00CC00"/>
                </a:solidFill>
                <a:latin typeface="Arial" charset="0"/>
              </a:rPr>
              <a:t>2</a:t>
            </a:r>
            <a:r>
              <a:rPr lang="en-US" sz="2000" b="1" dirty="0">
                <a:latin typeface="Arial" charset="0"/>
              </a:rPr>
              <a:t>    </a:t>
            </a:r>
            <a:r>
              <a:rPr lang="en-US" sz="1400" b="1" dirty="0">
                <a:latin typeface="Arial" charset="0"/>
              </a:rPr>
              <a:t>  </a:t>
            </a:r>
            <a:r>
              <a:rPr lang="en-US" sz="1000" b="1" dirty="0">
                <a:latin typeface="Arial" charset="0"/>
              </a:rPr>
              <a:t> </a:t>
            </a:r>
            <a:r>
              <a:rPr lang="en-US" sz="800" b="1" dirty="0">
                <a:latin typeface="Arial" charset="0"/>
              </a:rPr>
              <a:t> </a:t>
            </a:r>
            <a:r>
              <a:rPr lang="en-US" sz="2000" b="1" dirty="0">
                <a:latin typeface="Arial" charset="0"/>
                <a:cs typeface="Arial" charset="0"/>
              </a:rPr>
              <a:t>· </a:t>
            </a:r>
            <a:r>
              <a:rPr lang="en-US" sz="2000" b="1" i="1" dirty="0">
                <a:solidFill>
                  <a:schemeClr val="hlink"/>
                </a:solidFill>
                <a:latin typeface="Times" pitchFamily="18" charset="0"/>
              </a:rPr>
              <a:t>m</a:t>
            </a:r>
            <a:r>
              <a:rPr lang="en-US" b="1" baseline="30000" dirty="0">
                <a:solidFill>
                  <a:schemeClr val="hlink"/>
                </a:solidFill>
                <a:latin typeface="Arial" charset="0"/>
              </a:rPr>
              <a:t>3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>
                <a:latin typeface="Arial" charset="0"/>
                <a:cs typeface="Arial" charset="0"/>
              </a:rPr>
              <a:t>· </a:t>
            </a:r>
            <a:r>
              <a:rPr lang="en-US" sz="2000" b="1" i="1" dirty="0">
                <a:solidFill>
                  <a:schemeClr val="folHlink"/>
                </a:solidFill>
                <a:latin typeface="Times" pitchFamily="18" charset="0"/>
              </a:rPr>
              <a:t>n</a:t>
            </a:r>
            <a:r>
              <a:rPr lang="en-US" b="1" baseline="30000" dirty="0">
                <a:solidFill>
                  <a:schemeClr val="folHlink"/>
                </a:solidFill>
                <a:latin typeface="Arial" charset="0"/>
              </a:rPr>
              <a:t>2</a:t>
            </a:r>
            <a:r>
              <a:rPr lang="en-US" sz="2000" b="1" dirty="0">
                <a:latin typeface="Arial" charset="0"/>
              </a:rPr>
              <a:t> </a:t>
            </a: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800" b="1" dirty="0">
                <a:latin typeface="Arial" charset="0"/>
              </a:rPr>
              <a:t> </a:t>
            </a: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000" b="1" dirty="0">
                <a:latin typeface="Arial" charset="0"/>
              </a:rPr>
              <a:t>	          </a:t>
            </a:r>
            <a:r>
              <a:rPr lang="en-US" sz="2000" b="1" dirty="0">
                <a:solidFill>
                  <a:srgbClr val="00CC00"/>
                </a:solidFill>
                <a:latin typeface="Arial" charset="0"/>
              </a:rPr>
              <a:t>2</a:t>
            </a:r>
            <a:r>
              <a:rPr lang="en-US" sz="2000" b="1" dirty="0">
                <a:latin typeface="Arial" charset="0"/>
              </a:rPr>
              <a:t>   </a:t>
            </a:r>
            <a:r>
              <a:rPr lang="en-US" sz="2000" b="1" dirty="0">
                <a:latin typeface="Arial" charset="0"/>
                <a:cs typeface="Arial" charset="0"/>
              </a:rPr>
              <a:t>·</a:t>
            </a:r>
            <a:r>
              <a:rPr lang="en-US" sz="1800" b="1" dirty="0">
                <a:latin typeface="Arial" charset="0"/>
                <a:cs typeface="Arial" charset="0"/>
              </a:rPr>
              <a:t> </a:t>
            </a:r>
            <a:r>
              <a:rPr lang="en-US" sz="2000" b="1" dirty="0">
                <a:solidFill>
                  <a:srgbClr val="990099"/>
                </a:solidFill>
                <a:latin typeface="Arial" charset="0"/>
                <a:cs typeface="Arial" charset="0"/>
              </a:rPr>
              <a:t>3</a:t>
            </a:r>
            <a:r>
              <a:rPr lang="en-US" sz="2000" b="1" dirty="0">
                <a:solidFill>
                  <a:srgbClr val="990099"/>
                </a:solidFill>
                <a:latin typeface="Arial" charset="0"/>
              </a:rPr>
              <a:t> </a:t>
            </a:r>
            <a:r>
              <a:rPr lang="en-US" sz="2000" b="1" dirty="0">
                <a:latin typeface="Arial" charset="0"/>
                <a:cs typeface="Arial" charset="0"/>
              </a:rPr>
              <a:t>· </a:t>
            </a:r>
            <a:r>
              <a:rPr lang="en-US" sz="2000" b="1" i="1" dirty="0">
                <a:solidFill>
                  <a:schemeClr val="hlink"/>
                </a:solidFill>
                <a:latin typeface="Times" pitchFamily="18" charset="0"/>
              </a:rPr>
              <a:t>m</a:t>
            </a:r>
            <a:r>
              <a:rPr lang="en-US" b="1" baseline="30000" dirty="0">
                <a:solidFill>
                  <a:schemeClr val="hlink"/>
                </a:solidFill>
                <a:latin typeface="Arial" charset="0"/>
              </a:rPr>
              <a:t>2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>
                <a:latin typeface="Arial" charset="0"/>
                <a:cs typeface="Arial" charset="0"/>
              </a:rPr>
              <a:t>· </a:t>
            </a:r>
            <a:r>
              <a:rPr lang="en-US" sz="2000" b="1" i="1" dirty="0">
                <a:solidFill>
                  <a:schemeClr val="folHlink"/>
                </a:solidFill>
                <a:latin typeface="Times" pitchFamily="18" charset="0"/>
              </a:rPr>
              <a:t>n</a:t>
            </a:r>
            <a:r>
              <a:rPr lang="en-US" b="1" baseline="30000" dirty="0">
                <a:solidFill>
                  <a:schemeClr val="folHlink"/>
                </a:solidFill>
                <a:latin typeface="Arial" charset="0"/>
              </a:rPr>
              <a:t>5</a:t>
            </a:r>
            <a:r>
              <a:rPr lang="en-US" sz="2000" b="1" dirty="0">
                <a:latin typeface="Arial" charset="0"/>
              </a:rPr>
              <a:t>  </a:t>
            </a:r>
          </a:p>
        </p:txBody>
      </p:sp>
      <p:sp>
        <p:nvSpPr>
          <p:cNvPr id="37" name="Line 13"/>
          <p:cNvSpPr>
            <a:spLocks noChangeShapeType="1"/>
          </p:cNvSpPr>
          <p:nvPr/>
        </p:nvSpPr>
        <p:spPr bwMode="auto">
          <a:xfrm>
            <a:off x="1143000" y="2959100"/>
            <a:ext cx="0" cy="1079500"/>
          </a:xfrm>
          <a:prstGeom prst="line">
            <a:avLst/>
          </a:prstGeom>
          <a:noFill/>
          <a:ln w="254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8" name="Line 14"/>
          <p:cNvSpPr>
            <a:spLocks noChangeShapeType="1"/>
          </p:cNvSpPr>
          <p:nvPr/>
        </p:nvSpPr>
        <p:spPr bwMode="auto">
          <a:xfrm>
            <a:off x="1130300" y="4038600"/>
            <a:ext cx="2679700" cy="0"/>
          </a:xfrm>
          <a:prstGeom prst="line">
            <a:avLst/>
          </a:prstGeom>
          <a:noFill/>
          <a:ln w="25400">
            <a:solidFill>
              <a:schemeClr val="folHlink"/>
            </a:solidFill>
            <a:miter lim="800000"/>
            <a:headEnd/>
            <a:tailEnd type="stealth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0" name="Line 15"/>
          <p:cNvSpPr>
            <a:spLocks noChangeShapeType="1"/>
          </p:cNvSpPr>
          <p:nvPr/>
        </p:nvSpPr>
        <p:spPr bwMode="auto">
          <a:xfrm>
            <a:off x="2171700" y="2959100"/>
            <a:ext cx="0" cy="1608138"/>
          </a:xfrm>
          <a:prstGeom prst="line">
            <a:avLst/>
          </a:prstGeom>
          <a:noFill/>
          <a:ln w="254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1" name="Line 16"/>
          <p:cNvSpPr>
            <a:spLocks noChangeShapeType="1"/>
          </p:cNvSpPr>
          <p:nvPr/>
        </p:nvSpPr>
        <p:spPr bwMode="auto">
          <a:xfrm>
            <a:off x="2171700" y="4559300"/>
            <a:ext cx="1638300" cy="0"/>
          </a:xfrm>
          <a:prstGeom prst="line">
            <a:avLst/>
          </a:prstGeom>
          <a:noFill/>
          <a:ln w="25400">
            <a:solidFill>
              <a:schemeClr val="hlink"/>
            </a:solidFill>
            <a:miter lim="800000"/>
            <a:headEnd/>
            <a:tailEnd type="stealth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2" name="Rectangle 17"/>
          <p:cNvSpPr>
            <a:spLocks noChangeArrowheads="1"/>
          </p:cNvSpPr>
          <p:nvPr/>
        </p:nvSpPr>
        <p:spPr bwMode="auto">
          <a:xfrm>
            <a:off x="2628900" y="5029200"/>
            <a:ext cx="3168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000" dirty="0">
                <a:latin typeface="Arial" charset="0"/>
              </a:rPr>
              <a:t>LCD =	     </a:t>
            </a:r>
            <a:r>
              <a:rPr lang="en-US" sz="1400" dirty="0">
                <a:latin typeface="Arial" charset="0"/>
              </a:rPr>
              <a:t> </a:t>
            </a:r>
            <a:r>
              <a:rPr lang="en-US" sz="2000" b="1" dirty="0">
                <a:solidFill>
                  <a:srgbClr val="00CC00"/>
                </a:solidFill>
                <a:latin typeface="Arial" charset="0"/>
              </a:rPr>
              <a:t>2</a:t>
            </a:r>
            <a:r>
              <a:rPr lang="en-US" b="1" baseline="30000" dirty="0">
                <a:solidFill>
                  <a:srgbClr val="00CC00"/>
                </a:solidFill>
                <a:latin typeface="Arial" charset="0"/>
              </a:rPr>
              <a:t>2</a:t>
            </a:r>
            <a:r>
              <a:rPr lang="en-US" sz="1000" b="1" dirty="0">
                <a:latin typeface="Arial" charset="0"/>
              </a:rPr>
              <a:t> </a:t>
            </a:r>
            <a:r>
              <a:rPr lang="en-US" sz="1400" b="1" dirty="0">
                <a:latin typeface="Arial" charset="0"/>
              </a:rPr>
              <a:t> </a:t>
            </a:r>
            <a:r>
              <a:rPr lang="en-US" sz="2000" b="1" dirty="0">
                <a:latin typeface="Arial" charset="0"/>
                <a:cs typeface="Arial" charset="0"/>
              </a:rPr>
              <a:t>· </a:t>
            </a:r>
            <a:r>
              <a:rPr lang="en-US" sz="2000" b="1" dirty="0">
                <a:solidFill>
                  <a:srgbClr val="990099"/>
                </a:solidFill>
                <a:latin typeface="Arial" charset="0"/>
                <a:cs typeface="Arial" charset="0"/>
              </a:rPr>
              <a:t>3</a:t>
            </a:r>
            <a:r>
              <a:rPr lang="en-US" sz="2000" b="1" dirty="0">
                <a:solidFill>
                  <a:srgbClr val="990099"/>
                </a:solidFill>
                <a:latin typeface="Arial" charset="0"/>
              </a:rPr>
              <a:t> </a:t>
            </a:r>
            <a:r>
              <a:rPr lang="en-US" sz="2000" b="1" dirty="0">
                <a:latin typeface="Arial" charset="0"/>
                <a:cs typeface="Arial" charset="0"/>
              </a:rPr>
              <a:t>· </a:t>
            </a:r>
            <a:r>
              <a:rPr lang="en-US" sz="2000" b="1" i="1" dirty="0">
                <a:solidFill>
                  <a:schemeClr val="hlink"/>
                </a:solidFill>
                <a:latin typeface="Times" pitchFamily="18" charset="0"/>
              </a:rPr>
              <a:t>m</a:t>
            </a:r>
            <a:r>
              <a:rPr lang="en-US" b="1" baseline="30000" dirty="0">
                <a:solidFill>
                  <a:schemeClr val="hlink"/>
                </a:solidFill>
                <a:latin typeface="Arial" charset="0"/>
              </a:rPr>
              <a:t>3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>
                <a:latin typeface="Arial" charset="0"/>
                <a:cs typeface="Arial" charset="0"/>
              </a:rPr>
              <a:t>· </a:t>
            </a:r>
            <a:r>
              <a:rPr lang="en-US" sz="2000" b="1" i="1" dirty="0">
                <a:solidFill>
                  <a:schemeClr val="folHlink"/>
                </a:solidFill>
                <a:latin typeface="Times" pitchFamily="18" charset="0"/>
              </a:rPr>
              <a:t>n</a:t>
            </a:r>
            <a:r>
              <a:rPr lang="en-US" b="1" baseline="30000" dirty="0">
                <a:solidFill>
                  <a:schemeClr val="folHlink"/>
                </a:solidFill>
                <a:latin typeface="Arial" charset="0"/>
              </a:rPr>
              <a:t>5</a:t>
            </a:r>
            <a:r>
              <a:rPr lang="en-US" sz="2000" b="1" dirty="0">
                <a:latin typeface="Arial" charset="0"/>
              </a:rPr>
              <a:t>  </a:t>
            </a: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800" dirty="0">
                <a:latin typeface="Arial" charset="0"/>
              </a:rPr>
              <a:t> </a:t>
            </a: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000" dirty="0">
                <a:latin typeface="Arial" charset="0"/>
              </a:rPr>
              <a:t>       </a:t>
            </a:r>
            <a:r>
              <a:rPr lang="en-US" sz="1000" dirty="0">
                <a:latin typeface="Arial" charset="0"/>
              </a:rPr>
              <a:t>  </a:t>
            </a:r>
            <a:r>
              <a:rPr lang="en-US" sz="2000" dirty="0">
                <a:latin typeface="Arial" charset="0"/>
              </a:rPr>
              <a:t>=	     </a:t>
            </a:r>
            <a:r>
              <a:rPr lang="en-US" sz="1600" dirty="0">
                <a:latin typeface="Arial" charset="0"/>
              </a:rPr>
              <a:t> </a:t>
            </a:r>
            <a:r>
              <a:rPr lang="en-US" dirty="0">
                <a:solidFill>
                  <a:srgbClr val="FF0066"/>
                </a:solidFill>
                <a:latin typeface="Arial" charset="0"/>
              </a:rPr>
              <a:t>12</a:t>
            </a:r>
            <a:r>
              <a:rPr lang="en-US" i="1" dirty="0">
                <a:solidFill>
                  <a:srgbClr val="FF0066"/>
                </a:solidFill>
                <a:latin typeface="Times" pitchFamily="18" charset="0"/>
              </a:rPr>
              <a:t>m</a:t>
            </a:r>
            <a:r>
              <a:rPr lang="en-US" sz="2800" baseline="30000" dirty="0">
                <a:solidFill>
                  <a:srgbClr val="FF0066"/>
                </a:solidFill>
                <a:latin typeface="Arial" charset="0"/>
              </a:rPr>
              <a:t>3</a:t>
            </a:r>
            <a:r>
              <a:rPr lang="en-US" i="1" dirty="0">
                <a:solidFill>
                  <a:srgbClr val="FF0066"/>
                </a:solidFill>
                <a:latin typeface="Times" pitchFamily="18" charset="0"/>
              </a:rPr>
              <a:t>n</a:t>
            </a:r>
            <a:r>
              <a:rPr lang="en-US" sz="2800" baseline="30000" dirty="0">
                <a:solidFill>
                  <a:srgbClr val="FF0066"/>
                </a:solidFill>
                <a:latin typeface="Arial" charset="0"/>
              </a:rPr>
              <a:t>5</a:t>
            </a:r>
            <a:r>
              <a:rPr lang="en-US" dirty="0">
                <a:solidFill>
                  <a:srgbClr val="FF0066"/>
                </a:solidFill>
                <a:latin typeface="Arial" charset="0"/>
              </a:rPr>
              <a:t>  </a:t>
            </a:r>
            <a:endParaRPr lang="en-US" sz="2000" dirty="0">
              <a:solidFill>
                <a:srgbClr val="FF0066"/>
              </a:solidFill>
              <a:latin typeface="Arial" charset="0"/>
            </a:endParaRPr>
          </a:p>
        </p:txBody>
      </p:sp>
      <p:sp>
        <p:nvSpPr>
          <p:cNvPr id="43" name="Rectangle 18"/>
          <p:cNvSpPr>
            <a:spLocks noChangeArrowheads="1"/>
          </p:cNvSpPr>
          <p:nvPr/>
        </p:nvSpPr>
        <p:spPr bwMode="auto">
          <a:xfrm>
            <a:off x="6130925" y="4664075"/>
            <a:ext cx="29400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000" dirty="0">
                <a:solidFill>
                  <a:srgbClr val="006600"/>
                </a:solidFill>
                <a:latin typeface="Arial" charset="0"/>
              </a:rPr>
              <a:t>Choose the factors with</a:t>
            </a: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000" dirty="0">
                <a:solidFill>
                  <a:srgbClr val="006600"/>
                </a:solidFill>
                <a:latin typeface="Arial" charset="0"/>
              </a:rPr>
              <a:t>the greatest exponents.</a:t>
            </a:r>
            <a:endParaRPr lang="en-US" sz="2000" b="1" dirty="0">
              <a:solidFill>
                <a:srgbClr val="006600"/>
              </a:solidFill>
              <a:latin typeface="Arial" charset="0"/>
            </a:endParaRPr>
          </a:p>
        </p:txBody>
      </p:sp>
      <p:sp>
        <p:nvSpPr>
          <p:cNvPr id="44" name="Rectangle 11"/>
          <p:cNvSpPr>
            <a:spLocks noChangeArrowheads="1"/>
          </p:cNvSpPr>
          <p:nvPr/>
        </p:nvSpPr>
        <p:spPr bwMode="auto">
          <a:xfrm>
            <a:off x="120650" y="2578100"/>
            <a:ext cx="33083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800" dirty="0" smtClean="0">
                <a:latin typeface="Arial" charset="0"/>
              </a:rPr>
              <a:t>    4</a:t>
            </a:r>
            <a:r>
              <a:rPr lang="en-US" sz="2800" i="1" dirty="0" smtClean="0">
                <a:latin typeface="Times" pitchFamily="18" charset="0"/>
              </a:rPr>
              <a:t>m</a:t>
            </a:r>
            <a:r>
              <a:rPr lang="en-US" sz="3200" baseline="30000" dirty="0" smtClean="0">
                <a:latin typeface="Arial" charset="0"/>
              </a:rPr>
              <a:t>3</a:t>
            </a:r>
            <a:r>
              <a:rPr lang="en-US" sz="2800" i="1" dirty="0" smtClean="0">
                <a:latin typeface="Times" pitchFamily="18" charset="0"/>
              </a:rPr>
              <a:t>n</a:t>
            </a:r>
            <a:r>
              <a:rPr lang="en-US" sz="3200" baseline="30000" dirty="0" smtClean="0">
                <a:latin typeface="Arial" charset="0"/>
              </a:rPr>
              <a:t>2</a:t>
            </a:r>
            <a:r>
              <a:rPr lang="en-US" sz="2800" dirty="0">
                <a:latin typeface="Arial" charset="0"/>
              </a:rPr>
              <a:t>,    6</a:t>
            </a:r>
            <a:r>
              <a:rPr lang="en-US" sz="2800" i="1" dirty="0">
                <a:latin typeface="Times" pitchFamily="18" charset="0"/>
              </a:rPr>
              <a:t>m</a:t>
            </a:r>
            <a:r>
              <a:rPr lang="en-US" sz="3200" baseline="30000" dirty="0">
                <a:latin typeface="Arial" charset="0"/>
              </a:rPr>
              <a:t>2</a:t>
            </a:r>
            <a:r>
              <a:rPr lang="en-US" sz="2800" i="1" dirty="0">
                <a:latin typeface="Times" pitchFamily="18" charset="0"/>
              </a:rPr>
              <a:t>n</a:t>
            </a:r>
            <a:r>
              <a:rPr lang="en-US" sz="3200" baseline="30000" dirty="0">
                <a:latin typeface="Arial" charset="0"/>
              </a:rPr>
              <a:t>5</a:t>
            </a: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4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build="p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build="p"/>
      <p:bldP spid="37" grpId="0" animBg="1"/>
      <p:bldP spid="38" grpId="0" animBg="1"/>
      <p:bldP spid="40" grpId="0" animBg="1"/>
      <p:bldP spid="41" grpId="0" animBg="1"/>
      <p:bldP spid="42" grpId="0" build="p"/>
      <p:bldP spid="4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Down Arrow 22"/>
          <p:cNvSpPr/>
          <p:nvPr/>
        </p:nvSpPr>
        <p:spPr>
          <a:xfrm>
            <a:off x="4419600" y="3187700"/>
            <a:ext cx="1981200" cy="2152650"/>
          </a:xfrm>
          <a:prstGeom prst="downArrow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7"/>
          <p:cNvSpPr>
            <a:spLocks noChangeArrowheads="1"/>
          </p:cNvSpPr>
          <p:nvPr/>
        </p:nvSpPr>
        <p:spPr bwMode="auto">
          <a:xfrm>
            <a:off x="4648200" y="5191125"/>
            <a:ext cx="3751262" cy="609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000" dirty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1130300" y="914540"/>
            <a:ext cx="6870700" cy="144766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7125" name="Rectangle 5"/>
          <p:cNvSpPr>
            <a:spLocks noChangeArrowheads="1"/>
          </p:cNvSpPr>
          <p:nvPr/>
        </p:nvSpPr>
        <p:spPr bwMode="auto">
          <a:xfrm>
            <a:off x="2241550" y="107950"/>
            <a:ext cx="4991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 algn="ctr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Example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517126" name="Rectangle 6"/>
          <p:cNvSpPr>
            <a:spLocks noChangeArrowheads="1"/>
          </p:cNvSpPr>
          <p:nvPr/>
        </p:nvSpPr>
        <p:spPr bwMode="auto">
          <a:xfrm>
            <a:off x="1143000" y="1333500"/>
            <a:ext cx="38068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800" dirty="0" smtClean="0">
                <a:latin typeface="Arial" charset="0"/>
              </a:rPr>
              <a:t>Find the LCD</a:t>
            </a: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000" dirty="0">
              <a:latin typeface="Arial" charset="0"/>
            </a:endParaRP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800" dirty="0">
              <a:latin typeface="Arial" charset="0"/>
            </a:endParaRPr>
          </a:p>
        </p:txBody>
      </p:sp>
      <p:graphicFrame>
        <p:nvGraphicFramePr>
          <p:cNvPr id="51" name="Object 50"/>
          <p:cNvGraphicFramePr>
            <a:graphicFrameLocks noChangeAspect="1"/>
          </p:cNvGraphicFramePr>
          <p:nvPr/>
        </p:nvGraphicFramePr>
        <p:xfrm>
          <a:off x="3562350" y="914540"/>
          <a:ext cx="4095750" cy="1141413"/>
        </p:xfrm>
        <a:graphic>
          <a:graphicData uri="http://schemas.openxmlformats.org/presentationml/2006/ole">
            <p:oleObj spid="_x0000_s584706" name="Equation" r:id="rId4" imgW="1409400" imgH="393480" progId="Equation.3">
              <p:embed/>
            </p:oleObj>
          </a:graphicData>
        </a:graphic>
      </p:graphicFrame>
      <p:sp>
        <p:nvSpPr>
          <p:cNvPr id="20" name="Rectangle 8"/>
          <p:cNvSpPr>
            <a:spLocks noChangeArrowheads="1"/>
          </p:cNvSpPr>
          <p:nvPr/>
        </p:nvSpPr>
        <p:spPr bwMode="auto">
          <a:xfrm>
            <a:off x="701675" y="2592388"/>
            <a:ext cx="7893050" cy="167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dirty="0">
                <a:solidFill>
                  <a:srgbClr val="006600"/>
                </a:solidFill>
                <a:latin typeface="Arial" charset="0"/>
              </a:rPr>
              <a:t>    </a:t>
            </a:r>
            <a:r>
              <a:rPr lang="en-US" dirty="0" smtClean="0">
                <a:solidFill>
                  <a:srgbClr val="006600"/>
                </a:solidFill>
                <a:latin typeface="Arial" charset="0"/>
              </a:rPr>
              <a:t>					Factor </a:t>
            </a:r>
            <a:r>
              <a:rPr lang="en-US" dirty="0">
                <a:solidFill>
                  <a:srgbClr val="006600"/>
                </a:solidFill>
                <a:latin typeface="Arial" charset="0"/>
              </a:rPr>
              <a:t>the denominators.</a:t>
            </a: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800" dirty="0">
              <a:latin typeface="Arial" charset="0"/>
            </a:endParaRP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000" i="1" dirty="0">
                <a:latin typeface="Times" pitchFamily="18" charset="0"/>
              </a:rPr>
              <a:t>		</a:t>
            </a:r>
            <a:r>
              <a:rPr lang="en-US" sz="2800" i="1" dirty="0" smtClean="0">
                <a:latin typeface="Times" pitchFamily="18" charset="0"/>
              </a:rPr>
              <a:t>w</a:t>
            </a:r>
            <a:r>
              <a:rPr lang="en-US" sz="3200" baseline="30000" dirty="0" smtClean="0">
                <a:latin typeface="Arial" charset="0"/>
              </a:rPr>
              <a:t>2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>
                <a:latin typeface="Arial" charset="0"/>
              </a:rPr>
              <a:t>– </a:t>
            </a:r>
            <a:r>
              <a:rPr lang="en-US" sz="2800" dirty="0" smtClean="0">
                <a:latin typeface="Arial" charset="0"/>
              </a:rPr>
              <a:t>3</a:t>
            </a:r>
            <a:r>
              <a:rPr lang="en-US" sz="2800" i="1" dirty="0">
                <a:latin typeface="Times" pitchFamily="18" charset="0"/>
              </a:rPr>
              <a:t>w</a:t>
            </a:r>
            <a:r>
              <a:rPr lang="en-US" sz="2800" dirty="0" smtClean="0">
                <a:latin typeface="Arial" charset="0"/>
              </a:rPr>
              <a:t> + 2</a:t>
            </a:r>
            <a:r>
              <a:rPr lang="en-US" sz="2800" i="1" dirty="0" smtClean="0">
                <a:latin typeface="Times" pitchFamily="18" charset="0"/>
              </a:rPr>
              <a:t>  	=  </a:t>
            </a:r>
            <a:r>
              <a:rPr lang="en-US" sz="2800" b="1" dirty="0" smtClean="0">
                <a:solidFill>
                  <a:schemeClr val="hlink"/>
                </a:solidFill>
                <a:latin typeface="Arial" charset="0"/>
              </a:rPr>
              <a:t>(w </a:t>
            </a:r>
            <a:r>
              <a:rPr lang="en-US" sz="2800" b="1" dirty="0">
                <a:solidFill>
                  <a:schemeClr val="hlink"/>
                </a:solidFill>
                <a:latin typeface="Arial" charset="0"/>
              </a:rPr>
              <a:t>– </a:t>
            </a:r>
            <a:r>
              <a:rPr lang="en-US" sz="2800" b="1" dirty="0" smtClean="0">
                <a:solidFill>
                  <a:schemeClr val="hlink"/>
                </a:solidFill>
                <a:latin typeface="Arial" charset="0"/>
              </a:rPr>
              <a:t>2)</a:t>
            </a:r>
            <a:r>
              <a:rPr lang="en-US" sz="2800" b="1" dirty="0" smtClean="0">
                <a:solidFill>
                  <a:schemeClr val="folHlink"/>
                </a:solidFill>
                <a:latin typeface="Arial" charset="0"/>
              </a:rPr>
              <a:t>(w – 1)</a:t>
            </a:r>
            <a:endParaRPr lang="en-US" sz="2800" b="1" dirty="0">
              <a:solidFill>
                <a:schemeClr val="folHlink"/>
              </a:solidFill>
              <a:latin typeface="Arial" charset="0"/>
            </a:endParaRP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1000" b="1" dirty="0">
              <a:solidFill>
                <a:schemeClr val="folHlink"/>
              </a:solidFill>
              <a:latin typeface="Arial" charset="0"/>
            </a:endParaRP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800" i="1" dirty="0">
                <a:latin typeface="Times" pitchFamily="18" charset="0"/>
              </a:rPr>
              <a:t>		</a:t>
            </a:r>
            <a:r>
              <a:rPr lang="en-US" sz="2800" i="1" dirty="0" smtClean="0">
                <a:latin typeface="Times" pitchFamily="18" charset="0"/>
              </a:rPr>
              <a:t>w</a:t>
            </a:r>
            <a:r>
              <a:rPr lang="en-US" sz="3200" baseline="30000" dirty="0" smtClean="0">
                <a:latin typeface="Arial" charset="0"/>
              </a:rPr>
              <a:t>2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>
                <a:latin typeface="Arial" charset="0"/>
              </a:rPr>
              <a:t>– </a:t>
            </a:r>
            <a:r>
              <a:rPr lang="en-US" sz="2800" dirty="0" smtClean="0">
                <a:latin typeface="Arial" charset="0"/>
              </a:rPr>
              <a:t>4</a:t>
            </a:r>
            <a:r>
              <a:rPr lang="en-US" sz="2800" i="1" dirty="0" smtClean="0">
                <a:latin typeface="Times" pitchFamily="18" charset="0"/>
              </a:rPr>
              <a:t> 		=  </a:t>
            </a:r>
            <a:r>
              <a:rPr lang="en-US" sz="2800" b="1" dirty="0" smtClean="0">
                <a:solidFill>
                  <a:schemeClr val="hlink"/>
                </a:solidFill>
                <a:latin typeface="Arial" charset="0"/>
              </a:rPr>
              <a:t>(w </a:t>
            </a:r>
            <a:r>
              <a:rPr lang="en-US" sz="2800" b="1" dirty="0">
                <a:solidFill>
                  <a:schemeClr val="hlink"/>
                </a:solidFill>
                <a:latin typeface="Arial" charset="0"/>
              </a:rPr>
              <a:t>– </a:t>
            </a:r>
            <a:r>
              <a:rPr lang="en-US" sz="2800" b="1" dirty="0" smtClean="0">
                <a:solidFill>
                  <a:schemeClr val="hlink"/>
                </a:solidFill>
                <a:latin typeface="Arial" charset="0"/>
              </a:rPr>
              <a:t>2)</a:t>
            </a:r>
            <a:r>
              <a:rPr lang="en-US" sz="2800" b="1" dirty="0" smtClean="0">
                <a:solidFill>
                  <a:srgbClr val="00CC00"/>
                </a:solidFill>
                <a:latin typeface="Arial" charset="0"/>
              </a:rPr>
              <a:t>(w </a:t>
            </a:r>
            <a:r>
              <a:rPr lang="en-US" sz="2800" b="1" dirty="0">
                <a:solidFill>
                  <a:srgbClr val="00CC00"/>
                </a:solidFill>
                <a:latin typeface="Arial" charset="0"/>
              </a:rPr>
              <a:t>+</a:t>
            </a:r>
            <a:r>
              <a:rPr lang="en-US" sz="2800" b="1" dirty="0" smtClean="0">
                <a:solidFill>
                  <a:srgbClr val="00CC00"/>
                </a:solidFill>
                <a:latin typeface="Arial" charset="0"/>
              </a:rPr>
              <a:t> 2)</a:t>
            </a:r>
            <a:r>
              <a:rPr lang="en-US" sz="2800" dirty="0" smtClean="0">
                <a:latin typeface="Arial" charset="0"/>
              </a:rPr>
              <a:t>   </a:t>
            </a:r>
            <a:endParaRPr lang="en-US" sz="2000" dirty="0">
              <a:latin typeface="Arial" charset="0"/>
            </a:endParaRP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800" dirty="0">
                <a:latin typeface="Arial" charset="0"/>
              </a:rPr>
              <a:t> </a:t>
            </a: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000" dirty="0" smtClean="0">
                <a:latin typeface="Arial" charset="0"/>
              </a:rPr>
              <a:t>			      </a:t>
            </a: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000" dirty="0" smtClean="0">
              <a:latin typeface="Arial" charset="0"/>
            </a:endParaRP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800" dirty="0" smtClean="0">
                <a:latin typeface="Arial" charset="0"/>
              </a:rPr>
              <a:t>				 LCD =  </a:t>
            </a:r>
            <a:r>
              <a:rPr lang="en-US" sz="2800" b="1" dirty="0" smtClean="0">
                <a:solidFill>
                  <a:schemeClr val="hlink"/>
                </a:solidFill>
                <a:latin typeface="Arial" charset="0"/>
              </a:rPr>
              <a:t>(w </a:t>
            </a:r>
            <a:r>
              <a:rPr lang="en-US" sz="2800" b="1" dirty="0">
                <a:solidFill>
                  <a:schemeClr val="hlink"/>
                </a:solidFill>
                <a:latin typeface="Arial" charset="0"/>
              </a:rPr>
              <a:t>– </a:t>
            </a:r>
            <a:r>
              <a:rPr lang="en-US" sz="2800" b="1" dirty="0" smtClean="0">
                <a:solidFill>
                  <a:schemeClr val="hlink"/>
                </a:solidFill>
                <a:latin typeface="Arial" charset="0"/>
              </a:rPr>
              <a:t>2)</a:t>
            </a:r>
            <a:r>
              <a:rPr lang="en-US" sz="2800" b="1" dirty="0" smtClean="0">
                <a:solidFill>
                  <a:schemeClr val="folHlink"/>
                </a:solidFill>
                <a:latin typeface="Arial" charset="0"/>
              </a:rPr>
              <a:t>(w – 1)</a:t>
            </a:r>
            <a:r>
              <a:rPr lang="en-US" sz="2800" b="1" dirty="0" smtClean="0">
                <a:solidFill>
                  <a:srgbClr val="00CC00"/>
                </a:solidFill>
                <a:latin typeface="Arial" charset="0"/>
              </a:rPr>
              <a:t>(w + 2)</a:t>
            </a:r>
            <a:endParaRPr lang="en-US" sz="2800" dirty="0">
              <a:latin typeface="Arial" charset="0"/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7F6F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45" grpId="0" build="p" animBg="1"/>
      <p:bldP spid="20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own Arrow 9"/>
          <p:cNvSpPr/>
          <p:nvPr/>
        </p:nvSpPr>
        <p:spPr>
          <a:xfrm>
            <a:off x="3670300" y="3187700"/>
            <a:ext cx="749300" cy="1968500"/>
          </a:xfrm>
          <a:prstGeom prst="downArrow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4419600" y="3187700"/>
            <a:ext cx="2209800" cy="2152650"/>
          </a:xfrm>
          <a:prstGeom prst="downArrow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7"/>
          <p:cNvSpPr>
            <a:spLocks noChangeArrowheads="1"/>
          </p:cNvSpPr>
          <p:nvPr/>
        </p:nvSpPr>
        <p:spPr bwMode="auto">
          <a:xfrm>
            <a:off x="3670300" y="6019800"/>
            <a:ext cx="1968500" cy="609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000" dirty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1130300" y="914540"/>
            <a:ext cx="6870700" cy="144766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7125" name="Rectangle 5"/>
          <p:cNvSpPr>
            <a:spLocks noChangeArrowheads="1"/>
          </p:cNvSpPr>
          <p:nvPr/>
        </p:nvSpPr>
        <p:spPr bwMode="auto">
          <a:xfrm>
            <a:off x="1638300" y="107950"/>
            <a:ext cx="4991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 algn="ctr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Example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517126" name="Rectangle 6"/>
          <p:cNvSpPr>
            <a:spLocks noChangeArrowheads="1"/>
          </p:cNvSpPr>
          <p:nvPr/>
        </p:nvSpPr>
        <p:spPr bwMode="auto">
          <a:xfrm>
            <a:off x="1143000" y="1333500"/>
            <a:ext cx="38068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800" dirty="0" smtClean="0">
                <a:latin typeface="Arial" charset="0"/>
              </a:rPr>
              <a:t>Find the LCD</a:t>
            </a: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000" dirty="0">
              <a:latin typeface="Arial" charset="0"/>
            </a:endParaRP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800" dirty="0">
              <a:latin typeface="Arial" charset="0"/>
            </a:endParaRPr>
          </a:p>
        </p:txBody>
      </p:sp>
      <p:graphicFrame>
        <p:nvGraphicFramePr>
          <p:cNvPr id="51" name="Object 50"/>
          <p:cNvGraphicFramePr>
            <a:graphicFrameLocks noChangeAspect="1"/>
          </p:cNvGraphicFramePr>
          <p:nvPr/>
        </p:nvGraphicFramePr>
        <p:xfrm>
          <a:off x="3562350" y="877888"/>
          <a:ext cx="4095750" cy="1216025"/>
        </p:xfrm>
        <a:graphic>
          <a:graphicData uri="http://schemas.openxmlformats.org/presentationml/2006/ole">
            <p:oleObj spid="_x0000_s585730" name="Equation" r:id="rId4" imgW="1409400" imgH="419040" progId="Equation.3">
              <p:embed/>
            </p:oleObj>
          </a:graphicData>
        </a:graphic>
      </p:graphicFrame>
      <p:sp>
        <p:nvSpPr>
          <p:cNvPr id="20" name="Rectangle 8"/>
          <p:cNvSpPr>
            <a:spLocks noChangeArrowheads="1"/>
          </p:cNvSpPr>
          <p:nvPr/>
        </p:nvSpPr>
        <p:spPr bwMode="auto">
          <a:xfrm>
            <a:off x="701675" y="2592388"/>
            <a:ext cx="7893050" cy="167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dirty="0">
                <a:solidFill>
                  <a:srgbClr val="006600"/>
                </a:solidFill>
                <a:latin typeface="Arial" charset="0"/>
              </a:rPr>
              <a:t>    </a:t>
            </a:r>
            <a:r>
              <a:rPr lang="en-US" dirty="0" smtClean="0">
                <a:solidFill>
                  <a:srgbClr val="006600"/>
                </a:solidFill>
                <a:latin typeface="Arial" charset="0"/>
              </a:rPr>
              <a:t>					Factor </a:t>
            </a:r>
            <a:r>
              <a:rPr lang="en-US" dirty="0">
                <a:solidFill>
                  <a:srgbClr val="006600"/>
                </a:solidFill>
                <a:latin typeface="Arial" charset="0"/>
              </a:rPr>
              <a:t>the denominators.</a:t>
            </a: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800" dirty="0">
              <a:latin typeface="Arial" charset="0"/>
            </a:endParaRP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000" i="1" dirty="0">
                <a:latin typeface="Times" pitchFamily="18" charset="0"/>
              </a:rPr>
              <a:t>		</a:t>
            </a:r>
            <a:r>
              <a:rPr lang="en-US" sz="2800" dirty="0" smtClean="0">
                <a:latin typeface="Times" pitchFamily="18" charset="0"/>
              </a:rPr>
              <a:t>15(</a:t>
            </a:r>
            <a:r>
              <a:rPr lang="en-US" sz="2800" i="1" dirty="0" smtClean="0">
                <a:latin typeface="Times" pitchFamily="18" charset="0"/>
              </a:rPr>
              <a:t>x</a:t>
            </a:r>
            <a:r>
              <a:rPr lang="en-US" sz="2800" dirty="0" smtClean="0">
                <a:latin typeface="Times" pitchFamily="18" charset="0"/>
              </a:rPr>
              <a:t> – 1)</a:t>
            </a:r>
            <a:r>
              <a:rPr lang="en-US" sz="3200" baseline="30000" dirty="0" smtClean="0">
                <a:latin typeface="Arial" charset="0"/>
              </a:rPr>
              <a:t>2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i="1" dirty="0" smtClean="0">
                <a:latin typeface="Times" pitchFamily="18" charset="0"/>
              </a:rPr>
              <a:t>  	=  </a:t>
            </a:r>
            <a:r>
              <a:rPr lang="en-US" sz="2800" dirty="0" smtClean="0">
                <a:latin typeface="Times" pitchFamily="18" charset="0"/>
              </a:rPr>
              <a:t>3</a:t>
            </a:r>
            <a:r>
              <a:rPr lang="en-US" sz="2800" i="1" dirty="0" smtClean="0">
                <a:latin typeface="Times" pitchFamily="18" charset="0"/>
              </a:rPr>
              <a:t> </a:t>
            </a:r>
            <a:r>
              <a:rPr lang="en-US" sz="2800" i="1" dirty="0" smtClean="0">
                <a:latin typeface="Times New Roman"/>
                <a:cs typeface="Times New Roman"/>
              </a:rPr>
              <a:t>∙ </a:t>
            </a:r>
            <a:r>
              <a:rPr lang="en-US" sz="2800" b="1" dirty="0" smtClean="0">
                <a:solidFill>
                  <a:schemeClr val="hlink"/>
                </a:solidFill>
                <a:latin typeface="Arial" charset="0"/>
              </a:rPr>
              <a:t>5 </a:t>
            </a:r>
            <a:r>
              <a:rPr lang="en-US" sz="2800" b="1" dirty="0" smtClean="0">
                <a:solidFill>
                  <a:schemeClr val="hlink"/>
                </a:solidFill>
                <a:latin typeface="Times New Roman"/>
                <a:cs typeface="Times New Roman"/>
              </a:rPr>
              <a:t>∙  </a:t>
            </a:r>
            <a:r>
              <a:rPr lang="en-US" sz="2800" b="1" dirty="0" smtClean="0">
                <a:solidFill>
                  <a:schemeClr val="folHlink"/>
                </a:solidFill>
                <a:latin typeface="Arial" charset="0"/>
              </a:rPr>
              <a:t>(</a:t>
            </a:r>
            <a:r>
              <a:rPr lang="en-US" sz="2800" b="1" i="1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="1" dirty="0" smtClean="0">
                <a:solidFill>
                  <a:schemeClr val="folHlink"/>
                </a:solidFill>
                <a:latin typeface="Arial" charset="0"/>
              </a:rPr>
              <a:t> – 1)</a:t>
            </a:r>
            <a:r>
              <a:rPr lang="en-US" sz="2800" b="1" baseline="30000" dirty="0" smtClean="0">
                <a:solidFill>
                  <a:schemeClr val="folHlink"/>
                </a:solidFill>
                <a:latin typeface="Arial" charset="0"/>
              </a:rPr>
              <a:t>2</a:t>
            </a:r>
            <a:endParaRPr lang="en-US" sz="2800" b="1" dirty="0">
              <a:solidFill>
                <a:schemeClr val="folHlink"/>
              </a:solidFill>
              <a:latin typeface="Arial" charset="0"/>
            </a:endParaRP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1000" b="1" dirty="0">
              <a:solidFill>
                <a:schemeClr val="folHlink"/>
              </a:solidFill>
              <a:latin typeface="Arial" charset="0"/>
            </a:endParaRP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800" i="1" dirty="0">
                <a:latin typeface="Times" pitchFamily="18" charset="0"/>
              </a:rPr>
              <a:t>	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800" i="1" dirty="0" smtClean="0">
                <a:latin typeface="Times" pitchFamily="18" charset="0"/>
              </a:rPr>
              <a:t>	=  </a:t>
            </a:r>
            <a:r>
              <a:rPr lang="en-US" sz="2800" dirty="0" smtClean="0">
                <a:latin typeface="Times" pitchFamily="18" charset="0"/>
              </a:rPr>
              <a:t>3 </a:t>
            </a:r>
            <a:r>
              <a:rPr lang="en-US" sz="2800" dirty="0" smtClean="0">
                <a:latin typeface="Times New Roman"/>
                <a:cs typeface="Times New Roman"/>
              </a:rPr>
              <a:t>∙ </a:t>
            </a:r>
            <a:r>
              <a:rPr lang="en-US" sz="2800" b="1" i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smtClean="0">
                <a:latin typeface="Times New Roman"/>
                <a:cs typeface="Times New Roman"/>
              </a:rPr>
              <a:t>∙</a:t>
            </a:r>
            <a:r>
              <a:rPr lang="en-US" sz="2800" dirty="0" smtClean="0">
                <a:latin typeface="Arial" charset="0"/>
              </a:rPr>
              <a:t>  </a:t>
            </a:r>
            <a:r>
              <a:rPr lang="en-US" sz="2800" b="1" dirty="0" smtClean="0">
                <a:solidFill>
                  <a:schemeClr val="folHlink"/>
                </a:solidFill>
                <a:latin typeface="Arial" charset="0"/>
              </a:rPr>
              <a:t>(</a:t>
            </a:r>
            <a:r>
              <a:rPr lang="en-US" sz="2800" b="1" i="1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="1" dirty="0" smtClean="0">
                <a:solidFill>
                  <a:schemeClr val="folHlink"/>
                </a:solidFill>
                <a:latin typeface="Arial" charset="0"/>
              </a:rPr>
              <a:t> – 1)</a:t>
            </a:r>
            <a:endParaRPr lang="en-US" sz="2000" dirty="0">
              <a:latin typeface="Arial" charset="0"/>
            </a:endParaRP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800" dirty="0">
                <a:latin typeface="Arial" charset="0"/>
              </a:rPr>
              <a:t> </a:t>
            </a: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000" dirty="0" smtClean="0">
                <a:latin typeface="Arial" charset="0"/>
              </a:rPr>
              <a:t>			      </a:t>
            </a: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000" dirty="0" smtClean="0">
              <a:latin typeface="Arial" charset="0"/>
            </a:endParaRP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800" dirty="0" smtClean="0">
                <a:latin typeface="Arial" charset="0"/>
              </a:rPr>
              <a:t>			LCD =  3 </a:t>
            </a:r>
            <a:r>
              <a:rPr lang="en-US" sz="2800" dirty="0" smtClean="0">
                <a:latin typeface="Times New Roman"/>
                <a:cs typeface="Times New Roman"/>
              </a:rPr>
              <a:t>∙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b="1" dirty="0" smtClean="0">
                <a:solidFill>
                  <a:schemeClr val="hlink"/>
                </a:solidFill>
                <a:latin typeface="Arial" charset="0"/>
              </a:rPr>
              <a:t>5 </a:t>
            </a:r>
            <a:r>
              <a:rPr lang="en-US" sz="2800" b="1" dirty="0" smtClean="0">
                <a:solidFill>
                  <a:schemeClr val="hlink"/>
                </a:solidFill>
                <a:latin typeface="Times New Roman"/>
                <a:cs typeface="Times New Roman"/>
              </a:rPr>
              <a:t>∙ </a:t>
            </a:r>
            <a:r>
              <a:rPr lang="en-US" sz="2800" b="1" i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="1" dirty="0" smtClean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 sz="2800" b="1" dirty="0" smtClean="0">
                <a:solidFill>
                  <a:schemeClr val="hlink"/>
                </a:solidFill>
                <a:latin typeface="Times New Roman"/>
                <a:cs typeface="Times New Roman"/>
              </a:rPr>
              <a:t>∙ </a:t>
            </a:r>
            <a:r>
              <a:rPr lang="en-US" sz="2800" b="1" dirty="0" smtClean="0">
                <a:solidFill>
                  <a:schemeClr val="folHlink"/>
                </a:solidFill>
                <a:latin typeface="Arial" charset="0"/>
              </a:rPr>
              <a:t>(</a:t>
            </a:r>
            <a:r>
              <a:rPr lang="en-US" sz="2800" b="1" i="1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="1" dirty="0" smtClean="0">
                <a:solidFill>
                  <a:schemeClr val="folHlink"/>
                </a:solidFill>
                <a:latin typeface="Arial" charset="0"/>
              </a:rPr>
              <a:t> – 1)</a:t>
            </a:r>
            <a:r>
              <a:rPr lang="en-US" sz="2800" b="1" baseline="30000" dirty="0" smtClean="0">
                <a:solidFill>
                  <a:schemeClr val="folHlink"/>
                </a:solidFill>
                <a:latin typeface="Arial" charset="0"/>
              </a:rPr>
              <a:t>2</a:t>
            </a: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800" b="1" baseline="30000" dirty="0" smtClean="0">
              <a:solidFill>
                <a:schemeClr val="folHlink"/>
              </a:solidFill>
              <a:latin typeface="Arial" charset="0"/>
            </a:endParaRP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800" b="1" baseline="30000" dirty="0" smtClean="0">
                <a:solidFill>
                  <a:schemeClr val="folHlink"/>
                </a:solidFill>
                <a:latin typeface="Arial" charset="0"/>
              </a:rPr>
              <a:t>			</a:t>
            </a:r>
            <a:r>
              <a:rPr lang="en-US" sz="2800" b="1" dirty="0" smtClean="0">
                <a:solidFill>
                  <a:schemeClr val="folHlink"/>
                </a:solidFill>
                <a:latin typeface="Arial" charset="0"/>
              </a:rPr>
              <a:t>        =</a:t>
            </a:r>
            <a:r>
              <a:rPr lang="en-US" sz="2800" dirty="0" smtClean="0">
                <a:latin typeface="Arial" charset="0"/>
              </a:rPr>
              <a:t>  </a:t>
            </a:r>
            <a:r>
              <a:rPr lang="en-US" sz="2800" dirty="0" smtClean="0">
                <a:solidFill>
                  <a:srgbClr val="C00000"/>
                </a:solidFill>
                <a:latin typeface="Arial" charset="0"/>
              </a:rPr>
              <a:t>15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="1" dirty="0" smtClean="0">
                <a:solidFill>
                  <a:srgbClr val="C00000"/>
                </a:solidFill>
                <a:latin typeface="Arial" charset="0"/>
              </a:rPr>
              <a:t>(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="1" dirty="0" smtClean="0">
                <a:solidFill>
                  <a:srgbClr val="C00000"/>
                </a:solidFill>
                <a:latin typeface="Arial" charset="0"/>
              </a:rPr>
              <a:t> – 1)</a:t>
            </a:r>
            <a:r>
              <a:rPr lang="en-US" sz="2800" b="1" baseline="30000" dirty="0" smtClean="0">
                <a:solidFill>
                  <a:srgbClr val="C00000"/>
                </a:solidFill>
                <a:latin typeface="Arial" charset="0"/>
              </a:rPr>
              <a:t>2</a:t>
            </a:r>
            <a:endParaRPr lang="en-US" sz="2800" dirty="0">
              <a:solidFill>
                <a:srgbClr val="C00000"/>
              </a:solidFill>
              <a:latin typeface="Arial" charset="0"/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8FBD5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7F6F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3" grpId="0" animBg="1"/>
      <p:bldP spid="45" grpId="0" build="p" animBg="1"/>
      <p:bldP spid="20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7"/>
          <p:cNvSpPr>
            <a:spLocks noChangeArrowheads="1"/>
          </p:cNvSpPr>
          <p:nvPr/>
        </p:nvSpPr>
        <p:spPr bwMode="auto">
          <a:xfrm>
            <a:off x="3048000" y="5191124"/>
            <a:ext cx="3355975" cy="8286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000" dirty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1130300" y="914540"/>
            <a:ext cx="6870700" cy="144766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7125" name="Rectangle 5"/>
          <p:cNvSpPr>
            <a:spLocks noChangeArrowheads="1"/>
          </p:cNvSpPr>
          <p:nvPr/>
        </p:nvSpPr>
        <p:spPr bwMode="auto">
          <a:xfrm>
            <a:off x="1768475" y="107950"/>
            <a:ext cx="4991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 algn="ctr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Example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517126" name="Rectangle 6"/>
          <p:cNvSpPr>
            <a:spLocks noChangeArrowheads="1"/>
          </p:cNvSpPr>
          <p:nvPr/>
        </p:nvSpPr>
        <p:spPr bwMode="auto">
          <a:xfrm>
            <a:off x="1143000" y="1333500"/>
            <a:ext cx="38068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800" dirty="0" smtClean="0">
                <a:latin typeface="Arial" charset="0"/>
              </a:rPr>
              <a:t>Find the LCD</a:t>
            </a: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000" dirty="0">
              <a:latin typeface="Arial" charset="0"/>
            </a:endParaRP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800" dirty="0">
              <a:latin typeface="Arial" charset="0"/>
            </a:endParaRPr>
          </a:p>
        </p:txBody>
      </p:sp>
      <p:graphicFrame>
        <p:nvGraphicFramePr>
          <p:cNvPr id="51" name="Object 50"/>
          <p:cNvGraphicFramePr>
            <a:graphicFrameLocks noChangeAspect="1"/>
          </p:cNvGraphicFramePr>
          <p:nvPr/>
        </p:nvGraphicFramePr>
        <p:xfrm>
          <a:off x="4264025" y="914400"/>
          <a:ext cx="2693988" cy="1141413"/>
        </p:xfrm>
        <a:graphic>
          <a:graphicData uri="http://schemas.openxmlformats.org/presentationml/2006/ole">
            <p:oleObj spid="_x0000_s586754" name="Equation" r:id="rId4" imgW="927000" imgH="393480" progId="Equation.3">
              <p:embed/>
            </p:oleObj>
          </a:graphicData>
        </a:graphic>
      </p:graphicFrame>
      <p:sp>
        <p:nvSpPr>
          <p:cNvPr id="20" name="Rectangle 8"/>
          <p:cNvSpPr>
            <a:spLocks noChangeArrowheads="1"/>
          </p:cNvSpPr>
          <p:nvPr/>
        </p:nvSpPr>
        <p:spPr bwMode="auto">
          <a:xfrm>
            <a:off x="701675" y="2592388"/>
            <a:ext cx="7893050" cy="167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dirty="0">
                <a:solidFill>
                  <a:srgbClr val="FF0000"/>
                </a:solidFill>
                <a:latin typeface="Arial" charset="0"/>
              </a:rPr>
              <a:t>   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		We cannot factor each denominator further!</a:t>
            </a:r>
            <a:endParaRPr lang="en-US" sz="800" dirty="0">
              <a:latin typeface="Arial" charset="0"/>
            </a:endParaRP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000" i="1" dirty="0">
                <a:latin typeface="Times" pitchFamily="18" charset="0"/>
              </a:rPr>
              <a:t>		</a:t>
            </a:r>
            <a:r>
              <a:rPr lang="en-US" sz="4000" i="1" dirty="0" smtClean="0">
                <a:latin typeface="Times" pitchFamily="18" charset="0"/>
              </a:rPr>
              <a:t>a +</a:t>
            </a:r>
            <a:r>
              <a:rPr lang="en-US" sz="4000" dirty="0" smtClean="0">
                <a:latin typeface="Times" pitchFamily="18" charset="0"/>
              </a:rPr>
              <a:t>3</a:t>
            </a:r>
            <a:r>
              <a:rPr lang="en-US" sz="4000" i="1" dirty="0" smtClean="0">
                <a:latin typeface="Times" pitchFamily="18" charset="0"/>
              </a:rPr>
              <a:t>	= </a:t>
            </a:r>
            <a:r>
              <a:rPr lang="en-US" sz="4000" b="1" dirty="0" smtClean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en-US" sz="4000" b="1" i="1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000" b="1" dirty="0" smtClean="0">
                <a:solidFill>
                  <a:schemeClr val="folHlink"/>
                </a:solidFill>
                <a:latin typeface="Arial" charset="0"/>
              </a:rPr>
              <a:t> + 3</a:t>
            </a:r>
            <a:endParaRPr lang="en-US" sz="4000" b="1" dirty="0">
              <a:solidFill>
                <a:schemeClr val="folHlink"/>
              </a:solidFill>
              <a:latin typeface="Arial" charset="0"/>
            </a:endParaRP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4000" i="1" dirty="0" smtClean="0">
                <a:latin typeface="Times" pitchFamily="18" charset="0"/>
              </a:rPr>
              <a:t>	</a:t>
            </a:r>
            <a:r>
              <a:rPr lang="en-US" sz="4000" i="1" dirty="0">
                <a:latin typeface="Times" pitchFamily="18" charset="0"/>
              </a:rPr>
              <a:t>	</a:t>
            </a:r>
            <a:r>
              <a:rPr lang="en-US" sz="4000" i="1" dirty="0" smtClean="0">
                <a:latin typeface="Times" pitchFamily="18" charset="0"/>
              </a:rPr>
              <a:t>a – </a:t>
            </a:r>
            <a:r>
              <a:rPr lang="en-US" sz="4000" dirty="0" smtClean="0">
                <a:latin typeface="Times" pitchFamily="18" charset="0"/>
              </a:rPr>
              <a:t>2</a:t>
            </a:r>
            <a:r>
              <a:rPr lang="en-US" sz="4000" i="1" dirty="0" smtClean="0">
                <a:latin typeface="Times" pitchFamily="18" charset="0"/>
              </a:rPr>
              <a:t> 	=  </a:t>
            </a:r>
            <a:r>
              <a:rPr lang="en-US" sz="4000" b="1" i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4000" b="1" dirty="0" smtClean="0">
                <a:solidFill>
                  <a:schemeClr val="hlink"/>
                </a:solidFill>
                <a:latin typeface="Arial" charset="0"/>
              </a:rPr>
              <a:t>– 2</a:t>
            </a:r>
            <a:r>
              <a:rPr lang="en-US" sz="4000" dirty="0" smtClean="0">
                <a:latin typeface="Arial" charset="0"/>
              </a:rPr>
              <a:t>   </a:t>
            </a:r>
            <a:endParaRPr lang="en-US" sz="3200" dirty="0">
              <a:latin typeface="Arial" charset="0"/>
            </a:endParaRP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800" dirty="0">
                <a:latin typeface="Arial" charset="0"/>
              </a:rPr>
              <a:t> </a:t>
            </a: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000" dirty="0" smtClean="0">
                <a:latin typeface="Arial" charset="0"/>
              </a:rPr>
              <a:t>			      </a:t>
            </a: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800" dirty="0" smtClean="0">
                <a:latin typeface="Arial" charset="0"/>
              </a:rPr>
              <a:t>	 </a:t>
            </a:r>
            <a:r>
              <a:rPr lang="en-US" sz="4000" dirty="0" smtClean="0">
                <a:latin typeface="Arial" charset="0"/>
              </a:rPr>
              <a:t>LCD =  </a:t>
            </a:r>
            <a:r>
              <a:rPr lang="en-US" sz="4000" b="1" dirty="0" smtClean="0">
                <a:solidFill>
                  <a:schemeClr val="hlink"/>
                </a:solidFill>
                <a:latin typeface="Arial" charset="0"/>
              </a:rPr>
              <a:t>(</a:t>
            </a:r>
            <a:r>
              <a:rPr lang="en-US" sz="4000" b="1" i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000" b="1" dirty="0" smtClean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 sz="4000" b="1" dirty="0">
                <a:solidFill>
                  <a:schemeClr val="hlink"/>
                </a:solidFill>
                <a:latin typeface="Arial" charset="0"/>
              </a:rPr>
              <a:t>– </a:t>
            </a:r>
            <a:r>
              <a:rPr lang="en-US" sz="4000" b="1" dirty="0" smtClean="0">
                <a:solidFill>
                  <a:schemeClr val="hlink"/>
                </a:solidFill>
                <a:latin typeface="Arial" charset="0"/>
              </a:rPr>
              <a:t>2)</a:t>
            </a:r>
            <a:r>
              <a:rPr lang="en-US" sz="4000" b="1" dirty="0" smtClean="0">
                <a:solidFill>
                  <a:schemeClr val="folHlink"/>
                </a:solidFill>
                <a:latin typeface="Arial" charset="0"/>
              </a:rPr>
              <a:t>(</a:t>
            </a:r>
            <a:r>
              <a:rPr lang="en-US" sz="4000" b="1" i="1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000" b="1" dirty="0" smtClean="0">
                <a:solidFill>
                  <a:schemeClr val="folHlink"/>
                </a:solidFill>
                <a:latin typeface="Arial" charset="0"/>
              </a:rPr>
              <a:t> + 3)</a:t>
            </a:r>
            <a:endParaRPr lang="en-US" sz="2800" dirty="0">
              <a:latin typeface="Arial" charset="0"/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build="p" animBg="1"/>
      <p:bldP spid="20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991600" cy="1020762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Find the LCM of the following polynomials.</a:t>
            </a:r>
            <a:br>
              <a:rPr lang="en-US" sz="3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</a:br>
            <a:endParaRPr lang="en-US" sz="32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555625" y="1238250"/>
          <a:ext cx="8261350" cy="5038725"/>
        </p:xfrm>
        <a:graphic>
          <a:graphicData uri="http://schemas.openxmlformats.org/presentationml/2006/ole">
            <p:oleObj spid="_x0000_s602114" name="Equation" r:id="rId3" imgW="2412720" imgH="1688760" progId="">
              <p:embed/>
            </p:oleObj>
          </a:graphicData>
        </a:graphic>
      </p:graphicFrame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5" name="Rectangle 5"/>
          <p:cNvSpPr>
            <a:spLocks noChangeArrowheads="1"/>
          </p:cNvSpPr>
          <p:nvPr/>
        </p:nvSpPr>
        <p:spPr bwMode="auto">
          <a:xfrm>
            <a:off x="2241550" y="336550"/>
            <a:ext cx="4991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 algn="ctr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Building Equivalent Expressions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graphicFrame>
        <p:nvGraphicFramePr>
          <p:cNvPr id="51" name="Object 50"/>
          <p:cNvGraphicFramePr>
            <a:graphicFrameLocks noChangeAspect="1"/>
          </p:cNvGraphicFramePr>
          <p:nvPr/>
        </p:nvGraphicFramePr>
        <p:xfrm>
          <a:off x="2732087" y="1485900"/>
          <a:ext cx="4500563" cy="3648076"/>
        </p:xfrm>
        <a:graphic>
          <a:graphicData uri="http://schemas.openxmlformats.org/presentationml/2006/ole">
            <p:oleObj spid="_x0000_s587778" name="Equation" r:id="rId4" imgW="1549080" imgH="1257120" progId="Equation.3">
              <p:embed/>
            </p:oleObj>
          </a:graphicData>
        </a:graphic>
      </p:graphicFrame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7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515938"/>
            <a:ext cx="9144000" cy="427038"/>
          </a:xfrm>
          <a:noFill/>
          <a:ln/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Like Denominators</a:t>
            </a:r>
            <a:endParaRPr lang="en-US" sz="32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515074" name="AutoShape 2"/>
          <p:cNvSpPr>
            <a:spLocks noChangeArrowheads="1"/>
          </p:cNvSpPr>
          <p:nvPr/>
        </p:nvSpPr>
        <p:spPr bwMode="auto">
          <a:xfrm>
            <a:off x="495635" y="4337050"/>
            <a:ext cx="8309893" cy="2063750"/>
          </a:xfrm>
          <a:prstGeom prst="roundRect">
            <a:avLst>
              <a:gd name="adj" fmla="val 5801"/>
            </a:avLst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515077" name="Rectangle 5"/>
          <p:cNvSpPr>
            <a:spLocks noChangeArrowheads="1"/>
          </p:cNvSpPr>
          <p:nvPr/>
        </p:nvSpPr>
        <p:spPr bwMode="auto">
          <a:xfrm>
            <a:off x="685800" y="4457700"/>
            <a:ext cx="28035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000" dirty="0">
              <a:latin typeface="Arial" charset="0"/>
            </a:endParaRPr>
          </a:p>
        </p:txBody>
      </p:sp>
      <p:sp>
        <p:nvSpPr>
          <p:cNvPr id="515078" name="Rectangle 6"/>
          <p:cNvSpPr>
            <a:spLocks noChangeArrowheads="1"/>
          </p:cNvSpPr>
          <p:nvPr/>
        </p:nvSpPr>
        <p:spPr bwMode="auto">
          <a:xfrm>
            <a:off x="495635" y="4457699"/>
            <a:ext cx="8126412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000" dirty="0" smtClean="0">
                <a:latin typeface="Arial" charset="0"/>
              </a:rPr>
              <a:t>To add/subtract rational expressions with like denominators, we </a:t>
            </a: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Arial" charset="0"/>
              </a:rPr>
              <a:t>	1) Add/Subtract their numerators</a:t>
            </a:r>
            <a:endParaRPr lang="en-US" sz="2000" b="1" dirty="0">
              <a:solidFill>
                <a:srgbClr val="7030A0"/>
              </a:solidFill>
              <a:latin typeface="Arial" charset="0"/>
            </a:endParaRP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Arial" charset="0"/>
              </a:rPr>
              <a:t>	2) Write the sum/difference over the common denominator</a:t>
            </a: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Arial" charset="0"/>
              </a:rPr>
              <a:t>	3) Simplify the result </a:t>
            </a:r>
            <a:r>
              <a:rPr lang="en-US" sz="2000" b="1" dirty="0" smtClean="0">
                <a:solidFill>
                  <a:srgbClr val="FF0000"/>
                </a:solidFill>
                <a:latin typeface="Arial" charset="0"/>
              </a:rPr>
              <a:t>(Factor before canceling common factors)</a:t>
            </a:r>
            <a:endParaRPr lang="en-US" sz="2000" b="1" dirty="0">
              <a:solidFill>
                <a:srgbClr val="7030A0"/>
              </a:solidFill>
              <a:latin typeface="Arial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472072" y="1245543"/>
            <a:ext cx="4004928" cy="1726257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2865103" y="1524000"/>
          <a:ext cx="3197225" cy="1270000"/>
        </p:xfrm>
        <a:graphic>
          <a:graphicData uri="http://schemas.openxmlformats.org/presentationml/2006/ole">
            <p:oleObj spid="_x0000_s515080" name="Equation" r:id="rId4" imgW="990360" imgH="393480" progId="Equation.3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981200" y="3274367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where A, B, D are polynomials </a:t>
            </a:r>
            <a:endParaRPr lang="en-US" dirty="0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15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5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5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5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15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15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15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15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074" grpId="0" animBg="1"/>
      <p:bldP spid="515077" grpId="0" uiExpand="1" build="p"/>
      <p:bldP spid="515078" grpId="0" uiExpand="1" build="p"/>
      <p:bldP spid="11" grpId="0" animBg="1"/>
      <p:bldP spid="14" grpId="0" uiExpan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ight Arrow 27"/>
          <p:cNvSpPr/>
          <p:nvPr/>
        </p:nvSpPr>
        <p:spPr>
          <a:xfrm>
            <a:off x="872208" y="3088592"/>
            <a:ext cx="2590129" cy="744212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/>
          <p:cNvSpPr/>
          <p:nvPr/>
        </p:nvSpPr>
        <p:spPr>
          <a:xfrm>
            <a:off x="2241550" y="914540"/>
            <a:ext cx="3462477" cy="144766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7"/>
          <p:cNvSpPr>
            <a:spLocks noChangeArrowheads="1"/>
          </p:cNvSpPr>
          <p:nvPr/>
        </p:nvSpPr>
        <p:spPr bwMode="auto">
          <a:xfrm>
            <a:off x="4756711" y="4106860"/>
            <a:ext cx="760189" cy="132397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000" dirty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517125" name="Rectangle 5"/>
          <p:cNvSpPr>
            <a:spLocks noChangeArrowheads="1"/>
          </p:cNvSpPr>
          <p:nvPr/>
        </p:nvSpPr>
        <p:spPr bwMode="auto">
          <a:xfrm>
            <a:off x="1676400" y="107950"/>
            <a:ext cx="4991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 algn="ctr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Example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517126" name="Rectangle 6"/>
          <p:cNvSpPr>
            <a:spLocks noChangeArrowheads="1"/>
          </p:cNvSpPr>
          <p:nvPr/>
        </p:nvSpPr>
        <p:spPr bwMode="auto">
          <a:xfrm>
            <a:off x="2549524" y="1333500"/>
            <a:ext cx="38068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800" dirty="0" smtClean="0">
                <a:latin typeface="Arial" charset="0"/>
              </a:rPr>
              <a:t>Add</a:t>
            </a: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000" dirty="0">
              <a:latin typeface="Arial" charset="0"/>
            </a:endParaRP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800" dirty="0">
              <a:latin typeface="Arial" charset="0"/>
            </a:endParaRPr>
          </a:p>
        </p:txBody>
      </p:sp>
      <p:sp>
        <p:nvSpPr>
          <p:cNvPr id="517168" name="Rectangle 48"/>
          <p:cNvSpPr>
            <a:spLocks noChangeArrowheads="1"/>
          </p:cNvSpPr>
          <p:nvPr/>
        </p:nvSpPr>
        <p:spPr bwMode="auto">
          <a:xfrm>
            <a:off x="0" y="4189412"/>
            <a:ext cx="119161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dirty="0" smtClean="0">
                <a:solidFill>
                  <a:srgbClr val="006600"/>
                </a:solidFill>
                <a:latin typeface="Arial" charset="0"/>
              </a:rPr>
              <a:t>Combine like terms</a:t>
            </a:r>
            <a:endParaRPr lang="en-US" dirty="0">
              <a:solidFill>
                <a:srgbClr val="006600"/>
              </a:solidFill>
              <a:latin typeface="Arial" charset="0"/>
            </a:endParaRPr>
          </a:p>
        </p:txBody>
      </p:sp>
      <p:graphicFrame>
        <p:nvGraphicFramePr>
          <p:cNvPr id="51" name="Object 50"/>
          <p:cNvGraphicFramePr>
            <a:graphicFrameLocks noChangeAspect="1"/>
          </p:cNvGraphicFramePr>
          <p:nvPr/>
        </p:nvGraphicFramePr>
        <p:xfrm>
          <a:off x="3635376" y="914540"/>
          <a:ext cx="1622425" cy="1216025"/>
        </p:xfrm>
        <a:graphic>
          <a:graphicData uri="http://schemas.openxmlformats.org/presentationml/2006/ole">
            <p:oleObj spid="_x0000_s576514" name="Equation" r:id="rId4" imgW="558720" imgH="419040" progId="Equation.3">
              <p:embed/>
            </p:oleObj>
          </a:graphicData>
        </a:graphic>
      </p:graphicFrame>
      <p:graphicFrame>
        <p:nvGraphicFramePr>
          <p:cNvPr id="551945" name="Object 9"/>
          <p:cNvGraphicFramePr>
            <a:graphicFrameLocks noChangeAspect="1"/>
          </p:cNvGraphicFramePr>
          <p:nvPr/>
        </p:nvGraphicFramePr>
        <p:xfrm>
          <a:off x="4440237" y="4115377"/>
          <a:ext cx="977900" cy="1344613"/>
        </p:xfrm>
        <a:graphic>
          <a:graphicData uri="http://schemas.openxmlformats.org/presentationml/2006/ole">
            <p:oleObj spid="_x0000_s576515" name="Equation" r:id="rId5" imgW="342720" imgH="419040" progId="Equation.3">
              <p:embed/>
            </p:oleObj>
          </a:graphicData>
        </a:graphic>
      </p:graphicFrame>
      <p:graphicFrame>
        <p:nvGraphicFramePr>
          <p:cNvPr id="553992" name="Object 8"/>
          <p:cNvGraphicFramePr>
            <a:graphicFrameLocks noChangeAspect="1"/>
          </p:cNvGraphicFramePr>
          <p:nvPr/>
        </p:nvGraphicFramePr>
        <p:xfrm>
          <a:off x="2767013" y="2503488"/>
          <a:ext cx="2565400" cy="1341437"/>
        </p:xfrm>
        <a:graphic>
          <a:graphicData uri="http://schemas.openxmlformats.org/presentationml/2006/ole">
            <p:oleObj spid="_x0000_s576516" name="Equation" r:id="rId6" imgW="825480" imgH="431640" progId="Equation.3">
              <p:embed/>
            </p:oleObj>
          </a:graphicData>
        </a:graphic>
      </p:graphicFrame>
      <p:cxnSp>
        <p:nvCxnSpPr>
          <p:cNvPr id="17" name="Straight Connector 16"/>
          <p:cNvCxnSpPr/>
          <p:nvPr/>
        </p:nvCxnSpPr>
        <p:spPr>
          <a:xfrm flipV="1">
            <a:off x="3187889" y="4799012"/>
            <a:ext cx="447489" cy="409292"/>
          </a:xfrm>
          <a:prstGeom prst="line">
            <a:avLst/>
          </a:prstGeom>
          <a:ln w="38100">
            <a:solidFill>
              <a:srgbClr val="FFC00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3303124" y="4294469"/>
            <a:ext cx="546563" cy="298746"/>
          </a:xfrm>
          <a:prstGeom prst="line">
            <a:avLst/>
          </a:prstGeom>
          <a:ln w="38100">
            <a:solidFill>
              <a:srgbClr val="FFC00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097452" y="5229157"/>
            <a:ext cx="537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1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376276" y="3832804"/>
            <a:ext cx="51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20</a:t>
            </a:r>
            <a:endParaRPr lang="en-US" dirty="0">
              <a:solidFill>
                <a:srgbClr val="7030A0"/>
              </a:solidFill>
            </a:endParaRPr>
          </a:p>
        </p:txBody>
      </p:sp>
      <p:graphicFrame>
        <p:nvGraphicFramePr>
          <p:cNvPr id="567303" name="Object 7"/>
          <p:cNvGraphicFramePr>
            <a:graphicFrameLocks noChangeAspect="1"/>
          </p:cNvGraphicFramePr>
          <p:nvPr/>
        </p:nvGraphicFramePr>
        <p:xfrm>
          <a:off x="2737910" y="4115377"/>
          <a:ext cx="1263650" cy="1315459"/>
        </p:xfrm>
        <a:graphic>
          <a:graphicData uri="http://schemas.openxmlformats.org/presentationml/2006/ole">
            <p:oleObj spid="_x0000_s576517" name="Equation" r:id="rId7" imgW="406080" imgH="419040" progId="Equation.3">
              <p:embed/>
            </p:oleObj>
          </a:graphicData>
        </a:graphic>
      </p:graphicFrame>
      <p:sp>
        <p:nvSpPr>
          <p:cNvPr id="19" name="Rectangle 48"/>
          <p:cNvSpPr>
            <a:spLocks noChangeArrowheads="1"/>
          </p:cNvSpPr>
          <p:nvPr/>
        </p:nvSpPr>
        <p:spPr bwMode="auto">
          <a:xfrm>
            <a:off x="5516900" y="2409826"/>
            <a:ext cx="218221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dirty="0" smtClean="0">
                <a:solidFill>
                  <a:srgbClr val="006600"/>
                </a:solidFill>
                <a:latin typeface="Arial" charset="0"/>
              </a:rPr>
              <a:t>Add the numerators</a:t>
            </a:r>
            <a:endParaRPr lang="en-US" dirty="0">
              <a:solidFill>
                <a:srgbClr val="006600"/>
              </a:solidFill>
              <a:latin typeface="Arial" charset="0"/>
            </a:endParaRPr>
          </a:p>
        </p:txBody>
      </p:sp>
      <p:graphicFrame>
        <p:nvGraphicFramePr>
          <p:cNvPr id="576519" name="Object 7"/>
          <p:cNvGraphicFramePr>
            <a:graphicFrameLocks noChangeAspect="1"/>
          </p:cNvGraphicFramePr>
          <p:nvPr/>
        </p:nvGraphicFramePr>
        <p:xfrm>
          <a:off x="927099" y="2503488"/>
          <a:ext cx="1622425" cy="1216025"/>
        </p:xfrm>
        <a:graphic>
          <a:graphicData uri="http://schemas.openxmlformats.org/presentationml/2006/ole">
            <p:oleObj spid="_x0000_s576519" name="Equation" r:id="rId8" imgW="558720" imgH="419040" progId="Equation.3">
              <p:embed/>
            </p:oleObj>
          </a:graphicData>
        </a:graphic>
      </p:graphicFrame>
      <p:graphicFrame>
        <p:nvGraphicFramePr>
          <p:cNvPr id="576520" name="Object 8"/>
          <p:cNvGraphicFramePr>
            <a:graphicFrameLocks noChangeAspect="1"/>
          </p:cNvGraphicFramePr>
          <p:nvPr/>
        </p:nvGraphicFramePr>
        <p:xfrm>
          <a:off x="3462337" y="2503488"/>
          <a:ext cx="1365250" cy="515938"/>
        </p:xfrm>
        <a:graphic>
          <a:graphicData uri="http://schemas.openxmlformats.org/presentationml/2006/ole">
            <p:oleObj spid="_x0000_s576520" name="Equation" r:id="rId9" imgW="469800" imgH="177480" progId="Equation.3">
              <p:embed/>
            </p:oleObj>
          </a:graphicData>
        </a:graphic>
      </p:graphicFrame>
      <p:sp>
        <p:nvSpPr>
          <p:cNvPr id="29" name="Rectangle 48"/>
          <p:cNvSpPr>
            <a:spLocks noChangeArrowheads="1"/>
          </p:cNvSpPr>
          <p:nvPr/>
        </p:nvSpPr>
        <p:spPr bwMode="auto">
          <a:xfrm>
            <a:off x="5050434" y="3223204"/>
            <a:ext cx="218221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dirty="0" smtClean="0">
                <a:solidFill>
                  <a:srgbClr val="006600"/>
                </a:solidFill>
                <a:latin typeface="Arial" charset="0"/>
              </a:rPr>
              <a:t>Over the same denominator</a:t>
            </a:r>
            <a:endParaRPr lang="en-US" dirty="0">
              <a:solidFill>
                <a:srgbClr val="006600"/>
              </a:solidFill>
              <a:latin typeface="Arial" charset="0"/>
            </a:endParaRPr>
          </a:p>
        </p:txBody>
      </p:sp>
      <p:graphicFrame>
        <p:nvGraphicFramePr>
          <p:cNvPr id="576521" name="Object 9"/>
          <p:cNvGraphicFramePr>
            <a:graphicFrameLocks noChangeAspect="1"/>
          </p:cNvGraphicFramePr>
          <p:nvPr/>
        </p:nvGraphicFramePr>
        <p:xfrm>
          <a:off x="3849687" y="3243841"/>
          <a:ext cx="590550" cy="588963"/>
        </p:xfrm>
        <a:graphic>
          <a:graphicData uri="http://schemas.openxmlformats.org/presentationml/2006/ole">
            <p:oleObj spid="_x0000_s576521" name="Equation" r:id="rId10" imgW="203040" imgH="203040" progId="Equation.3">
              <p:embed/>
            </p:oleObj>
          </a:graphicData>
        </a:graphic>
      </p:graphicFrame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3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76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5FDD3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76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67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17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9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8" presetClass="entr" presetSubtype="9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551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1" grpId="0" build="p" animBg="1"/>
      <p:bldP spid="517168" grpId="0" build="p"/>
      <p:bldP spid="26" grpId="0"/>
      <p:bldP spid="27" grpId="0"/>
      <p:bldP spid="19" grpId="0" build="p"/>
      <p:bldP spid="2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ight Arrow 27"/>
          <p:cNvSpPr/>
          <p:nvPr/>
        </p:nvSpPr>
        <p:spPr>
          <a:xfrm>
            <a:off x="340786" y="3019425"/>
            <a:ext cx="3121552" cy="82550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/>
          <p:cNvSpPr/>
          <p:nvPr/>
        </p:nvSpPr>
        <p:spPr>
          <a:xfrm>
            <a:off x="2241550" y="914540"/>
            <a:ext cx="4768850" cy="144766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7"/>
          <p:cNvSpPr>
            <a:spLocks noChangeArrowheads="1"/>
          </p:cNvSpPr>
          <p:nvPr/>
        </p:nvSpPr>
        <p:spPr bwMode="auto">
          <a:xfrm>
            <a:off x="7625886" y="4410866"/>
            <a:ext cx="983127" cy="71437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000" dirty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517125" name="Rectangle 5"/>
          <p:cNvSpPr>
            <a:spLocks noChangeArrowheads="1"/>
          </p:cNvSpPr>
          <p:nvPr/>
        </p:nvSpPr>
        <p:spPr bwMode="auto">
          <a:xfrm>
            <a:off x="1724362" y="107950"/>
            <a:ext cx="4991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 algn="ctr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Example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517126" name="Rectangle 6"/>
          <p:cNvSpPr>
            <a:spLocks noChangeArrowheads="1"/>
          </p:cNvSpPr>
          <p:nvPr/>
        </p:nvSpPr>
        <p:spPr bwMode="auto">
          <a:xfrm>
            <a:off x="2549524" y="1333500"/>
            <a:ext cx="38068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800" dirty="0" smtClean="0">
                <a:latin typeface="Arial" charset="0"/>
              </a:rPr>
              <a:t>Subtract</a:t>
            </a: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000" dirty="0">
              <a:latin typeface="Arial" charset="0"/>
            </a:endParaRP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800" dirty="0">
              <a:latin typeface="Arial" charset="0"/>
            </a:endParaRPr>
          </a:p>
        </p:txBody>
      </p:sp>
      <p:sp>
        <p:nvSpPr>
          <p:cNvPr id="517168" name="Rectangle 48"/>
          <p:cNvSpPr>
            <a:spLocks noChangeArrowheads="1"/>
          </p:cNvSpPr>
          <p:nvPr/>
        </p:nvSpPr>
        <p:spPr bwMode="auto">
          <a:xfrm>
            <a:off x="0" y="4189412"/>
            <a:ext cx="119161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dirty="0" smtClean="0">
                <a:solidFill>
                  <a:srgbClr val="006600"/>
                </a:solidFill>
                <a:latin typeface="Arial" charset="0"/>
              </a:rPr>
              <a:t>Factor the numerator</a:t>
            </a:r>
            <a:endParaRPr lang="en-US" dirty="0">
              <a:solidFill>
                <a:srgbClr val="006600"/>
              </a:solidFill>
              <a:latin typeface="Arial" charset="0"/>
            </a:endParaRPr>
          </a:p>
        </p:txBody>
      </p:sp>
      <p:graphicFrame>
        <p:nvGraphicFramePr>
          <p:cNvPr id="51" name="Object 50"/>
          <p:cNvGraphicFramePr>
            <a:graphicFrameLocks noChangeAspect="1"/>
          </p:cNvGraphicFramePr>
          <p:nvPr/>
        </p:nvGraphicFramePr>
        <p:xfrm>
          <a:off x="4318337" y="914540"/>
          <a:ext cx="2397125" cy="1289050"/>
        </p:xfrm>
        <a:graphic>
          <a:graphicData uri="http://schemas.openxmlformats.org/presentationml/2006/ole">
            <p:oleObj spid="_x0000_s577538" name="Equation" r:id="rId4" imgW="825480" imgH="444240" progId="Equation.3">
              <p:embed/>
            </p:oleObj>
          </a:graphicData>
        </a:graphic>
      </p:graphicFrame>
      <p:graphicFrame>
        <p:nvGraphicFramePr>
          <p:cNvPr id="551945" name="Object 9"/>
          <p:cNvGraphicFramePr>
            <a:graphicFrameLocks noChangeAspect="1"/>
          </p:cNvGraphicFramePr>
          <p:nvPr/>
        </p:nvGraphicFramePr>
        <p:xfrm>
          <a:off x="5819775" y="4140993"/>
          <a:ext cx="1412875" cy="1263650"/>
        </p:xfrm>
        <a:graphic>
          <a:graphicData uri="http://schemas.openxmlformats.org/presentationml/2006/ole">
            <p:oleObj spid="_x0000_s577539" name="Equation" r:id="rId5" imgW="495000" imgH="393480" progId="Equation.3">
              <p:embed/>
            </p:oleObj>
          </a:graphicData>
        </a:graphic>
      </p:graphicFrame>
      <p:graphicFrame>
        <p:nvGraphicFramePr>
          <p:cNvPr id="553992" name="Object 8"/>
          <p:cNvGraphicFramePr>
            <a:graphicFrameLocks noChangeAspect="1"/>
          </p:cNvGraphicFramePr>
          <p:nvPr/>
        </p:nvGraphicFramePr>
        <p:xfrm>
          <a:off x="2767013" y="2503488"/>
          <a:ext cx="2565400" cy="1341437"/>
        </p:xfrm>
        <a:graphic>
          <a:graphicData uri="http://schemas.openxmlformats.org/presentationml/2006/ole">
            <p:oleObj spid="_x0000_s577540" name="Equation" r:id="rId6" imgW="825480" imgH="431640" progId="Equation.3">
              <p:embed/>
            </p:oleObj>
          </a:graphicData>
        </a:graphic>
      </p:graphicFrame>
      <p:cxnSp>
        <p:nvCxnSpPr>
          <p:cNvPr id="17" name="Straight Connector 16"/>
          <p:cNvCxnSpPr/>
          <p:nvPr/>
        </p:nvCxnSpPr>
        <p:spPr>
          <a:xfrm flipV="1">
            <a:off x="3902789" y="5018515"/>
            <a:ext cx="943849" cy="409292"/>
          </a:xfrm>
          <a:prstGeom prst="line">
            <a:avLst/>
          </a:prstGeom>
          <a:ln w="38100">
            <a:solidFill>
              <a:srgbClr val="FFC00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3442610" y="4189412"/>
            <a:ext cx="875727" cy="456192"/>
          </a:xfrm>
          <a:prstGeom prst="line">
            <a:avLst/>
          </a:prstGeom>
          <a:ln w="38100">
            <a:solidFill>
              <a:srgbClr val="FFC00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308714" y="5255203"/>
            <a:ext cx="537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1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643689" y="3910160"/>
            <a:ext cx="51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1</a:t>
            </a:r>
            <a:endParaRPr lang="en-US" dirty="0">
              <a:solidFill>
                <a:srgbClr val="7030A0"/>
              </a:solidFill>
            </a:endParaRPr>
          </a:p>
        </p:txBody>
      </p:sp>
      <p:graphicFrame>
        <p:nvGraphicFramePr>
          <p:cNvPr id="567303" name="Object 7"/>
          <p:cNvGraphicFramePr>
            <a:graphicFrameLocks noChangeAspect="1"/>
          </p:cNvGraphicFramePr>
          <p:nvPr/>
        </p:nvGraphicFramePr>
        <p:xfrm>
          <a:off x="2767013" y="4140993"/>
          <a:ext cx="3119437" cy="1316038"/>
        </p:xfrm>
        <a:graphic>
          <a:graphicData uri="http://schemas.openxmlformats.org/presentationml/2006/ole">
            <p:oleObj spid="_x0000_s577541" name="Equation" r:id="rId7" imgW="1002960" imgH="419040" progId="Equation.3">
              <p:embed/>
            </p:oleObj>
          </a:graphicData>
        </a:graphic>
      </p:graphicFrame>
      <p:sp>
        <p:nvSpPr>
          <p:cNvPr id="19" name="Rectangle 48"/>
          <p:cNvSpPr>
            <a:spLocks noChangeArrowheads="1"/>
          </p:cNvSpPr>
          <p:nvPr/>
        </p:nvSpPr>
        <p:spPr bwMode="auto">
          <a:xfrm>
            <a:off x="5516900" y="2409826"/>
            <a:ext cx="218221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dirty="0" smtClean="0">
                <a:solidFill>
                  <a:srgbClr val="006600"/>
                </a:solidFill>
                <a:latin typeface="Arial" charset="0"/>
              </a:rPr>
              <a:t>Subtract the numerators</a:t>
            </a:r>
            <a:endParaRPr lang="en-US" dirty="0">
              <a:solidFill>
                <a:srgbClr val="006600"/>
              </a:solidFill>
              <a:latin typeface="Arial" charset="0"/>
            </a:endParaRPr>
          </a:p>
        </p:txBody>
      </p:sp>
      <p:graphicFrame>
        <p:nvGraphicFramePr>
          <p:cNvPr id="576520" name="Object 8"/>
          <p:cNvGraphicFramePr>
            <a:graphicFrameLocks noChangeAspect="1"/>
          </p:cNvGraphicFramePr>
          <p:nvPr/>
        </p:nvGraphicFramePr>
        <p:xfrm>
          <a:off x="3444875" y="2430463"/>
          <a:ext cx="1401763" cy="661987"/>
        </p:xfrm>
        <a:graphic>
          <a:graphicData uri="http://schemas.openxmlformats.org/presentationml/2006/ole">
            <p:oleObj spid="_x0000_s577543" name="Equation" r:id="rId8" imgW="482400" imgH="228600" progId="Equation.3">
              <p:embed/>
            </p:oleObj>
          </a:graphicData>
        </a:graphic>
      </p:graphicFrame>
      <p:sp>
        <p:nvSpPr>
          <p:cNvPr id="29" name="Rectangle 48"/>
          <p:cNvSpPr>
            <a:spLocks noChangeArrowheads="1"/>
          </p:cNvSpPr>
          <p:nvPr/>
        </p:nvSpPr>
        <p:spPr bwMode="auto">
          <a:xfrm>
            <a:off x="5050434" y="3223204"/>
            <a:ext cx="218221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dirty="0" smtClean="0">
                <a:solidFill>
                  <a:srgbClr val="006600"/>
                </a:solidFill>
                <a:latin typeface="Arial" charset="0"/>
              </a:rPr>
              <a:t>Over the same denominator</a:t>
            </a:r>
            <a:endParaRPr lang="en-US" dirty="0">
              <a:solidFill>
                <a:srgbClr val="006600"/>
              </a:solidFill>
              <a:latin typeface="Arial" charset="0"/>
            </a:endParaRPr>
          </a:p>
        </p:txBody>
      </p:sp>
      <p:graphicFrame>
        <p:nvGraphicFramePr>
          <p:cNvPr id="576521" name="Object 9"/>
          <p:cNvGraphicFramePr>
            <a:graphicFrameLocks noChangeAspect="1"/>
          </p:cNvGraphicFramePr>
          <p:nvPr/>
        </p:nvGraphicFramePr>
        <p:xfrm>
          <a:off x="3646488" y="3243263"/>
          <a:ext cx="996950" cy="588962"/>
        </p:xfrm>
        <a:graphic>
          <a:graphicData uri="http://schemas.openxmlformats.org/presentationml/2006/ole">
            <p:oleObj spid="_x0000_s577544" name="Equation" r:id="rId9" imgW="342720" imgH="203040" progId="Equation.3">
              <p:embed/>
            </p:oleObj>
          </a:graphicData>
        </a:graphic>
      </p:graphicFrame>
      <p:graphicFrame>
        <p:nvGraphicFramePr>
          <p:cNvPr id="577545" name="Object 9"/>
          <p:cNvGraphicFramePr>
            <a:graphicFrameLocks noChangeAspect="1"/>
          </p:cNvGraphicFramePr>
          <p:nvPr/>
        </p:nvGraphicFramePr>
        <p:xfrm>
          <a:off x="340785" y="2444067"/>
          <a:ext cx="2397125" cy="1289050"/>
        </p:xfrm>
        <a:graphic>
          <a:graphicData uri="http://schemas.openxmlformats.org/presentationml/2006/ole">
            <p:oleObj spid="_x0000_s577545" name="Equation" r:id="rId10" imgW="825480" imgH="444240" progId="Equation.3">
              <p:embed/>
            </p:oleObj>
          </a:graphicData>
        </a:graphic>
      </p:graphicFrame>
      <p:graphicFrame>
        <p:nvGraphicFramePr>
          <p:cNvPr id="577546" name="Object 10"/>
          <p:cNvGraphicFramePr>
            <a:graphicFrameLocks noChangeAspect="1"/>
          </p:cNvGraphicFramePr>
          <p:nvPr/>
        </p:nvGraphicFramePr>
        <p:xfrm>
          <a:off x="7232650" y="4472780"/>
          <a:ext cx="1376363" cy="652463"/>
        </p:xfrm>
        <a:graphic>
          <a:graphicData uri="http://schemas.openxmlformats.org/presentationml/2006/ole">
            <p:oleObj spid="_x0000_s577546" name="Equation" r:id="rId11" imgW="482400" imgH="203040" progId="Equation.3">
              <p:embed/>
            </p:oleObj>
          </a:graphicData>
        </a:graphic>
      </p:graphicFrame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3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76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5FDD3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76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67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17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9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8" presetClass="entr" presetSubtype="9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551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577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1" grpId="0" uiExpand="1" build="p" animBg="1"/>
      <p:bldP spid="517168" grpId="0" build="p"/>
      <p:bldP spid="26" grpId="0"/>
      <p:bldP spid="27" grpId="0"/>
      <p:bldP spid="19" grpId="0" build="p"/>
      <p:bldP spid="2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ight Arrow 27"/>
          <p:cNvSpPr/>
          <p:nvPr/>
        </p:nvSpPr>
        <p:spPr>
          <a:xfrm>
            <a:off x="73788" y="3019425"/>
            <a:ext cx="3388550" cy="82550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/>
          <p:cNvSpPr/>
          <p:nvPr/>
        </p:nvSpPr>
        <p:spPr>
          <a:xfrm>
            <a:off x="2241550" y="914540"/>
            <a:ext cx="4768850" cy="144766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7"/>
          <p:cNvSpPr>
            <a:spLocks noChangeArrowheads="1"/>
          </p:cNvSpPr>
          <p:nvPr/>
        </p:nvSpPr>
        <p:spPr bwMode="auto">
          <a:xfrm>
            <a:off x="4650839" y="5094934"/>
            <a:ext cx="424697" cy="122172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000" dirty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517125" name="Rectangle 5"/>
          <p:cNvSpPr>
            <a:spLocks noChangeArrowheads="1"/>
          </p:cNvSpPr>
          <p:nvPr/>
        </p:nvSpPr>
        <p:spPr bwMode="auto">
          <a:xfrm>
            <a:off x="1908575" y="107950"/>
            <a:ext cx="4991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 algn="ctr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Example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517126" name="Rectangle 6"/>
          <p:cNvSpPr>
            <a:spLocks noChangeArrowheads="1"/>
          </p:cNvSpPr>
          <p:nvPr/>
        </p:nvSpPr>
        <p:spPr bwMode="auto">
          <a:xfrm>
            <a:off x="2549524" y="1333500"/>
            <a:ext cx="38068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800" dirty="0" smtClean="0">
                <a:latin typeface="Arial" charset="0"/>
              </a:rPr>
              <a:t>Add</a:t>
            </a: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000" dirty="0">
              <a:latin typeface="Arial" charset="0"/>
            </a:endParaRP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800" dirty="0">
              <a:latin typeface="Arial" charset="0"/>
            </a:endParaRPr>
          </a:p>
        </p:txBody>
      </p:sp>
      <p:sp>
        <p:nvSpPr>
          <p:cNvPr id="517168" name="Rectangle 48"/>
          <p:cNvSpPr>
            <a:spLocks noChangeArrowheads="1"/>
          </p:cNvSpPr>
          <p:nvPr/>
        </p:nvSpPr>
        <p:spPr bwMode="auto">
          <a:xfrm>
            <a:off x="748208" y="5444110"/>
            <a:ext cx="119161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dirty="0" smtClean="0">
                <a:solidFill>
                  <a:srgbClr val="006600"/>
                </a:solidFill>
                <a:latin typeface="Arial" charset="0"/>
              </a:rPr>
              <a:t>Factor</a:t>
            </a:r>
            <a:endParaRPr lang="en-US" dirty="0">
              <a:solidFill>
                <a:srgbClr val="006600"/>
              </a:solidFill>
              <a:latin typeface="Arial" charset="0"/>
            </a:endParaRPr>
          </a:p>
        </p:txBody>
      </p:sp>
      <p:graphicFrame>
        <p:nvGraphicFramePr>
          <p:cNvPr id="51" name="Object 50"/>
          <p:cNvGraphicFramePr>
            <a:graphicFrameLocks noChangeAspect="1"/>
          </p:cNvGraphicFramePr>
          <p:nvPr/>
        </p:nvGraphicFramePr>
        <p:xfrm>
          <a:off x="3593902" y="987425"/>
          <a:ext cx="2913063" cy="1141413"/>
        </p:xfrm>
        <a:graphic>
          <a:graphicData uri="http://schemas.openxmlformats.org/presentationml/2006/ole">
            <p:oleObj spid="_x0000_s578562" name="Equation" r:id="rId4" imgW="1002960" imgH="393480" progId="Equation.3">
              <p:embed/>
            </p:oleObj>
          </a:graphicData>
        </a:graphic>
      </p:graphicFrame>
      <p:graphicFrame>
        <p:nvGraphicFramePr>
          <p:cNvPr id="551945" name="Object 9"/>
          <p:cNvGraphicFramePr>
            <a:graphicFrameLocks noChangeAspect="1"/>
          </p:cNvGraphicFramePr>
          <p:nvPr/>
        </p:nvGraphicFramePr>
        <p:xfrm>
          <a:off x="2608561" y="5167313"/>
          <a:ext cx="1670050" cy="1149350"/>
        </p:xfrm>
        <a:graphic>
          <a:graphicData uri="http://schemas.openxmlformats.org/presentationml/2006/ole">
            <p:oleObj spid="_x0000_s578563" name="Equation" r:id="rId5" imgW="685800" imgH="419040" progId="Equation.3">
              <p:embed/>
            </p:oleObj>
          </a:graphicData>
        </a:graphic>
      </p:graphicFrame>
      <p:graphicFrame>
        <p:nvGraphicFramePr>
          <p:cNvPr id="553992" name="Object 8"/>
          <p:cNvGraphicFramePr>
            <a:graphicFrameLocks noChangeAspect="1"/>
          </p:cNvGraphicFramePr>
          <p:nvPr/>
        </p:nvGraphicFramePr>
        <p:xfrm>
          <a:off x="2628900" y="2503488"/>
          <a:ext cx="2841625" cy="1341437"/>
        </p:xfrm>
        <a:graphic>
          <a:graphicData uri="http://schemas.openxmlformats.org/presentationml/2006/ole">
            <p:oleObj spid="_x0000_s578564" name="Equation" r:id="rId6" imgW="914400" imgH="431640" progId="Equation.3">
              <p:embed/>
            </p:oleObj>
          </a:graphicData>
        </a:graphic>
      </p:graphicFrame>
      <p:cxnSp>
        <p:nvCxnSpPr>
          <p:cNvPr id="17" name="Straight Connector 16"/>
          <p:cNvCxnSpPr/>
          <p:nvPr/>
        </p:nvCxnSpPr>
        <p:spPr>
          <a:xfrm flipV="1">
            <a:off x="3334762" y="5236497"/>
            <a:ext cx="943849" cy="409292"/>
          </a:xfrm>
          <a:prstGeom prst="line">
            <a:avLst/>
          </a:prstGeom>
          <a:ln w="38100">
            <a:solidFill>
              <a:srgbClr val="FFC00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3334762" y="5748910"/>
            <a:ext cx="875727" cy="456192"/>
          </a:xfrm>
          <a:prstGeom prst="line">
            <a:avLst/>
          </a:prstGeom>
          <a:ln w="38100">
            <a:solidFill>
              <a:srgbClr val="FFC00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462338" y="5005664"/>
            <a:ext cx="537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1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482062" y="6047377"/>
            <a:ext cx="51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1</a:t>
            </a:r>
            <a:endParaRPr lang="en-US" dirty="0">
              <a:solidFill>
                <a:srgbClr val="7030A0"/>
              </a:solidFill>
            </a:endParaRPr>
          </a:p>
        </p:txBody>
      </p:sp>
      <p:graphicFrame>
        <p:nvGraphicFramePr>
          <p:cNvPr id="567303" name="Object 7"/>
          <p:cNvGraphicFramePr>
            <a:graphicFrameLocks noChangeAspect="1"/>
          </p:cNvGraphicFramePr>
          <p:nvPr/>
        </p:nvGraphicFramePr>
        <p:xfrm>
          <a:off x="2646065" y="3832804"/>
          <a:ext cx="1632546" cy="1111672"/>
        </p:xfrm>
        <a:graphic>
          <a:graphicData uri="http://schemas.openxmlformats.org/presentationml/2006/ole">
            <p:oleObj spid="_x0000_s578565" name="Equation" r:id="rId7" imgW="583920" imgH="393480" progId="Equation.3">
              <p:embed/>
            </p:oleObj>
          </a:graphicData>
        </a:graphic>
      </p:graphicFrame>
      <p:sp>
        <p:nvSpPr>
          <p:cNvPr id="19" name="Rectangle 48"/>
          <p:cNvSpPr>
            <a:spLocks noChangeArrowheads="1"/>
          </p:cNvSpPr>
          <p:nvPr/>
        </p:nvSpPr>
        <p:spPr bwMode="auto">
          <a:xfrm>
            <a:off x="5819775" y="2613604"/>
            <a:ext cx="218221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dirty="0" smtClean="0">
                <a:solidFill>
                  <a:srgbClr val="006600"/>
                </a:solidFill>
                <a:latin typeface="Arial" charset="0"/>
              </a:rPr>
              <a:t>Add the numerators</a:t>
            </a:r>
            <a:endParaRPr lang="en-US" dirty="0">
              <a:solidFill>
                <a:srgbClr val="006600"/>
              </a:solidFill>
              <a:latin typeface="Arial" charset="0"/>
            </a:endParaRPr>
          </a:p>
        </p:txBody>
      </p:sp>
      <p:graphicFrame>
        <p:nvGraphicFramePr>
          <p:cNvPr id="576520" name="Object 8"/>
          <p:cNvGraphicFramePr>
            <a:graphicFrameLocks noChangeAspect="1"/>
          </p:cNvGraphicFramePr>
          <p:nvPr/>
        </p:nvGraphicFramePr>
        <p:xfrm>
          <a:off x="3068548" y="2637017"/>
          <a:ext cx="2499578" cy="492744"/>
        </p:xfrm>
        <a:graphic>
          <a:graphicData uri="http://schemas.openxmlformats.org/presentationml/2006/ole">
            <p:oleObj spid="_x0000_s578566" name="Equation" r:id="rId8" imgW="1028520" imgH="203040" progId="Equation.3">
              <p:embed/>
            </p:oleObj>
          </a:graphicData>
        </a:graphic>
      </p:graphicFrame>
      <p:sp>
        <p:nvSpPr>
          <p:cNvPr id="29" name="Rectangle 48"/>
          <p:cNvSpPr>
            <a:spLocks noChangeArrowheads="1"/>
          </p:cNvSpPr>
          <p:nvPr/>
        </p:nvSpPr>
        <p:spPr bwMode="auto">
          <a:xfrm>
            <a:off x="5050434" y="3223204"/>
            <a:ext cx="218221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dirty="0" smtClean="0">
                <a:solidFill>
                  <a:srgbClr val="006600"/>
                </a:solidFill>
                <a:latin typeface="Arial" charset="0"/>
              </a:rPr>
              <a:t>Over the same denominator</a:t>
            </a:r>
            <a:endParaRPr lang="en-US" dirty="0">
              <a:solidFill>
                <a:srgbClr val="006600"/>
              </a:solidFill>
              <a:latin typeface="Arial" charset="0"/>
            </a:endParaRPr>
          </a:p>
        </p:txBody>
      </p:sp>
      <p:graphicFrame>
        <p:nvGraphicFramePr>
          <p:cNvPr id="576521" name="Object 9"/>
          <p:cNvGraphicFramePr>
            <a:graphicFrameLocks noChangeAspect="1"/>
          </p:cNvGraphicFramePr>
          <p:nvPr/>
        </p:nvGraphicFramePr>
        <p:xfrm>
          <a:off x="3672939" y="3279775"/>
          <a:ext cx="977900" cy="401063"/>
        </p:xfrm>
        <a:graphic>
          <a:graphicData uri="http://schemas.openxmlformats.org/presentationml/2006/ole">
            <p:oleObj spid="_x0000_s578567" name="Equation" r:id="rId9" imgW="431640" imgH="177480" progId="Equation.3">
              <p:embed/>
            </p:oleObj>
          </a:graphicData>
        </a:graphic>
      </p:graphicFrame>
      <p:graphicFrame>
        <p:nvGraphicFramePr>
          <p:cNvPr id="577546" name="Object 10"/>
          <p:cNvGraphicFramePr>
            <a:graphicFrameLocks noChangeAspect="1"/>
          </p:cNvGraphicFramePr>
          <p:nvPr/>
        </p:nvGraphicFramePr>
        <p:xfrm>
          <a:off x="4404125" y="5236497"/>
          <a:ext cx="646309" cy="1024825"/>
        </p:xfrm>
        <a:graphic>
          <a:graphicData uri="http://schemas.openxmlformats.org/presentationml/2006/ole">
            <p:oleObj spid="_x0000_s578569" name="Equation" r:id="rId10" imgW="279360" imgH="393480" progId="Equation.3">
              <p:embed/>
            </p:oleObj>
          </a:graphicData>
        </a:graphic>
      </p:graphicFrame>
      <p:graphicFrame>
        <p:nvGraphicFramePr>
          <p:cNvPr id="578570" name="Object 10"/>
          <p:cNvGraphicFramePr>
            <a:graphicFrameLocks noChangeAspect="1"/>
          </p:cNvGraphicFramePr>
          <p:nvPr/>
        </p:nvGraphicFramePr>
        <p:xfrm>
          <a:off x="73788" y="2625819"/>
          <a:ext cx="2572277" cy="1007884"/>
        </p:xfrm>
        <a:graphic>
          <a:graphicData uri="http://schemas.openxmlformats.org/presentationml/2006/ole">
            <p:oleObj spid="_x0000_s578570" name="Equation" r:id="rId11" imgW="1002960" imgH="393480" progId="Equation.3">
              <p:embed/>
            </p:oleObj>
          </a:graphicData>
        </a:graphic>
      </p:graphicFrame>
      <p:sp>
        <p:nvSpPr>
          <p:cNvPr id="30" name="Rectangle 48"/>
          <p:cNvSpPr>
            <a:spLocks noChangeArrowheads="1"/>
          </p:cNvSpPr>
          <p:nvPr/>
        </p:nvSpPr>
        <p:spPr bwMode="auto">
          <a:xfrm>
            <a:off x="152400" y="3844925"/>
            <a:ext cx="119161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dirty="0" smtClean="0">
                <a:solidFill>
                  <a:srgbClr val="006600"/>
                </a:solidFill>
                <a:latin typeface="Arial" charset="0"/>
              </a:rPr>
              <a:t>Combine like terms</a:t>
            </a:r>
            <a:endParaRPr lang="en-US" dirty="0">
              <a:solidFill>
                <a:srgbClr val="006600"/>
              </a:solidFill>
              <a:latin typeface="Arial" charset="0"/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3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76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5FDD3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76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67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17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551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9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8" presetClass="entr" presetSubtype="9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577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1" grpId="0" build="p" animBg="1"/>
      <p:bldP spid="517168" grpId="0" build="p"/>
      <p:bldP spid="26" grpId="0"/>
      <p:bldP spid="27" grpId="0"/>
      <p:bldP spid="19" grpId="0" build="p"/>
      <p:bldP spid="29" grpId="0" build="p"/>
      <p:bldP spid="3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ight Arrow 27"/>
          <p:cNvSpPr/>
          <p:nvPr/>
        </p:nvSpPr>
        <p:spPr>
          <a:xfrm>
            <a:off x="73788" y="3019425"/>
            <a:ext cx="3388550" cy="82550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/>
          <p:cNvSpPr/>
          <p:nvPr/>
        </p:nvSpPr>
        <p:spPr>
          <a:xfrm>
            <a:off x="1676400" y="914540"/>
            <a:ext cx="5334000" cy="144766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7"/>
          <p:cNvSpPr>
            <a:spLocks noChangeArrowheads="1"/>
          </p:cNvSpPr>
          <p:nvPr/>
        </p:nvSpPr>
        <p:spPr bwMode="auto">
          <a:xfrm>
            <a:off x="5019973" y="5167313"/>
            <a:ext cx="1042355" cy="122172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000" dirty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517125" name="Rectangle 5"/>
          <p:cNvSpPr>
            <a:spLocks noChangeArrowheads="1"/>
          </p:cNvSpPr>
          <p:nvPr/>
        </p:nvSpPr>
        <p:spPr bwMode="auto">
          <a:xfrm>
            <a:off x="1676400" y="107950"/>
            <a:ext cx="4991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 algn="ctr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Example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517126" name="Rectangle 6"/>
          <p:cNvSpPr>
            <a:spLocks noChangeArrowheads="1"/>
          </p:cNvSpPr>
          <p:nvPr/>
        </p:nvSpPr>
        <p:spPr bwMode="auto">
          <a:xfrm>
            <a:off x="1939824" y="1333500"/>
            <a:ext cx="38068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800" dirty="0" smtClean="0">
                <a:latin typeface="Arial" charset="0"/>
              </a:rPr>
              <a:t>Subtract</a:t>
            </a: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000" dirty="0">
              <a:latin typeface="Arial" charset="0"/>
            </a:endParaRP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800" dirty="0">
              <a:latin typeface="Arial" charset="0"/>
            </a:endParaRPr>
          </a:p>
        </p:txBody>
      </p:sp>
      <p:sp>
        <p:nvSpPr>
          <p:cNvPr id="517168" name="Rectangle 48"/>
          <p:cNvSpPr>
            <a:spLocks noChangeArrowheads="1"/>
          </p:cNvSpPr>
          <p:nvPr/>
        </p:nvSpPr>
        <p:spPr bwMode="auto">
          <a:xfrm>
            <a:off x="748208" y="5444110"/>
            <a:ext cx="119161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dirty="0" smtClean="0">
                <a:solidFill>
                  <a:srgbClr val="006600"/>
                </a:solidFill>
                <a:latin typeface="Arial" charset="0"/>
              </a:rPr>
              <a:t>Factor</a:t>
            </a:r>
            <a:endParaRPr lang="en-US" dirty="0">
              <a:solidFill>
                <a:srgbClr val="006600"/>
              </a:solidFill>
              <a:latin typeface="Arial" charset="0"/>
            </a:endParaRPr>
          </a:p>
        </p:txBody>
      </p:sp>
      <p:graphicFrame>
        <p:nvGraphicFramePr>
          <p:cNvPr id="51" name="Object 50"/>
          <p:cNvGraphicFramePr>
            <a:graphicFrameLocks noChangeAspect="1"/>
          </p:cNvGraphicFramePr>
          <p:nvPr/>
        </p:nvGraphicFramePr>
        <p:xfrm>
          <a:off x="3672939" y="914540"/>
          <a:ext cx="3097213" cy="1141413"/>
        </p:xfrm>
        <a:graphic>
          <a:graphicData uri="http://schemas.openxmlformats.org/presentationml/2006/ole">
            <p:oleObj spid="_x0000_s579586" name="Equation" r:id="rId4" imgW="1066680" imgH="393480" progId="Equation.3">
              <p:embed/>
            </p:oleObj>
          </a:graphicData>
        </a:graphic>
      </p:graphicFrame>
      <p:graphicFrame>
        <p:nvGraphicFramePr>
          <p:cNvPr id="551945" name="Object 9"/>
          <p:cNvGraphicFramePr>
            <a:graphicFrameLocks noChangeAspect="1"/>
          </p:cNvGraphicFramePr>
          <p:nvPr/>
        </p:nvGraphicFramePr>
        <p:xfrm>
          <a:off x="2252663" y="5167313"/>
          <a:ext cx="2381250" cy="1149350"/>
        </p:xfrm>
        <a:graphic>
          <a:graphicData uri="http://schemas.openxmlformats.org/presentationml/2006/ole">
            <p:oleObj spid="_x0000_s579587" name="Equation" r:id="rId5" imgW="977760" imgH="419040" progId="Equation.3">
              <p:embed/>
            </p:oleObj>
          </a:graphicData>
        </a:graphic>
      </p:graphicFrame>
      <p:graphicFrame>
        <p:nvGraphicFramePr>
          <p:cNvPr id="553992" name="Object 8"/>
          <p:cNvGraphicFramePr>
            <a:graphicFrameLocks noChangeAspect="1"/>
          </p:cNvGraphicFramePr>
          <p:nvPr/>
        </p:nvGraphicFramePr>
        <p:xfrm>
          <a:off x="2927350" y="2552700"/>
          <a:ext cx="2565400" cy="1341438"/>
        </p:xfrm>
        <a:graphic>
          <a:graphicData uri="http://schemas.openxmlformats.org/presentationml/2006/ole">
            <p:oleObj spid="_x0000_s579588" name="Equation" r:id="rId6" imgW="825480" imgH="431640" progId="Equation.3">
              <p:embed/>
            </p:oleObj>
          </a:graphicData>
        </a:graphic>
      </p:graphicFrame>
      <p:cxnSp>
        <p:nvCxnSpPr>
          <p:cNvPr id="17" name="Straight Connector 16"/>
          <p:cNvCxnSpPr/>
          <p:nvPr/>
        </p:nvCxnSpPr>
        <p:spPr>
          <a:xfrm flipV="1">
            <a:off x="3065323" y="5236497"/>
            <a:ext cx="943849" cy="409292"/>
          </a:xfrm>
          <a:prstGeom prst="line">
            <a:avLst/>
          </a:prstGeom>
          <a:ln w="38100">
            <a:solidFill>
              <a:srgbClr val="FFC00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2661521" y="5870287"/>
            <a:ext cx="875727" cy="456192"/>
          </a:xfrm>
          <a:prstGeom prst="line">
            <a:avLst/>
          </a:prstGeom>
          <a:ln w="38100">
            <a:solidFill>
              <a:srgbClr val="FFC00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462338" y="5005664"/>
            <a:ext cx="537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1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944138" y="6030489"/>
            <a:ext cx="51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1</a:t>
            </a:r>
            <a:endParaRPr lang="en-US" dirty="0">
              <a:solidFill>
                <a:srgbClr val="7030A0"/>
              </a:solidFill>
            </a:endParaRPr>
          </a:p>
        </p:txBody>
      </p:sp>
      <p:graphicFrame>
        <p:nvGraphicFramePr>
          <p:cNvPr id="567303" name="Object 7"/>
          <p:cNvGraphicFramePr>
            <a:graphicFrameLocks noChangeAspect="1"/>
          </p:cNvGraphicFramePr>
          <p:nvPr/>
        </p:nvGraphicFramePr>
        <p:xfrm>
          <a:off x="2611438" y="3832225"/>
          <a:ext cx="1703387" cy="1112838"/>
        </p:xfrm>
        <a:graphic>
          <a:graphicData uri="http://schemas.openxmlformats.org/presentationml/2006/ole">
            <p:oleObj spid="_x0000_s579589" name="Equation" r:id="rId7" imgW="609480" imgH="393480" progId="Equation.3">
              <p:embed/>
            </p:oleObj>
          </a:graphicData>
        </a:graphic>
      </p:graphicFrame>
      <p:sp>
        <p:nvSpPr>
          <p:cNvPr id="19" name="Rectangle 48"/>
          <p:cNvSpPr>
            <a:spLocks noChangeArrowheads="1"/>
          </p:cNvSpPr>
          <p:nvPr/>
        </p:nvSpPr>
        <p:spPr bwMode="auto">
          <a:xfrm>
            <a:off x="5492750" y="2637017"/>
            <a:ext cx="218221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dirty="0" smtClean="0">
                <a:solidFill>
                  <a:srgbClr val="006600"/>
                </a:solidFill>
                <a:latin typeface="Arial" charset="0"/>
              </a:rPr>
              <a:t>Subtract the numerators</a:t>
            </a:r>
            <a:endParaRPr lang="en-US" dirty="0">
              <a:solidFill>
                <a:srgbClr val="006600"/>
              </a:solidFill>
              <a:latin typeface="Arial" charset="0"/>
            </a:endParaRPr>
          </a:p>
        </p:txBody>
      </p:sp>
      <p:graphicFrame>
        <p:nvGraphicFramePr>
          <p:cNvPr id="576520" name="Object 8"/>
          <p:cNvGraphicFramePr>
            <a:graphicFrameLocks noChangeAspect="1"/>
          </p:cNvGraphicFramePr>
          <p:nvPr/>
        </p:nvGraphicFramePr>
        <p:xfrm>
          <a:off x="3537248" y="2552700"/>
          <a:ext cx="1482725" cy="492125"/>
        </p:xfrm>
        <a:graphic>
          <a:graphicData uri="http://schemas.openxmlformats.org/presentationml/2006/ole">
            <p:oleObj spid="_x0000_s579590" name="Equation" r:id="rId8" imgW="609480" imgH="203040" progId="Equation.3">
              <p:embed/>
            </p:oleObj>
          </a:graphicData>
        </a:graphic>
      </p:graphicFrame>
      <p:sp>
        <p:nvSpPr>
          <p:cNvPr id="29" name="Rectangle 48"/>
          <p:cNvSpPr>
            <a:spLocks noChangeArrowheads="1"/>
          </p:cNvSpPr>
          <p:nvPr/>
        </p:nvSpPr>
        <p:spPr bwMode="auto">
          <a:xfrm>
            <a:off x="5050434" y="3223204"/>
            <a:ext cx="218221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dirty="0" smtClean="0">
                <a:solidFill>
                  <a:srgbClr val="006600"/>
                </a:solidFill>
                <a:latin typeface="Arial" charset="0"/>
              </a:rPr>
              <a:t>Over the same denominator</a:t>
            </a:r>
            <a:endParaRPr lang="en-US" dirty="0">
              <a:solidFill>
                <a:srgbClr val="006600"/>
              </a:solidFill>
              <a:latin typeface="Arial" charset="0"/>
            </a:endParaRPr>
          </a:p>
        </p:txBody>
      </p:sp>
      <p:graphicFrame>
        <p:nvGraphicFramePr>
          <p:cNvPr id="576521" name="Object 9"/>
          <p:cNvGraphicFramePr>
            <a:graphicFrameLocks noChangeAspect="1"/>
          </p:cNvGraphicFramePr>
          <p:nvPr/>
        </p:nvGraphicFramePr>
        <p:xfrm>
          <a:off x="3644900" y="3251200"/>
          <a:ext cx="1035050" cy="458788"/>
        </p:xfrm>
        <a:graphic>
          <a:graphicData uri="http://schemas.openxmlformats.org/presentationml/2006/ole">
            <p:oleObj spid="_x0000_s579591" name="Equation" r:id="rId9" imgW="457200" imgH="203040" progId="Equation.3">
              <p:embed/>
            </p:oleObj>
          </a:graphicData>
        </a:graphic>
      </p:graphicFrame>
      <p:graphicFrame>
        <p:nvGraphicFramePr>
          <p:cNvPr id="577546" name="Object 10"/>
          <p:cNvGraphicFramePr>
            <a:graphicFrameLocks noChangeAspect="1"/>
          </p:cNvGraphicFramePr>
          <p:nvPr/>
        </p:nvGraphicFramePr>
        <p:xfrm>
          <a:off x="4679950" y="5167313"/>
          <a:ext cx="1292225" cy="1023937"/>
        </p:xfrm>
        <a:graphic>
          <a:graphicData uri="http://schemas.openxmlformats.org/presentationml/2006/ole">
            <p:oleObj spid="_x0000_s579592" name="Equation" r:id="rId10" imgW="558720" imgH="393480" progId="Equation.3">
              <p:embed/>
            </p:oleObj>
          </a:graphicData>
        </a:graphic>
      </p:graphicFrame>
      <p:sp>
        <p:nvSpPr>
          <p:cNvPr id="30" name="Rectangle 48"/>
          <p:cNvSpPr>
            <a:spLocks noChangeArrowheads="1"/>
          </p:cNvSpPr>
          <p:nvPr/>
        </p:nvSpPr>
        <p:spPr bwMode="auto">
          <a:xfrm>
            <a:off x="152400" y="3844925"/>
            <a:ext cx="119161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dirty="0" smtClean="0">
                <a:solidFill>
                  <a:srgbClr val="006600"/>
                </a:solidFill>
                <a:latin typeface="Arial" charset="0"/>
              </a:rPr>
              <a:t>Combine like terms</a:t>
            </a:r>
            <a:endParaRPr lang="en-US" dirty="0">
              <a:solidFill>
                <a:srgbClr val="006600"/>
              </a:solidFill>
              <a:latin typeface="Arial" charset="0"/>
            </a:endParaRPr>
          </a:p>
        </p:txBody>
      </p:sp>
      <p:graphicFrame>
        <p:nvGraphicFramePr>
          <p:cNvPr id="579594" name="Object 10"/>
          <p:cNvGraphicFramePr>
            <a:graphicFrameLocks noChangeAspect="1"/>
          </p:cNvGraphicFramePr>
          <p:nvPr/>
        </p:nvGraphicFramePr>
        <p:xfrm>
          <a:off x="73788" y="2637017"/>
          <a:ext cx="2734883" cy="1007884"/>
        </p:xfrm>
        <a:graphic>
          <a:graphicData uri="http://schemas.openxmlformats.org/presentationml/2006/ole">
            <p:oleObj spid="_x0000_s579594" name="Equation" r:id="rId11" imgW="1066680" imgH="393480" progId="Equation.3">
              <p:embed/>
            </p:oleObj>
          </a:graphicData>
        </a:graphic>
      </p:graphicFrame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3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76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5FDD3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76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67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17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551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9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8" presetClass="entr" presetSubtype="9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577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1" grpId="0" build="p" animBg="1"/>
      <p:bldP spid="517168" grpId="0" build="p"/>
      <p:bldP spid="26" grpId="0"/>
      <p:bldP spid="27" grpId="0"/>
      <p:bldP spid="19" grpId="0" build="p"/>
      <p:bldP spid="29" grpId="0" build="p"/>
      <p:bldP spid="3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6"/>
          <p:cNvSpPr>
            <a:spLocks noChangeArrowheads="1"/>
          </p:cNvSpPr>
          <p:nvPr/>
        </p:nvSpPr>
        <p:spPr bwMode="auto">
          <a:xfrm>
            <a:off x="6358846" y="3844925"/>
            <a:ext cx="698940" cy="676274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Rectangle 6"/>
          <p:cNvSpPr>
            <a:spLocks noChangeArrowheads="1"/>
          </p:cNvSpPr>
          <p:nvPr/>
        </p:nvSpPr>
        <p:spPr bwMode="auto">
          <a:xfrm>
            <a:off x="3784601" y="3916639"/>
            <a:ext cx="1162600" cy="537886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ight Arrow 27"/>
          <p:cNvSpPr/>
          <p:nvPr/>
        </p:nvSpPr>
        <p:spPr>
          <a:xfrm>
            <a:off x="73788" y="3019425"/>
            <a:ext cx="3388550" cy="82550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/>
          <p:cNvSpPr/>
          <p:nvPr/>
        </p:nvSpPr>
        <p:spPr>
          <a:xfrm>
            <a:off x="1647825" y="646253"/>
            <a:ext cx="5334000" cy="144766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7"/>
          <p:cNvSpPr>
            <a:spLocks noChangeArrowheads="1"/>
          </p:cNvSpPr>
          <p:nvPr/>
        </p:nvSpPr>
        <p:spPr bwMode="auto">
          <a:xfrm>
            <a:off x="6708316" y="5414806"/>
            <a:ext cx="829134" cy="46196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000" dirty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517125" name="Rectangle 5"/>
          <p:cNvSpPr>
            <a:spLocks noChangeArrowheads="1"/>
          </p:cNvSpPr>
          <p:nvPr/>
        </p:nvSpPr>
        <p:spPr bwMode="auto">
          <a:xfrm>
            <a:off x="1717216" y="107950"/>
            <a:ext cx="4991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 algn="ctr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Example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517126" name="Rectangle 6"/>
          <p:cNvSpPr>
            <a:spLocks noChangeArrowheads="1"/>
          </p:cNvSpPr>
          <p:nvPr/>
        </p:nvSpPr>
        <p:spPr bwMode="auto">
          <a:xfrm>
            <a:off x="1761630" y="952500"/>
            <a:ext cx="38068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800" dirty="0" smtClean="0">
                <a:latin typeface="Arial" charset="0"/>
              </a:rPr>
              <a:t>Subtract</a:t>
            </a: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000" dirty="0">
              <a:latin typeface="Arial" charset="0"/>
            </a:endParaRP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800" dirty="0">
              <a:latin typeface="Arial" charset="0"/>
            </a:endParaRPr>
          </a:p>
        </p:txBody>
      </p:sp>
      <p:sp>
        <p:nvSpPr>
          <p:cNvPr id="517168" name="Rectangle 48"/>
          <p:cNvSpPr>
            <a:spLocks noChangeArrowheads="1"/>
          </p:cNvSpPr>
          <p:nvPr/>
        </p:nvSpPr>
        <p:spPr bwMode="auto">
          <a:xfrm>
            <a:off x="1165822" y="5444110"/>
            <a:ext cx="119161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dirty="0" smtClean="0">
                <a:solidFill>
                  <a:srgbClr val="006600"/>
                </a:solidFill>
                <a:latin typeface="Arial" charset="0"/>
              </a:rPr>
              <a:t>Factor</a:t>
            </a:r>
            <a:endParaRPr lang="en-US" dirty="0">
              <a:solidFill>
                <a:srgbClr val="006600"/>
              </a:solidFill>
              <a:latin typeface="Arial" charset="0"/>
            </a:endParaRPr>
          </a:p>
        </p:txBody>
      </p:sp>
      <p:graphicFrame>
        <p:nvGraphicFramePr>
          <p:cNvPr id="51" name="Object 50"/>
          <p:cNvGraphicFramePr>
            <a:graphicFrameLocks noChangeAspect="1"/>
          </p:cNvGraphicFramePr>
          <p:nvPr/>
        </p:nvGraphicFramePr>
        <p:xfrm>
          <a:off x="3784600" y="725487"/>
          <a:ext cx="2874963" cy="1216025"/>
        </p:xfrm>
        <a:graphic>
          <a:graphicData uri="http://schemas.openxmlformats.org/presentationml/2006/ole">
            <p:oleObj spid="_x0000_s580610" name="Equation" r:id="rId4" imgW="990360" imgH="419040" progId="Equation.3">
              <p:embed/>
            </p:oleObj>
          </a:graphicData>
        </a:graphic>
      </p:graphicFrame>
      <p:graphicFrame>
        <p:nvGraphicFramePr>
          <p:cNvPr id="551945" name="Object 9"/>
          <p:cNvGraphicFramePr>
            <a:graphicFrameLocks noChangeAspect="1"/>
          </p:cNvGraphicFramePr>
          <p:nvPr/>
        </p:nvGraphicFramePr>
        <p:xfrm>
          <a:off x="2759571" y="5094934"/>
          <a:ext cx="2225675" cy="1149350"/>
        </p:xfrm>
        <a:graphic>
          <a:graphicData uri="http://schemas.openxmlformats.org/presentationml/2006/ole">
            <p:oleObj spid="_x0000_s580611" name="Equation" r:id="rId5" imgW="914400" imgH="419040" progId="Equation.3">
              <p:embed/>
            </p:oleObj>
          </a:graphicData>
        </a:graphic>
      </p:graphicFrame>
      <p:graphicFrame>
        <p:nvGraphicFramePr>
          <p:cNvPr id="553992" name="Object 8"/>
          <p:cNvGraphicFramePr>
            <a:graphicFrameLocks noChangeAspect="1"/>
          </p:cNvGraphicFramePr>
          <p:nvPr/>
        </p:nvGraphicFramePr>
        <p:xfrm>
          <a:off x="2854325" y="2503487"/>
          <a:ext cx="3117850" cy="1341438"/>
        </p:xfrm>
        <a:graphic>
          <a:graphicData uri="http://schemas.openxmlformats.org/presentationml/2006/ole">
            <p:oleObj spid="_x0000_s580612" name="Equation" r:id="rId6" imgW="1002960" imgH="431640" progId="Equation.3">
              <p:embed/>
            </p:oleObj>
          </a:graphicData>
        </a:graphic>
      </p:graphicFrame>
      <p:cxnSp>
        <p:nvCxnSpPr>
          <p:cNvPr id="17" name="Straight Connector 16"/>
          <p:cNvCxnSpPr/>
          <p:nvPr/>
        </p:nvCxnSpPr>
        <p:spPr>
          <a:xfrm flipV="1">
            <a:off x="3065323" y="5236497"/>
            <a:ext cx="943849" cy="409292"/>
          </a:xfrm>
          <a:prstGeom prst="line">
            <a:avLst/>
          </a:prstGeom>
          <a:ln w="38100">
            <a:solidFill>
              <a:srgbClr val="FFC00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3631186" y="5687725"/>
            <a:ext cx="875727" cy="456192"/>
          </a:xfrm>
          <a:prstGeom prst="line">
            <a:avLst/>
          </a:prstGeom>
          <a:ln w="38100">
            <a:solidFill>
              <a:srgbClr val="FFC00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515638" y="4886467"/>
            <a:ext cx="537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1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817938" y="6001843"/>
            <a:ext cx="51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1</a:t>
            </a:r>
            <a:endParaRPr lang="en-US" dirty="0">
              <a:solidFill>
                <a:srgbClr val="7030A0"/>
              </a:solidFill>
            </a:endParaRPr>
          </a:p>
        </p:txBody>
      </p:sp>
      <p:graphicFrame>
        <p:nvGraphicFramePr>
          <p:cNvPr id="567303" name="Object 7"/>
          <p:cNvGraphicFramePr>
            <a:graphicFrameLocks noChangeAspect="1"/>
          </p:cNvGraphicFramePr>
          <p:nvPr/>
        </p:nvGraphicFramePr>
        <p:xfrm>
          <a:off x="2759571" y="3915998"/>
          <a:ext cx="2808884" cy="1089666"/>
        </p:xfrm>
        <a:graphic>
          <a:graphicData uri="http://schemas.openxmlformats.org/presentationml/2006/ole">
            <p:oleObj spid="_x0000_s580613" name="Equation" r:id="rId7" imgW="1091880" imgH="419040" progId="Equation.3">
              <p:embed/>
            </p:oleObj>
          </a:graphicData>
        </a:graphic>
      </p:graphicFrame>
      <p:sp>
        <p:nvSpPr>
          <p:cNvPr id="19" name="Rectangle 48"/>
          <p:cNvSpPr>
            <a:spLocks noChangeArrowheads="1"/>
          </p:cNvSpPr>
          <p:nvPr/>
        </p:nvSpPr>
        <p:spPr bwMode="auto">
          <a:xfrm>
            <a:off x="5568455" y="2189163"/>
            <a:ext cx="218221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dirty="0" smtClean="0">
                <a:solidFill>
                  <a:srgbClr val="006600"/>
                </a:solidFill>
                <a:latin typeface="Arial" charset="0"/>
              </a:rPr>
              <a:t>Subtract the numerators</a:t>
            </a:r>
            <a:endParaRPr lang="en-US" dirty="0">
              <a:solidFill>
                <a:srgbClr val="006600"/>
              </a:solidFill>
              <a:latin typeface="Arial" charset="0"/>
            </a:endParaRPr>
          </a:p>
        </p:txBody>
      </p:sp>
      <p:graphicFrame>
        <p:nvGraphicFramePr>
          <p:cNvPr id="576520" name="Object 8"/>
          <p:cNvGraphicFramePr>
            <a:graphicFrameLocks noChangeAspect="1"/>
          </p:cNvGraphicFramePr>
          <p:nvPr/>
        </p:nvGraphicFramePr>
        <p:xfrm>
          <a:off x="3160712" y="2526605"/>
          <a:ext cx="2811463" cy="554037"/>
        </p:xfrm>
        <a:graphic>
          <a:graphicData uri="http://schemas.openxmlformats.org/presentationml/2006/ole">
            <p:oleObj spid="_x0000_s580614" name="Equation" r:id="rId8" imgW="1155600" imgH="228600" progId="Equation.3">
              <p:embed/>
            </p:oleObj>
          </a:graphicData>
        </a:graphic>
      </p:graphicFrame>
      <p:sp>
        <p:nvSpPr>
          <p:cNvPr id="29" name="Rectangle 48"/>
          <p:cNvSpPr>
            <a:spLocks noChangeArrowheads="1"/>
          </p:cNvSpPr>
          <p:nvPr/>
        </p:nvSpPr>
        <p:spPr bwMode="auto">
          <a:xfrm>
            <a:off x="5050434" y="3223204"/>
            <a:ext cx="218221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dirty="0" smtClean="0">
                <a:solidFill>
                  <a:srgbClr val="006600"/>
                </a:solidFill>
                <a:latin typeface="Arial" charset="0"/>
              </a:rPr>
              <a:t>Over the same denominator</a:t>
            </a:r>
            <a:endParaRPr lang="en-US" dirty="0">
              <a:solidFill>
                <a:srgbClr val="006600"/>
              </a:solidFill>
              <a:latin typeface="Arial" charset="0"/>
            </a:endParaRPr>
          </a:p>
        </p:txBody>
      </p:sp>
      <p:graphicFrame>
        <p:nvGraphicFramePr>
          <p:cNvPr id="576521" name="Object 9"/>
          <p:cNvGraphicFramePr>
            <a:graphicFrameLocks noChangeAspect="1"/>
          </p:cNvGraphicFramePr>
          <p:nvPr/>
        </p:nvGraphicFramePr>
        <p:xfrm>
          <a:off x="3817938" y="3279775"/>
          <a:ext cx="688975" cy="401638"/>
        </p:xfrm>
        <a:graphic>
          <a:graphicData uri="http://schemas.openxmlformats.org/presentationml/2006/ole">
            <p:oleObj spid="_x0000_s580615" name="Equation" r:id="rId9" imgW="304560" imgH="177480" progId="Equation.3">
              <p:embed/>
            </p:oleObj>
          </a:graphicData>
        </a:graphic>
      </p:graphicFrame>
      <p:graphicFrame>
        <p:nvGraphicFramePr>
          <p:cNvPr id="577546" name="Object 10"/>
          <p:cNvGraphicFramePr>
            <a:graphicFrameLocks noChangeAspect="1"/>
          </p:cNvGraphicFramePr>
          <p:nvPr/>
        </p:nvGraphicFramePr>
        <p:xfrm>
          <a:off x="5092700" y="5119688"/>
          <a:ext cx="1204913" cy="1023937"/>
        </p:xfrm>
        <a:graphic>
          <a:graphicData uri="http://schemas.openxmlformats.org/presentationml/2006/ole">
            <p:oleObj spid="_x0000_s580616" name="Equation" r:id="rId10" imgW="520560" imgH="393480" progId="Equation.3">
              <p:embed/>
            </p:oleObj>
          </a:graphicData>
        </a:graphic>
      </p:graphicFrame>
      <p:sp>
        <p:nvSpPr>
          <p:cNvPr id="30" name="Rectangle 48"/>
          <p:cNvSpPr>
            <a:spLocks noChangeArrowheads="1"/>
          </p:cNvSpPr>
          <p:nvPr/>
        </p:nvSpPr>
        <p:spPr bwMode="auto">
          <a:xfrm>
            <a:off x="152400" y="3844925"/>
            <a:ext cx="119161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dirty="0" smtClean="0">
                <a:solidFill>
                  <a:srgbClr val="006600"/>
                </a:solidFill>
                <a:latin typeface="Arial" charset="0"/>
              </a:rPr>
              <a:t>Combine like terms</a:t>
            </a:r>
            <a:endParaRPr lang="en-US" dirty="0">
              <a:solidFill>
                <a:srgbClr val="006600"/>
              </a:solidFill>
              <a:latin typeface="Arial" charset="0"/>
            </a:endParaRPr>
          </a:p>
        </p:txBody>
      </p:sp>
      <p:graphicFrame>
        <p:nvGraphicFramePr>
          <p:cNvPr id="580618" name="Object 10"/>
          <p:cNvGraphicFramePr>
            <a:graphicFrameLocks noChangeAspect="1"/>
          </p:cNvGraphicFramePr>
          <p:nvPr/>
        </p:nvGraphicFramePr>
        <p:xfrm>
          <a:off x="152400" y="2493963"/>
          <a:ext cx="2874963" cy="1216025"/>
        </p:xfrm>
        <a:graphic>
          <a:graphicData uri="http://schemas.openxmlformats.org/presentationml/2006/ole">
            <p:oleObj spid="_x0000_s580618" name="Equation" r:id="rId11" imgW="990360" imgH="419040" progId="Equation.3">
              <p:embed/>
            </p:oleObj>
          </a:graphicData>
        </a:graphic>
      </p:graphicFrame>
      <p:sp>
        <p:nvSpPr>
          <p:cNvPr id="32" name="AutoShape 33"/>
          <p:cNvSpPr>
            <a:spLocks/>
          </p:cNvSpPr>
          <p:nvPr/>
        </p:nvSpPr>
        <p:spPr bwMode="auto">
          <a:xfrm rot="16200000" flipH="1">
            <a:off x="4627442" y="2483865"/>
            <a:ext cx="326230" cy="313286"/>
          </a:xfrm>
          <a:prstGeom prst="leftBracket">
            <a:avLst>
              <a:gd name="adj" fmla="val 50000"/>
            </a:avLst>
          </a:prstGeom>
          <a:noFill/>
          <a:ln w="25400">
            <a:solidFill>
              <a:schemeClr val="folHlink"/>
            </a:solidFill>
            <a:miter lim="800000"/>
            <a:headEnd type="stealth" w="lg" len="lg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AutoShape 33"/>
          <p:cNvSpPr>
            <a:spLocks/>
          </p:cNvSpPr>
          <p:nvPr/>
        </p:nvSpPr>
        <p:spPr bwMode="auto">
          <a:xfrm rot="16200000" flipH="1">
            <a:off x="4796386" y="2026694"/>
            <a:ext cx="609599" cy="934543"/>
          </a:xfrm>
          <a:prstGeom prst="leftBracket">
            <a:avLst>
              <a:gd name="adj" fmla="val 50000"/>
            </a:avLst>
          </a:prstGeom>
          <a:noFill/>
          <a:ln w="25400">
            <a:solidFill>
              <a:schemeClr val="folHlink"/>
            </a:solidFill>
            <a:miter lim="800000"/>
            <a:headEnd type="stealth" w="lg" len="lg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Rectangle 48"/>
          <p:cNvSpPr>
            <a:spLocks noChangeArrowheads="1"/>
          </p:cNvSpPr>
          <p:nvPr/>
        </p:nvSpPr>
        <p:spPr bwMode="auto">
          <a:xfrm>
            <a:off x="5050434" y="3527425"/>
            <a:ext cx="218221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dirty="0" smtClean="0">
                <a:solidFill>
                  <a:srgbClr val="006600"/>
                </a:solidFill>
                <a:latin typeface="Arial" charset="0"/>
              </a:rPr>
              <a:t>Distribute the negative sign</a:t>
            </a:r>
            <a:endParaRPr lang="en-US" dirty="0">
              <a:solidFill>
                <a:srgbClr val="006600"/>
              </a:solidFill>
              <a:latin typeface="Arial" charset="0"/>
            </a:endParaRPr>
          </a:p>
        </p:txBody>
      </p:sp>
      <p:graphicFrame>
        <p:nvGraphicFramePr>
          <p:cNvPr id="580619" name="Object 11"/>
          <p:cNvGraphicFramePr>
            <a:graphicFrameLocks noChangeAspect="1"/>
          </p:cNvGraphicFramePr>
          <p:nvPr/>
        </p:nvGraphicFramePr>
        <p:xfrm>
          <a:off x="5568457" y="3916639"/>
          <a:ext cx="2090738" cy="1089025"/>
        </p:xfrm>
        <a:graphic>
          <a:graphicData uri="http://schemas.openxmlformats.org/presentationml/2006/ole">
            <p:oleObj spid="_x0000_s580619" name="Equation" r:id="rId12" imgW="812520" imgH="419040" progId="Equation.3">
              <p:embed/>
            </p:oleObj>
          </a:graphicData>
        </a:graphic>
      </p:graphicFrame>
      <p:graphicFrame>
        <p:nvGraphicFramePr>
          <p:cNvPr id="580620" name="Object 12"/>
          <p:cNvGraphicFramePr>
            <a:graphicFrameLocks noChangeAspect="1"/>
          </p:cNvGraphicFramePr>
          <p:nvPr/>
        </p:nvGraphicFramePr>
        <p:xfrm>
          <a:off x="6327775" y="5348132"/>
          <a:ext cx="1209675" cy="528638"/>
        </p:xfrm>
        <a:graphic>
          <a:graphicData uri="http://schemas.openxmlformats.org/presentationml/2006/ole">
            <p:oleObj spid="_x0000_s580620" name="Equation" r:id="rId13" imgW="469800" imgH="203040" progId="Equation.3">
              <p:embed/>
            </p:oleObj>
          </a:graphicData>
        </a:graphic>
      </p:graphicFrame>
      <p:sp>
        <p:nvSpPr>
          <p:cNvPr id="37" name="Curved Down Arrow 36"/>
          <p:cNvSpPr/>
          <p:nvPr/>
        </p:nvSpPr>
        <p:spPr>
          <a:xfrm>
            <a:off x="4336138" y="2503487"/>
            <a:ext cx="2721648" cy="1329317"/>
          </a:xfrm>
          <a:prstGeom prst="curved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3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76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5FDD3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76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567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5" presetClass="emph" presetSubtype="0" repeatCount="300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500"/>
                            </p:stCondLst>
                            <p:childTnLst>
                              <p:par>
                                <p:cTn id="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580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0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500"/>
                            </p:stCondLst>
                            <p:childTnLst>
                              <p:par>
                                <p:cTn id="8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0"/>
                            </p:stCondLst>
                            <p:childTnLst>
                              <p:par>
                                <p:cTn id="89" presetID="22" presetClass="exit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517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551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8" presetClass="entr" presetSubtype="9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0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8" presetClass="entr" presetSubtype="9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0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" presetClass="entr" presetSubtype="1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" presetClass="entr" presetSubtype="1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500"/>
                                        <p:tgtEl>
                                          <p:spTgt spid="577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580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5" grpId="0" animBg="1"/>
      <p:bldP spid="28" grpId="0" animBg="1"/>
      <p:bldP spid="31" grpId="0" build="p" animBg="1"/>
      <p:bldP spid="517168" grpId="0" build="p"/>
      <p:bldP spid="26" grpId="0"/>
      <p:bldP spid="27" grpId="0"/>
      <p:bldP spid="19" grpId="0" build="p"/>
      <p:bldP spid="19" grpId="1" build="allAtOnce"/>
      <p:bldP spid="29" grpId="0" build="p"/>
      <p:bldP spid="29" grpId="1" build="allAtOnce"/>
      <p:bldP spid="30" grpId="0" build="p"/>
      <p:bldP spid="32" grpId="0" animBg="1"/>
      <p:bldP spid="33" grpId="0" animBg="1"/>
      <p:bldP spid="33" grpId="1" animBg="1"/>
      <p:bldP spid="34" grpId="0" build="p"/>
      <p:bldP spid="34" grpId="1" build="allAtOnce"/>
      <p:bldP spid="37" grpId="0" animBg="1"/>
      <p:bldP spid="37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02920" y="228600"/>
            <a:ext cx="8183880" cy="457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Add or subtract as indicated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4346" name="Object 10"/>
          <p:cNvGraphicFramePr>
            <a:graphicFrameLocks noChangeAspect="1"/>
          </p:cNvGraphicFramePr>
          <p:nvPr>
            <p:ph idx="1"/>
          </p:nvPr>
        </p:nvGraphicFramePr>
        <p:xfrm>
          <a:off x="1524000" y="960438"/>
          <a:ext cx="5505450" cy="4546600"/>
        </p:xfrm>
        <a:graphic>
          <a:graphicData uri="http://schemas.openxmlformats.org/presentationml/2006/ole">
            <p:oleObj spid="_x0000_s601090" name="Equation" r:id="rId3" imgW="1968480" imgH="1625400" progId="">
              <p:embed/>
            </p:oleObj>
          </a:graphicData>
        </a:graphic>
      </p:graphicFrame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267" name="Rectangle 3"/>
          <p:cNvSpPr>
            <a:spLocks noGrp="1" noChangeArrowheads="1"/>
          </p:cNvSpPr>
          <p:nvPr>
            <p:ph type="title"/>
          </p:nvPr>
        </p:nvSpPr>
        <p:spPr>
          <a:xfrm>
            <a:off x="17463" y="88900"/>
            <a:ext cx="9144000" cy="749300"/>
          </a:xfrm>
          <a:noFill/>
          <a:ln/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The Least Common Denominator</a:t>
            </a:r>
            <a:endParaRPr lang="en-US" sz="32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523266" name="AutoShape 2"/>
          <p:cNvSpPr>
            <a:spLocks noChangeArrowheads="1"/>
          </p:cNvSpPr>
          <p:nvPr/>
        </p:nvSpPr>
        <p:spPr bwMode="auto">
          <a:xfrm>
            <a:off x="157163" y="1663700"/>
            <a:ext cx="8834437" cy="2298700"/>
          </a:xfrm>
          <a:prstGeom prst="roundRect">
            <a:avLst>
              <a:gd name="adj" fmla="val 5801"/>
            </a:avLst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523269" name="Rectangle 5"/>
          <p:cNvSpPr>
            <a:spLocks noChangeArrowheads="1"/>
          </p:cNvSpPr>
          <p:nvPr/>
        </p:nvSpPr>
        <p:spPr bwMode="auto">
          <a:xfrm>
            <a:off x="244475" y="1625600"/>
            <a:ext cx="28035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000" b="1">
                <a:latin typeface="Arial" charset="0"/>
              </a:rPr>
              <a:t>Finding the Least Common Denominator</a:t>
            </a:r>
            <a:endParaRPr lang="en-US" sz="2000">
              <a:latin typeface="Arial" charset="0"/>
            </a:endParaRPr>
          </a:p>
        </p:txBody>
      </p:sp>
      <p:sp>
        <p:nvSpPr>
          <p:cNvPr id="523270" name="Rectangle 6"/>
          <p:cNvSpPr>
            <a:spLocks noChangeArrowheads="1"/>
          </p:cNvSpPr>
          <p:nvPr/>
        </p:nvSpPr>
        <p:spPr bwMode="auto">
          <a:xfrm>
            <a:off x="255588" y="2197100"/>
            <a:ext cx="515461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000" i="1" dirty="0">
                <a:latin typeface="Arial" charset="0"/>
              </a:rPr>
              <a:t>Step 1</a:t>
            </a:r>
            <a:r>
              <a:rPr lang="en-US" sz="2000" b="1" dirty="0">
                <a:latin typeface="Arial" charset="0"/>
              </a:rPr>
              <a:t>   </a:t>
            </a:r>
            <a:r>
              <a:rPr lang="en-US" sz="2000" b="1" dirty="0">
                <a:solidFill>
                  <a:srgbClr val="7030A0"/>
                </a:solidFill>
                <a:latin typeface="Arial" charset="0"/>
              </a:rPr>
              <a:t>Factor </a:t>
            </a:r>
            <a:r>
              <a:rPr lang="en-US" sz="2000" dirty="0">
                <a:solidFill>
                  <a:srgbClr val="7030A0"/>
                </a:solidFill>
                <a:latin typeface="Arial" charset="0"/>
              </a:rPr>
              <a:t>each </a:t>
            </a:r>
            <a:r>
              <a:rPr lang="en-US" sz="2000" dirty="0" smtClean="0">
                <a:solidFill>
                  <a:srgbClr val="7030A0"/>
                </a:solidFill>
                <a:latin typeface="Arial" charset="0"/>
              </a:rPr>
              <a:t>denominator completely.</a:t>
            </a:r>
            <a:endParaRPr lang="en-US" sz="2000" dirty="0">
              <a:solidFill>
                <a:srgbClr val="7030A0"/>
              </a:solidFill>
              <a:latin typeface="Arial" charset="0"/>
            </a:endParaRPr>
          </a:p>
        </p:txBody>
      </p:sp>
      <p:sp>
        <p:nvSpPr>
          <p:cNvPr id="523271" name="Rectangle 7"/>
          <p:cNvSpPr>
            <a:spLocks noChangeArrowheads="1"/>
          </p:cNvSpPr>
          <p:nvPr/>
        </p:nvSpPr>
        <p:spPr bwMode="auto">
          <a:xfrm>
            <a:off x="258763" y="2717800"/>
            <a:ext cx="813911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000" i="1" dirty="0">
                <a:latin typeface="Arial" charset="0"/>
              </a:rPr>
              <a:t>Step 2</a:t>
            </a:r>
            <a:r>
              <a:rPr lang="en-US" sz="2000" b="1" dirty="0">
                <a:latin typeface="Arial" charset="0"/>
              </a:rPr>
              <a:t>   </a:t>
            </a:r>
            <a:r>
              <a:rPr lang="en-US" sz="2000" b="1" dirty="0">
                <a:solidFill>
                  <a:srgbClr val="7030A0"/>
                </a:solidFill>
                <a:latin typeface="Arial" charset="0"/>
              </a:rPr>
              <a:t>Find the least common denominator. </a:t>
            </a:r>
            <a:r>
              <a:rPr lang="en-US" sz="2000" dirty="0">
                <a:solidFill>
                  <a:srgbClr val="7030A0"/>
                </a:solidFill>
                <a:latin typeface="Arial" charset="0"/>
              </a:rPr>
              <a:t>The LCD is the product of </a:t>
            </a: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000" dirty="0">
                <a:solidFill>
                  <a:srgbClr val="7030A0"/>
                </a:solidFill>
                <a:latin typeface="Arial" charset="0"/>
              </a:rPr>
              <a:t>		all different factors from each denominator, with each factor raised</a:t>
            </a: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000" dirty="0">
                <a:solidFill>
                  <a:srgbClr val="7030A0"/>
                </a:solidFill>
                <a:latin typeface="Arial" charset="0"/>
              </a:rPr>
              <a:t>		to the </a:t>
            </a:r>
            <a:r>
              <a:rPr lang="en-US" sz="2000" i="1" dirty="0">
                <a:solidFill>
                  <a:srgbClr val="7030A0"/>
                </a:solidFill>
                <a:latin typeface="Arial" charset="0"/>
              </a:rPr>
              <a:t>greatest</a:t>
            </a:r>
            <a:r>
              <a:rPr lang="en-US" sz="2000" dirty="0">
                <a:solidFill>
                  <a:srgbClr val="7030A0"/>
                </a:solidFill>
                <a:latin typeface="Arial" charset="0"/>
              </a:rPr>
              <a:t> power that occurs in the denominator.</a:t>
            </a: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3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3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23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23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23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23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23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232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3266" grpId="0" animBg="1"/>
      <p:bldP spid="523269" grpId="0" build="p"/>
      <p:bldP spid="523270" grpId="0" build="p"/>
      <p:bldP spid="523271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25120</TotalTime>
  <Words>202</Words>
  <Application>Microsoft Office PowerPoint</Application>
  <PresentationFormat>On-screen Show (4:3)</PresentationFormat>
  <Paragraphs>115</Paragraphs>
  <Slides>15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Aspect</vt:lpstr>
      <vt:lpstr>Equation</vt:lpstr>
      <vt:lpstr>Section 6.3</vt:lpstr>
      <vt:lpstr>Like Denominators</vt:lpstr>
      <vt:lpstr>Slide 3</vt:lpstr>
      <vt:lpstr>Slide 4</vt:lpstr>
      <vt:lpstr>Slide 5</vt:lpstr>
      <vt:lpstr>Slide 6</vt:lpstr>
      <vt:lpstr>Slide 7</vt:lpstr>
      <vt:lpstr>Add or subtract as indicated</vt:lpstr>
      <vt:lpstr>The Least Common Denominator</vt:lpstr>
      <vt:lpstr>Slide 10</vt:lpstr>
      <vt:lpstr>Slide 11</vt:lpstr>
      <vt:lpstr>Slide 12</vt:lpstr>
      <vt:lpstr>Slide 13</vt:lpstr>
      <vt:lpstr>Find the LCM of the following polynomials. </vt:lpstr>
      <vt:lpstr>Slide 15</vt:lpstr>
    </vt:vector>
  </TitlesOfParts>
  <Company>Addison Wesley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 Subtract with Like Denominators</dc:title>
  <dc:creator>Phong Chau</dc:creator>
  <cp:lastModifiedBy>Phong</cp:lastModifiedBy>
  <cp:revision>1677</cp:revision>
  <dcterms:created xsi:type="dcterms:W3CDTF">2000-06-05T14:57:27Z</dcterms:created>
  <dcterms:modified xsi:type="dcterms:W3CDTF">2014-08-26T06:39:28Z</dcterms:modified>
</cp:coreProperties>
</file>