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4"/>
  </p:notesMasterIdLst>
  <p:handoutMasterIdLst>
    <p:handoutMasterId r:id="rId15"/>
  </p:handoutMasterIdLst>
  <p:sldIdLst>
    <p:sldId id="333" r:id="rId2"/>
    <p:sldId id="372" r:id="rId3"/>
    <p:sldId id="335" r:id="rId4"/>
    <p:sldId id="361" r:id="rId5"/>
    <p:sldId id="374" r:id="rId6"/>
    <p:sldId id="375" r:id="rId7"/>
    <p:sldId id="376" r:id="rId8"/>
    <p:sldId id="366" r:id="rId9"/>
    <p:sldId id="378" r:id="rId10"/>
    <p:sldId id="379" r:id="rId11"/>
    <p:sldId id="380" r:id="rId12"/>
    <p:sldId id="381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CC"/>
    <a:srgbClr val="E2801E"/>
    <a:srgbClr val="8F9B65"/>
    <a:srgbClr val="33CCCC"/>
    <a:srgbClr val="00A479"/>
    <a:srgbClr val="2CB3B0"/>
    <a:srgbClr val="33CCFF"/>
    <a:srgbClr val="FF99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7A4A-BF19-4D01-B091-69DB345A166D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10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11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3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4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5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6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7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63997-83CD-4C62-927B-88B4D9FA7DEE}" type="slidenum">
              <a:rPr lang="en-CA"/>
              <a:pPr/>
              <a:t>8</a:t>
            </a:fld>
            <a:endParaRPr lang="en-CA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7BD16-4B39-4D2D-B4FD-FF801CBED112}" type="slidenum">
              <a:rPr lang="en-CA"/>
              <a:pPr/>
              <a:t>9</a:t>
            </a:fld>
            <a:endParaRPr lang="en-CA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76" y="6858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Section 6.6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76" y="2743200"/>
            <a:ext cx="8040624" cy="18562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Solving Rational Equations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6767188" y="5689344"/>
            <a:ext cx="1767212" cy="1016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803401" y="719277"/>
            <a:ext cx="484505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951409" y="1138237"/>
            <a:ext cx="497813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                      for b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27584" y="435927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Solve the resulting equation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6892471" y="5638800"/>
          <a:ext cx="1489529" cy="1126132"/>
        </p:xfrm>
        <a:graphic>
          <a:graphicData uri="http://schemas.openxmlformats.org/presentationml/2006/ole">
            <p:oleObj spid="_x0000_s647171" name="Equation" r:id="rId4" imgW="622080" imgH="419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4494005" y="3146600"/>
            <a:ext cx="517391" cy="283515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937155" y="3557901"/>
            <a:ext cx="435560" cy="257826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10943" y="265838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83848" y="3642023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5515301" y="3943860"/>
          <a:ext cx="2486025" cy="633412"/>
        </p:xfrm>
        <a:graphic>
          <a:graphicData uri="http://schemas.openxmlformats.org/presentationml/2006/ole">
            <p:oleObj spid="_x0000_s647172" name="Equation" r:id="rId5" imgW="799920" imgH="203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881027" y="216693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both sides by the LCD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2361513" y="3186004"/>
            <a:ext cx="482386" cy="239711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152362" y="3578993"/>
            <a:ext cx="474826" cy="254907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58403" y="2776536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17229" y="357693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6880" y="3064667"/>
            <a:ext cx="15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33CC"/>
                </a:solidFill>
              </a:rPr>
              <a:t>abf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603" y="3007369"/>
            <a:ext cx="162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LCD is</a:t>
            </a:r>
            <a:endParaRPr lang="en-US" dirty="0"/>
          </a:p>
        </p:txBody>
      </p:sp>
      <p:sp>
        <p:nvSpPr>
          <p:cNvPr id="29" name="AutoShape 33"/>
          <p:cNvSpPr>
            <a:spLocks/>
          </p:cNvSpPr>
          <p:nvPr/>
        </p:nvSpPr>
        <p:spPr bwMode="auto">
          <a:xfrm rot="16200000" flipH="1">
            <a:off x="2923170" y="1235136"/>
            <a:ext cx="709762" cy="2949299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035971" y="2122336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3"/>
          <p:cNvSpPr>
            <a:spLocks/>
          </p:cNvSpPr>
          <p:nvPr/>
        </p:nvSpPr>
        <p:spPr bwMode="auto">
          <a:xfrm rot="16200000" flipH="1">
            <a:off x="3635199" y="512918"/>
            <a:ext cx="709762" cy="4393734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82850" y="3064667"/>
            <a:ext cx="103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33CC"/>
                </a:solidFill>
              </a:rPr>
              <a:t>abf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40475" y="3007369"/>
            <a:ext cx="118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33CC"/>
                </a:solidFill>
              </a:rPr>
              <a:t>abf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70045" y="2944946"/>
            <a:ext cx="105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33CC"/>
                </a:solidFill>
              </a:rPr>
              <a:t>abf</a:t>
            </a:r>
            <a:endParaRPr lang="en-US" dirty="0">
              <a:solidFill>
                <a:srgbClr val="FF33CC"/>
              </a:solidFill>
            </a:endParaRPr>
          </a:p>
        </p:txBody>
      </p:sp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5376863" y="5110163"/>
          <a:ext cx="2922587" cy="633412"/>
        </p:xfrm>
        <a:graphic>
          <a:graphicData uri="http://schemas.openxmlformats.org/presentationml/2006/ole">
            <p:oleObj spid="_x0000_s647174" name="Equation" r:id="rId6" imgW="939600" imgH="203040" progId="Equation.3">
              <p:embed/>
            </p:oleObj>
          </a:graphicData>
        </a:graphic>
      </p:graphicFrame>
      <p:sp>
        <p:nvSpPr>
          <p:cNvPr id="54" name="Right Arrow 53"/>
          <p:cNvSpPr/>
          <p:nvPr/>
        </p:nvSpPr>
        <p:spPr>
          <a:xfrm>
            <a:off x="3854450" y="4074509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3854450" y="4648200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5486400" y="4548188"/>
          <a:ext cx="2724150" cy="633412"/>
        </p:xfrm>
        <a:graphic>
          <a:graphicData uri="http://schemas.openxmlformats.org/presentationml/2006/ole">
            <p:oleObj spid="_x0000_s647175" name="Equation" r:id="rId7" imgW="876240" imgH="203040" progId="Equation.3">
              <p:embed/>
            </p:oleObj>
          </a:graphicData>
        </a:graphic>
      </p:graphicFrame>
      <p:sp>
        <p:nvSpPr>
          <p:cNvPr id="56" name="Right Arrow 55"/>
          <p:cNvSpPr/>
          <p:nvPr/>
        </p:nvSpPr>
        <p:spPr>
          <a:xfrm>
            <a:off x="3854450" y="5257800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3854450" y="5943600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7176" name="Object 8"/>
          <p:cNvGraphicFramePr>
            <a:graphicFrameLocks noChangeAspect="1"/>
          </p:cNvGraphicFramePr>
          <p:nvPr/>
        </p:nvGraphicFramePr>
        <p:xfrm>
          <a:off x="3073397" y="841375"/>
          <a:ext cx="1952625" cy="1216025"/>
        </p:xfrm>
        <a:graphic>
          <a:graphicData uri="http://schemas.openxmlformats.org/presentationml/2006/ole">
            <p:oleObj spid="_x0000_s647176" name="Equation" r:id="rId8" imgW="672840" imgH="419040" progId="Equation.3">
              <p:embed/>
            </p:oleObj>
          </a:graphicData>
        </a:graphic>
      </p:graphicFrame>
      <p:graphicFrame>
        <p:nvGraphicFramePr>
          <p:cNvPr id="647177" name="Object 9"/>
          <p:cNvGraphicFramePr>
            <a:graphicFrameLocks noChangeAspect="1"/>
          </p:cNvGraphicFramePr>
          <p:nvPr/>
        </p:nvGraphicFramePr>
        <p:xfrm>
          <a:off x="3173087" y="2731537"/>
          <a:ext cx="3721100" cy="1216025"/>
        </p:xfrm>
        <a:graphic>
          <a:graphicData uri="http://schemas.openxmlformats.org/presentationml/2006/ole">
            <p:oleObj spid="_x0000_s647177" name="Equation" r:id="rId9" imgW="1282680" imgH="419040" progId="Equation.3">
              <p:embed/>
            </p:oleObj>
          </a:graphicData>
        </a:graphic>
      </p:graphicFrame>
      <p:cxnSp>
        <p:nvCxnSpPr>
          <p:cNvPr id="48" name="Straight Connector 47"/>
          <p:cNvCxnSpPr/>
          <p:nvPr/>
        </p:nvCxnSpPr>
        <p:spPr>
          <a:xfrm rot="5400000" flipH="1" flipV="1">
            <a:off x="6515186" y="3532160"/>
            <a:ext cx="266530" cy="21972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6118923" y="3101278"/>
            <a:ext cx="393436" cy="13448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94726" y="3380413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62328" y="265838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0" y="548243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Factor out common factor </a:t>
            </a:r>
            <a:r>
              <a:rPr lang="en-US" i="1" dirty="0" smtClean="0">
                <a:solidFill>
                  <a:srgbClr val="006600"/>
                </a:solidFill>
                <a:latin typeface="Arial" charset="0"/>
              </a:rPr>
              <a:t>b</a:t>
            </a:r>
            <a:endParaRPr lang="en-US" i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9" name="Rectangle 48"/>
          <p:cNvSpPr>
            <a:spLocks noChangeArrowheads="1"/>
          </p:cNvSpPr>
          <p:nvPr/>
        </p:nvSpPr>
        <p:spPr bwMode="auto">
          <a:xfrm>
            <a:off x="0" y="4953000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Move the term containing </a:t>
            </a:r>
            <a:r>
              <a:rPr lang="en-US" i="1" dirty="0" smtClean="0">
                <a:solidFill>
                  <a:srgbClr val="006600"/>
                </a:solidFill>
                <a:latin typeface="Arial" charset="0"/>
              </a:rPr>
              <a:t>b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 to the left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27584" y="6155332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Divide both sides by </a:t>
            </a:r>
            <a:r>
              <a:rPr lang="en-US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 – a </a:t>
            </a:r>
            <a:endParaRPr lang="en-US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nimBg="1"/>
      <p:bldP spid="517168" grpId="0" build="p"/>
      <p:bldP spid="26" grpId="0"/>
      <p:bldP spid="27" grpId="0"/>
      <p:bldP spid="19" grpId="0" build="p"/>
      <p:bldP spid="19" grpId="1" build="allAtOnce"/>
      <p:bldP spid="37" grpId="0"/>
      <p:bldP spid="38" grpId="0"/>
      <p:bldP spid="25" grpId="0"/>
      <p:bldP spid="25" grpId="1"/>
      <p:bldP spid="28" grpId="0"/>
      <p:bldP spid="28" grpId="1"/>
      <p:bldP spid="29" grpId="0" animBg="1"/>
      <p:bldP spid="30" grpId="0" animBg="1"/>
      <p:bldP spid="30" grpId="1" animBg="1"/>
      <p:bldP spid="32" grpId="0" animBg="1"/>
      <p:bldP spid="34" grpId="0"/>
      <p:bldP spid="36" grpId="0"/>
      <p:bldP spid="40" grpId="0"/>
      <p:bldP spid="54" grpId="0" animBg="1"/>
      <p:bldP spid="55" grpId="0" animBg="1"/>
      <p:bldP spid="56" grpId="0" animBg="1"/>
      <p:bldP spid="57" grpId="0" animBg="1"/>
      <p:bldP spid="50" grpId="0"/>
      <p:bldP spid="51" grpId="0"/>
      <p:bldP spid="53" grpId="0" build="p"/>
      <p:bldP spid="59" grpId="0" build="p"/>
      <p:bldP spid="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7526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More 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033066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the following equations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039938" y="2398713"/>
          <a:ext cx="3833812" cy="1139825"/>
        </p:xfrm>
        <a:graphic>
          <a:graphicData uri="http://schemas.openxmlformats.org/presentationml/2006/ole">
            <p:oleObj spid="_x0000_s653314" name="Equation" r:id="rId4" imgW="1320480" imgH="393480" progId="Equation.3">
              <p:embed/>
            </p:oleObj>
          </a:graphicData>
        </a:graphic>
      </p:graphicFrame>
      <p:graphicFrame>
        <p:nvGraphicFramePr>
          <p:cNvPr id="638979" name="Object 3"/>
          <p:cNvGraphicFramePr>
            <a:graphicFrameLocks noChangeAspect="1"/>
          </p:cNvGraphicFramePr>
          <p:nvPr/>
        </p:nvGraphicFramePr>
        <p:xfrm>
          <a:off x="2039938" y="4117181"/>
          <a:ext cx="3429000" cy="1214438"/>
        </p:xfrm>
        <a:graphic>
          <a:graphicData uri="http://schemas.openxmlformats.org/presentationml/2006/ole">
            <p:oleObj spid="_x0000_s653315" name="Equation" r:id="rId5" imgW="118080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7485884" cy="531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69088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Definition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728328" y="914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</a:pPr>
            <a:r>
              <a:rPr lang="en-US" sz="2800" dirty="0" smtClean="0">
                <a:solidFill>
                  <a:srgbClr val="009C73"/>
                </a:solidFill>
                <a:latin typeface="Arial" charset="0"/>
              </a:rPr>
              <a:t>A rational equation is an equation that contains </a:t>
            </a:r>
          </a:p>
          <a:p>
            <a:pPr marL="609600" indent="-609600">
              <a:spcBef>
                <a:spcPct val="20000"/>
              </a:spcBef>
              <a:buClr>
                <a:srgbClr val="00A479"/>
              </a:buClr>
            </a:pPr>
            <a:r>
              <a:rPr lang="en-US" sz="2800" dirty="0" smtClean="0">
                <a:solidFill>
                  <a:srgbClr val="009C73"/>
                </a:solidFill>
                <a:latin typeface="Arial" charset="0"/>
              </a:rPr>
              <a:t>one or more rational expressions.</a:t>
            </a:r>
            <a:endParaRPr lang="en-US" sz="2800" dirty="0">
              <a:solidFill>
                <a:srgbClr val="009C73"/>
              </a:solidFill>
              <a:latin typeface="Arial" charset="0"/>
              <a:cs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1986309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1986309"/>
          <a:ext cx="4465637" cy="2746375"/>
        </p:xfrm>
        <a:graphic>
          <a:graphicData uri="http://schemas.openxmlformats.org/presentationml/2006/ole">
            <p:oleObj spid="_x0000_s594946" name="Equation" r:id="rId4" imgW="1320480" imgH="8125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09800" y="4953000"/>
            <a:ext cx="527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Goal: Clear Fractions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build="p"/>
      <p:bldP spid="8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Solving Rational Equations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309563" y="1295400"/>
            <a:ext cx="8495965" cy="259080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0" y="1600200"/>
            <a:ext cx="81264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2600" dirty="0" smtClean="0">
                <a:solidFill>
                  <a:srgbClr val="7030A0"/>
                </a:solidFill>
                <a:latin typeface="Arial" charset="0"/>
              </a:rPr>
              <a:t>1) Factor each denominator completely to find LCD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600" dirty="0" smtClean="0">
                <a:solidFill>
                  <a:srgbClr val="7030A0"/>
                </a:solidFill>
                <a:latin typeface="Arial" charset="0"/>
              </a:rPr>
              <a:t>	2) Multiply both sides by the LCD to clear the fractions</a:t>
            </a:r>
            <a:endParaRPr lang="en-US" sz="2600" dirty="0">
              <a:solidFill>
                <a:srgbClr val="7030A0"/>
              </a:solidFill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600" dirty="0" smtClean="0">
                <a:solidFill>
                  <a:srgbClr val="7030A0"/>
                </a:solidFill>
                <a:latin typeface="Arial" charset="0"/>
              </a:rPr>
              <a:t>	3) Solve the resulting equation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600" dirty="0" smtClean="0">
                <a:solidFill>
                  <a:srgbClr val="7030A0"/>
                </a:solidFill>
                <a:latin typeface="Arial" charset="0"/>
              </a:rPr>
              <a:t>	4) Check all possible solutions in the </a:t>
            </a:r>
            <a:r>
              <a:rPr lang="en-US" sz="2600" i="1" dirty="0" smtClean="0">
                <a:solidFill>
                  <a:srgbClr val="7030A0"/>
                </a:solidFill>
                <a:latin typeface="Arial" charset="0"/>
              </a:rPr>
              <a:t>original equation</a:t>
            </a:r>
            <a:endParaRPr lang="en-US" sz="2600" i="1" dirty="0">
              <a:solidFill>
                <a:srgbClr val="7030A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5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uiExpand="1" build="p"/>
      <p:bldP spid="51507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479811" y="5313363"/>
            <a:ext cx="1433993" cy="6658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127750" y="5313363"/>
            <a:ext cx="685800" cy="6658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914400" y="719277"/>
            <a:ext cx="68580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15022" y="1138237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the equation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304603" y="4514736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Solve the resulting equation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627563" y="762000"/>
          <a:ext cx="1843087" cy="1143000"/>
        </p:xfrm>
        <a:graphic>
          <a:graphicData uri="http://schemas.openxmlformats.org/presentationml/2006/ole">
            <p:oleObj spid="_x0000_s567298" name="Equation" r:id="rId4" imgW="634680" imgH="393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4671471" y="3257008"/>
            <a:ext cx="286557" cy="124100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972617" y="3600340"/>
            <a:ext cx="307180" cy="25501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52885" y="2776536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8700" y="3747507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4125913" y="4143375"/>
          <a:ext cx="2803525" cy="554038"/>
        </p:xfrm>
        <a:graphic>
          <a:graphicData uri="http://schemas.openxmlformats.org/presentationml/2006/ole">
            <p:oleObj spid="_x0000_s567303" name="Equation" r:id="rId5" imgW="901440" imgH="1774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881027" y="216693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both sides by the LCD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2679312" y="3094137"/>
            <a:ext cx="483385" cy="38100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222000" y="3458202"/>
            <a:ext cx="477838" cy="3686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58403" y="2776536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86135" y="3819217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67305" name="Object 9"/>
          <p:cNvGraphicFramePr>
            <a:graphicFrameLocks noChangeAspect="1"/>
          </p:cNvGraphicFramePr>
          <p:nvPr/>
        </p:nvGraphicFramePr>
        <p:xfrm>
          <a:off x="3276603" y="2738437"/>
          <a:ext cx="3502025" cy="1143000"/>
        </p:xfrm>
        <a:graphic>
          <a:graphicData uri="http://schemas.openxmlformats.org/presentationml/2006/ole">
            <p:oleObj spid="_x0000_s567305" name="Equation" r:id="rId6" imgW="1206360" imgH="3934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346880" y="3064667"/>
            <a:ext cx="15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21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603" y="3007369"/>
            <a:ext cx="162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LCD is</a:t>
            </a:r>
            <a:endParaRPr lang="en-US" dirty="0"/>
          </a:p>
        </p:txBody>
      </p:sp>
      <p:sp>
        <p:nvSpPr>
          <p:cNvPr id="29" name="AutoShape 33"/>
          <p:cNvSpPr>
            <a:spLocks/>
          </p:cNvSpPr>
          <p:nvPr/>
        </p:nvSpPr>
        <p:spPr bwMode="auto">
          <a:xfrm rot="16200000" flipH="1">
            <a:off x="2860997" y="1297309"/>
            <a:ext cx="709762" cy="2824954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035971" y="2122336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3"/>
          <p:cNvSpPr>
            <a:spLocks/>
          </p:cNvSpPr>
          <p:nvPr/>
        </p:nvSpPr>
        <p:spPr bwMode="auto">
          <a:xfrm rot="16200000" flipH="1">
            <a:off x="3572889" y="575227"/>
            <a:ext cx="709762" cy="4269116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36500" y="3064667"/>
            <a:ext cx="88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21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18338" y="3064666"/>
            <a:ext cx="68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21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7276" y="3007369"/>
            <a:ext cx="65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21</a:t>
            </a:r>
            <a:r>
              <a:rPr lang="en-US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FF33CC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6338177" y="3576089"/>
            <a:ext cx="266530" cy="21972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865610" y="3069606"/>
            <a:ext cx="393435" cy="26896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12343" y="3685952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3518" y="2714114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7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5480050" y="5313363"/>
          <a:ext cx="1301750" cy="554037"/>
        </p:xfrm>
        <a:graphic>
          <a:graphicData uri="http://schemas.openxmlformats.org/presentationml/2006/ole">
            <p:oleObj spid="_x0000_s567306" name="Equation" r:id="rId7" imgW="419040" imgH="177480" progId="Equation.3">
              <p:embed/>
            </p:oleObj>
          </a:graphicData>
        </a:graphic>
      </p:graphicFrame>
      <p:sp>
        <p:nvSpPr>
          <p:cNvPr id="54" name="Right Arrow 53"/>
          <p:cNvSpPr/>
          <p:nvPr/>
        </p:nvSpPr>
        <p:spPr>
          <a:xfrm>
            <a:off x="2190078" y="4209172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2482850" y="4819536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3983038" y="4752975"/>
          <a:ext cx="2801937" cy="554038"/>
        </p:xfrm>
        <a:graphic>
          <a:graphicData uri="http://schemas.openxmlformats.org/presentationml/2006/ole">
            <p:oleObj spid="_x0000_s567307" name="Equation" r:id="rId8" imgW="901440" imgH="177480" progId="Equation.3">
              <p:embed/>
            </p:oleObj>
          </a:graphicData>
        </a:graphic>
      </p:graphicFrame>
      <p:sp>
        <p:nvSpPr>
          <p:cNvPr id="56" name="Right Arrow 55"/>
          <p:cNvSpPr/>
          <p:nvPr/>
        </p:nvSpPr>
        <p:spPr>
          <a:xfrm>
            <a:off x="2722560" y="5393227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Curved Connector 59"/>
          <p:cNvCxnSpPr/>
          <p:nvPr/>
        </p:nvCxnSpPr>
        <p:spPr>
          <a:xfrm rot="16200000" flipV="1">
            <a:off x="4414624" y="3007277"/>
            <a:ext cx="3335827" cy="1131274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7043757" y="6033173"/>
            <a:ext cx="566242" cy="433843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6964935" y="5093605"/>
            <a:ext cx="1962261" cy="804527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8" grpId="0" animBg="1"/>
      <p:bldP spid="58" grpId="1" animBg="1"/>
      <p:bldP spid="517168" grpId="0" build="p"/>
      <p:bldP spid="26" grpId="0"/>
      <p:bldP spid="27" grpId="0"/>
      <p:bldP spid="19" grpId="0" build="p"/>
      <p:bldP spid="19" grpId="1" build="allAtOnce"/>
      <p:bldP spid="37" grpId="0"/>
      <p:bldP spid="38" grpId="0"/>
      <p:bldP spid="25" grpId="0"/>
      <p:bldP spid="25" grpId="1"/>
      <p:bldP spid="28" grpId="0"/>
      <p:bldP spid="28" grpId="1"/>
      <p:bldP spid="29" grpId="0" animBg="1"/>
      <p:bldP spid="30" grpId="0" animBg="1"/>
      <p:bldP spid="30" grpId="1" animBg="1"/>
      <p:bldP spid="32" grpId="0" animBg="1"/>
      <p:bldP spid="34" grpId="0"/>
      <p:bldP spid="36" grpId="0"/>
      <p:bldP spid="40" grpId="0"/>
      <p:bldP spid="52" grpId="0"/>
      <p:bldP spid="53" grpId="0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426542" y="719277"/>
            <a:ext cx="7921785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181172" y="5502325"/>
            <a:ext cx="685800" cy="6658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5432979" y="5502325"/>
            <a:ext cx="1433993" cy="6658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277204" y="2611984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Solve the resulting equation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147380" y="835685"/>
          <a:ext cx="3722688" cy="1143000"/>
        </p:xfrm>
        <a:graphic>
          <a:graphicData uri="http://schemas.openxmlformats.org/presentationml/2006/ole">
            <p:oleObj spid="_x0000_s624642" name="Equation" r:id="rId4" imgW="1282680" imgH="39348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661025" y="5502275"/>
          <a:ext cx="977900" cy="569913"/>
        </p:xfrm>
        <a:graphic>
          <a:graphicData uri="http://schemas.openxmlformats.org/presentationml/2006/ole">
            <p:oleObj spid="_x0000_s624643" name="Equation" r:id="rId5" imgW="342720" imgH="1774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 flipH="1" flipV="1">
            <a:off x="4616878" y="1304351"/>
            <a:ext cx="286557" cy="22391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094557" y="1697588"/>
            <a:ext cx="307180" cy="255013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32387" y="873784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0640" y="184475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4110038" y="2241550"/>
          <a:ext cx="3078162" cy="554038"/>
        </p:xfrm>
        <a:graphic>
          <a:graphicData uri="http://schemas.openxmlformats.org/presentationml/2006/ole">
            <p:oleObj spid="_x0000_s624644" name="Equation" r:id="rId6" imgW="990360" imgH="1774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284546" y="147351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both sides by the LCD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2801252" y="1191385"/>
            <a:ext cx="483385" cy="38100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508705" y="1552655"/>
            <a:ext cx="477838" cy="36863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80343" y="873784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8075" y="1916465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68820" y="1161915"/>
            <a:ext cx="15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5b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543" y="1104617"/>
            <a:ext cx="162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LCD is</a:t>
            </a:r>
            <a:endParaRPr lang="en-US" dirty="0"/>
          </a:p>
        </p:txBody>
      </p:sp>
      <p:sp>
        <p:nvSpPr>
          <p:cNvPr id="29" name="AutoShape 33"/>
          <p:cNvSpPr>
            <a:spLocks/>
          </p:cNvSpPr>
          <p:nvPr/>
        </p:nvSpPr>
        <p:spPr bwMode="auto">
          <a:xfrm rot="16200000" flipH="1">
            <a:off x="3109273" y="-731779"/>
            <a:ext cx="709762" cy="3077626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157911" y="219584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3"/>
          <p:cNvSpPr>
            <a:spLocks/>
          </p:cNvSpPr>
          <p:nvPr/>
        </p:nvSpPr>
        <p:spPr bwMode="auto">
          <a:xfrm rot="16200000" flipH="1">
            <a:off x="3694829" y="-1327525"/>
            <a:ext cx="709762" cy="4269116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758440" y="1161915"/>
            <a:ext cx="88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5b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32387" y="1188270"/>
            <a:ext cx="68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5b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39216" y="1104617"/>
            <a:ext cx="65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5b</a:t>
            </a:r>
            <a:endParaRPr lang="en-US" dirty="0">
              <a:solidFill>
                <a:srgbClr val="FF33CC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6460117" y="1673337"/>
            <a:ext cx="266530" cy="21972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6103085" y="1224152"/>
            <a:ext cx="393435" cy="26896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34283" y="1783200"/>
            <a:ext cx="537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62328" y="835685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1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4698368" y="3721149"/>
          <a:ext cx="2171700" cy="554038"/>
        </p:xfrm>
        <a:graphic>
          <a:graphicData uri="http://schemas.openxmlformats.org/presentationml/2006/ole">
            <p:oleObj spid="_x0000_s624646" name="Equation" r:id="rId7" imgW="698400" imgH="177480" progId="Equation.3">
              <p:embed/>
            </p:oleObj>
          </a:graphicData>
        </a:graphic>
      </p:graphicFrame>
      <p:sp>
        <p:nvSpPr>
          <p:cNvPr id="54" name="Right Arrow 53"/>
          <p:cNvSpPr/>
          <p:nvPr/>
        </p:nvSpPr>
        <p:spPr>
          <a:xfrm>
            <a:off x="2312018" y="2306420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2734968" y="3010938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4284546" y="3010938"/>
          <a:ext cx="3354388" cy="554038"/>
        </p:xfrm>
        <a:graphic>
          <a:graphicData uri="http://schemas.openxmlformats.org/presentationml/2006/ole">
            <p:oleObj spid="_x0000_s624647" name="Equation" r:id="rId8" imgW="1079280" imgH="177480" progId="Equation.3">
              <p:embed/>
            </p:oleObj>
          </a:graphicData>
        </a:graphic>
      </p:graphicFrame>
      <p:sp>
        <p:nvSpPr>
          <p:cNvPr id="56" name="Right Arrow 55"/>
          <p:cNvSpPr/>
          <p:nvPr/>
        </p:nvSpPr>
        <p:spPr>
          <a:xfrm>
            <a:off x="3042944" y="3853896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3639168" y="5502325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3321050" y="4764690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648" name="Object 8"/>
          <p:cNvGraphicFramePr>
            <a:graphicFrameLocks noChangeAspect="1"/>
          </p:cNvGraphicFramePr>
          <p:nvPr/>
        </p:nvGraphicFramePr>
        <p:xfrm>
          <a:off x="5351463" y="4275138"/>
          <a:ext cx="1698625" cy="1227137"/>
        </p:xfrm>
        <a:graphic>
          <a:graphicData uri="http://schemas.openxmlformats.org/presentationml/2006/ole">
            <p:oleObj spid="_x0000_s624648" name="Equation" r:id="rId9" imgW="545760" imgH="393480" progId="Equation.3">
              <p:embed/>
            </p:oleObj>
          </a:graphicData>
        </a:graphic>
      </p:graphicFrame>
      <p:cxnSp>
        <p:nvCxnSpPr>
          <p:cNvPr id="46" name="Straight Connector 45"/>
          <p:cNvCxnSpPr/>
          <p:nvPr/>
        </p:nvCxnSpPr>
        <p:spPr>
          <a:xfrm rot="16200000" flipH="1">
            <a:off x="7138889" y="5976956"/>
            <a:ext cx="566242" cy="433843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060067" y="5037388"/>
            <a:ext cx="1962261" cy="804527"/>
          </a:xfrm>
          <a:prstGeom prst="line">
            <a:avLst/>
          </a:prstGeom>
          <a:ln w="5715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127728" y="6115982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Check the solution in the original equation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914400" y="1138237"/>
            <a:ext cx="329109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 animBg="1"/>
      <p:bldP spid="58" grpId="1" animBg="1"/>
      <p:bldP spid="31" grpId="0" animBg="1"/>
      <p:bldP spid="517168" grpId="0" build="p"/>
      <p:bldP spid="26" grpId="0"/>
      <p:bldP spid="27" grpId="0"/>
      <p:bldP spid="19" grpId="0" build="p"/>
      <p:bldP spid="19" grpId="1" build="allAtOnce"/>
      <p:bldP spid="37" grpId="0"/>
      <p:bldP spid="38" grpId="0"/>
      <p:bldP spid="25" grpId="0"/>
      <p:bldP spid="25" grpId="1"/>
      <p:bldP spid="28" grpId="0"/>
      <p:bldP spid="28" grpId="1"/>
      <p:bldP spid="29" grpId="0" animBg="1"/>
      <p:bldP spid="30" grpId="0" animBg="1"/>
      <p:bldP spid="30" grpId="1" animBg="1"/>
      <p:bldP spid="32" grpId="0" animBg="1"/>
      <p:bldP spid="34" grpId="0"/>
      <p:bldP spid="36" grpId="0"/>
      <p:bldP spid="40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44" grpId="0" animBg="1"/>
      <p:bldP spid="48" grpId="0" build="p"/>
      <p:bldP spid="43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062328" y="5867399"/>
            <a:ext cx="685800" cy="6658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914400" y="719277"/>
            <a:ext cx="6858000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115022" y="1138237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the equation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304603" y="4514736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Solve the resulting equation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440474" y="725488"/>
          <a:ext cx="2986087" cy="1216025"/>
        </p:xfrm>
        <a:graphic>
          <a:graphicData uri="http://schemas.openxmlformats.org/presentationml/2006/ole">
            <p:oleObj spid="_x0000_s625666" name="Equation" r:id="rId5" imgW="1028520" imgH="419040" progId="Equation.3">
              <p:embed/>
            </p:oleObj>
          </a:graphicData>
        </a:graphic>
      </p:graphicFrame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5416550" y="5827713"/>
          <a:ext cx="1231900" cy="650875"/>
        </p:xfrm>
        <a:graphic>
          <a:graphicData uri="http://schemas.openxmlformats.org/presentationml/2006/ole">
            <p:oleObj spid="_x0000_s625667" name="Equation" r:id="rId6" imgW="431640" imgH="20304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4752700" y="3175779"/>
            <a:ext cx="663576" cy="286558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410200" y="3469034"/>
            <a:ext cx="1063630" cy="267149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81027" y="277653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8747" y="368595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3929063" y="4103688"/>
          <a:ext cx="3197225" cy="633412"/>
        </p:xfrm>
        <a:graphic>
          <a:graphicData uri="http://schemas.openxmlformats.org/presentationml/2006/ole">
            <p:oleObj spid="_x0000_s625668" name="Equation" r:id="rId7" imgW="1028520" imgH="20304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881027" y="216693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both sides by the LCD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730504" y="3175779"/>
            <a:ext cx="546099" cy="350552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276603" y="3406611"/>
            <a:ext cx="928889" cy="474826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58403" y="2776536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31510" y="3681898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567305" name="Object 9"/>
          <p:cNvGraphicFramePr>
            <a:graphicFrameLocks noChangeAspect="1"/>
          </p:cNvGraphicFramePr>
          <p:nvPr/>
        </p:nvGraphicFramePr>
        <p:xfrm>
          <a:off x="3249613" y="2663825"/>
          <a:ext cx="4522788" cy="1217613"/>
        </p:xfrm>
        <a:graphic>
          <a:graphicData uri="http://schemas.openxmlformats.org/presentationml/2006/ole">
            <p:oleObj spid="_x0000_s625669" name="Equation" r:id="rId8" imgW="1562040" imgH="419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346880" y="3064667"/>
            <a:ext cx="15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(q+5)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603" y="3007369"/>
            <a:ext cx="162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LCD is</a:t>
            </a:r>
            <a:endParaRPr lang="en-US" dirty="0"/>
          </a:p>
        </p:txBody>
      </p:sp>
      <p:sp>
        <p:nvSpPr>
          <p:cNvPr id="29" name="AutoShape 33"/>
          <p:cNvSpPr>
            <a:spLocks/>
          </p:cNvSpPr>
          <p:nvPr/>
        </p:nvSpPr>
        <p:spPr bwMode="auto">
          <a:xfrm rot="16200000" flipH="1">
            <a:off x="3142224" y="1016082"/>
            <a:ext cx="709762" cy="3387408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035971" y="2122336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3"/>
          <p:cNvSpPr>
            <a:spLocks/>
          </p:cNvSpPr>
          <p:nvPr/>
        </p:nvSpPr>
        <p:spPr bwMode="auto">
          <a:xfrm rot="16200000" flipH="1">
            <a:off x="4073346" y="74769"/>
            <a:ext cx="709762" cy="5270031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82850" y="3064667"/>
            <a:ext cx="103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(q+5)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40475" y="3007369"/>
            <a:ext cx="118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(q+5)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36704" y="2944946"/>
            <a:ext cx="105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(q+5)</a:t>
            </a:r>
            <a:endParaRPr lang="en-US" dirty="0">
              <a:solidFill>
                <a:srgbClr val="FF33CC"/>
              </a:solidFill>
            </a:endParaRPr>
          </a:p>
        </p:txBody>
      </p:sp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4772025" y="5273675"/>
          <a:ext cx="1855788" cy="633413"/>
        </p:xfrm>
        <a:graphic>
          <a:graphicData uri="http://schemas.openxmlformats.org/presentationml/2006/ole">
            <p:oleObj spid="_x0000_s625670" name="Equation" r:id="rId9" imgW="596880" imgH="203040" progId="Equation.3">
              <p:embed/>
            </p:oleObj>
          </a:graphicData>
        </a:graphic>
      </p:graphicFrame>
      <p:sp>
        <p:nvSpPr>
          <p:cNvPr id="54" name="Right Arrow 53"/>
          <p:cNvSpPr/>
          <p:nvPr/>
        </p:nvSpPr>
        <p:spPr>
          <a:xfrm>
            <a:off x="2190078" y="4209172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2482850" y="4819536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4138613" y="4713288"/>
          <a:ext cx="2487612" cy="633412"/>
        </p:xfrm>
        <a:graphic>
          <a:graphicData uri="http://schemas.openxmlformats.org/presentationml/2006/ole">
            <p:oleObj spid="_x0000_s625671" name="Equation" r:id="rId10" imgW="799920" imgH="203040" progId="Equation.3">
              <p:embed/>
            </p:oleObj>
          </a:graphicData>
        </a:graphic>
      </p:graphicFrame>
      <p:sp>
        <p:nvSpPr>
          <p:cNvPr id="56" name="Right Arrow 55"/>
          <p:cNvSpPr/>
          <p:nvPr/>
        </p:nvSpPr>
        <p:spPr>
          <a:xfrm>
            <a:off x="2722560" y="5393227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2991188" y="6055709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>
            <a:off x="6023535" y="5884137"/>
            <a:ext cx="758989" cy="6197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995428" y="5912244"/>
            <a:ext cx="815202" cy="6197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7232650" y="4713288"/>
            <a:ext cx="1617856" cy="9682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6561" y="4819536"/>
            <a:ext cx="1378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Solution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17168" grpId="0" build="p"/>
      <p:bldP spid="26" grpId="0"/>
      <p:bldP spid="27" grpId="0"/>
      <p:bldP spid="19" grpId="0" build="p"/>
      <p:bldP spid="19" grpId="1" build="allAtOnce"/>
      <p:bldP spid="37" grpId="0"/>
      <p:bldP spid="38" grpId="0"/>
      <p:bldP spid="25" grpId="0"/>
      <p:bldP spid="25" grpId="1"/>
      <p:bldP spid="28" grpId="0"/>
      <p:bldP spid="28" grpId="1"/>
      <p:bldP spid="29" grpId="0" animBg="1"/>
      <p:bldP spid="30" grpId="0" animBg="1"/>
      <p:bldP spid="30" grpId="1" animBg="1"/>
      <p:bldP spid="32" grpId="0" animBg="1"/>
      <p:bldP spid="34" grpId="0"/>
      <p:bldP spid="36" grpId="0"/>
      <p:bldP spid="40" grpId="0"/>
      <p:bldP spid="54" grpId="0" animBg="1"/>
      <p:bldP spid="55" grpId="0" animBg="1"/>
      <p:bldP spid="56" grpId="0" animBg="1"/>
      <p:bldP spid="57" grpId="0" animBg="1"/>
      <p:bldP spid="71" grpId="0" uiExpand="1" build="p" animBg="1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1828800" y="336550"/>
            <a:ext cx="499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More 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1033066" y="1295540"/>
            <a:ext cx="380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the following equations 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039938" y="2398713"/>
          <a:ext cx="3833812" cy="1139825"/>
        </p:xfrm>
        <a:graphic>
          <a:graphicData uri="http://schemas.openxmlformats.org/presentationml/2006/ole">
            <p:oleObj spid="_x0000_s638978" name="Equation" r:id="rId4" imgW="1320480" imgH="393480" progId="Equation.3">
              <p:embed/>
            </p:oleObj>
          </a:graphicData>
        </a:graphic>
      </p:graphicFrame>
      <p:graphicFrame>
        <p:nvGraphicFramePr>
          <p:cNvPr id="638979" name="Object 3"/>
          <p:cNvGraphicFramePr>
            <a:graphicFrameLocks noChangeAspect="1"/>
          </p:cNvGraphicFramePr>
          <p:nvPr/>
        </p:nvGraphicFramePr>
        <p:xfrm>
          <a:off x="2039938" y="4117181"/>
          <a:ext cx="3429000" cy="1214438"/>
        </p:xfrm>
        <a:graphic>
          <a:graphicData uri="http://schemas.openxmlformats.org/presentationml/2006/ole">
            <p:oleObj spid="_x0000_s638979" name="Equation" r:id="rId5" imgW="118080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15938"/>
            <a:ext cx="9144000" cy="427038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Solving for a specified variable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5074" name="AutoShape 2"/>
          <p:cNvSpPr>
            <a:spLocks noChangeArrowheads="1"/>
          </p:cNvSpPr>
          <p:nvPr/>
        </p:nvSpPr>
        <p:spPr bwMode="auto">
          <a:xfrm>
            <a:off x="228600" y="1371600"/>
            <a:ext cx="8576927" cy="2133600"/>
          </a:xfrm>
          <a:prstGeom prst="roundRect">
            <a:avLst>
              <a:gd name="adj" fmla="val 58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499728" y="3886200"/>
            <a:ext cx="2803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140953" y="1600200"/>
            <a:ext cx="839344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b="1" dirty="0" smtClean="0">
                <a:latin typeface="Arial" charset="0"/>
              </a:rPr>
              <a:t>  </a:t>
            </a:r>
            <a:r>
              <a:rPr lang="en-US" sz="2700" dirty="0" smtClean="0">
                <a:solidFill>
                  <a:srgbClr val="7030A0"/>
                </a:solidFill>
                <a:latin typeface="Arial" charset="0"/>
              </a:rPr>
              <a:t>Isolate the specified variable in a formula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700" dirty="0" smtClean="0">
                <a:solidFill>
                  <a:srgbClr val="7030A0"/>
                </a:solidFill>
                <a:latin typeface="Arial" charset="0"/>
              </a:rPr>
              <a:t>  The answer is another formula (</a:t>
            </a:r>
            <a:r>
              <a:rPr lang="en-US" sz="2700" dirty="0" smtClean="0">
                <a:solidFill>
                  <a:srgbClr val="FF0000"/>
                </a:solidFill>
                <a:latin typeface="Arial" charset="0"/>
              </a:rPr>
              <a:t>not a numerical value</a:t>
            </a:r>
            <a:r>
              <a:rPr lang="en-US" sz="2700" dirty="0" smtClean="0">
                <a:solidFill>
                  <a:srgbClr val="7030A0"/>
                </a:solidFill>
                <a:latin typeface="Arial" charset="0"/>
              </a:rPr>
              <a:t>)</a:t>
            </a:r>
            <a:endParaRPr lang="en-US" sz="2700" dirty="0">
              <a:solidFill>
                <a:srgbClr val="7030A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5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 animBg="1"/>
      <p:bldP spid="515077" grpId="0" build="p"/>
      <p:bldP spid="5150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4038599" y="5482434"/>
            <a:ext cx="2407447" cy="1182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828293" y="5791200"/>
            <a:ext cx="1096507" cy="6658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676400" y="719277"/>
            <a:ext cx="5125122" cy="14476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2241550" y="107950"/>
            <a:ext cx="425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7126" name="Rectangle 6"/>
          <p:cNvSpPr>
            <a:spLocks noChangeArrowheads="1"/>
          </p:cNvSpPr>
          <p:nvPr/>
        </p:nvSpPr>
        <p:spPr bwMode="auto">
          <a:xfrm>
            <a:off x="2264543" y="1138237"/>
            <a:ext cx="3425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latin typeface="Arial" charset="0"/>
              </a:rPr>
              <a:t>Solve                          for R</a:t>
            </a: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517168" name="Rectangle 48"/>
          <p:cNvSpPr>
            <a:spLocks noChangeArrowheads="1"/>
          </p:cNvSpPr>
          <p:nvPr/>
        </p:nvSpPr>
        <p:spPr bwMode="auto">
          <a:xfrm>
            <a:off x="304603" y="4514736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Subtracting </a:t>
            </a:r>
            <a:r>
              <a:rPr lang="en-US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 on both sides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51945" name="Object 9"/>
          <p:cNvGraphicFramePr>
            <a:graphicFrameLocks noChangeAspect="1"/>
          </p:cNvGraphicFramePr>
          <p:nvPr/>
        </p:nvGraphicFramePr>
        <p:xfrm>
          <a:off x="6496050" y="5787235"/>
          <a:ext cx="1339850" cy="528637"/>
        </p:xfrm>
        <a:graphic>
          <a:graphicData uri="http://schemas.openxmlformats.org/presentationml/2006/ole">
            <p:oleObj spid="_x0000_s645123" name="Equation" r:id="rId5" imgW="469800" imgH="1648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flipV="1">
            <a:off x="4225504" y="3223107"/>
            <a:ext cx="663576" cy="286558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78385" y="3681898"/>
            <a:ext cx="1063630" cy="267149"/>
          </a:xfrm>
          <a:prstGeom prst="line">
            <a:avLst/>
          </a:prstGeom>
          <a:ln w="38100">
            <a:solidFill>
              <a:srgbClr val="FFC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81027" y="2776537"/>
            <a:ext cx="53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27847" y="3526332"/>
            <a:ext cx="51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67303" name="Object 7"/>
          <p:cNvGraphicFramePr>
            <a:graphicFrameLocks noChangeAspect="1"/>
          </p:cNvGraphicFramePr>
          <p:nvPr/>
        </p:nvGraphicFramePr>
        <p:xfrm>
          <a:off x="4383088" y="4162425"/>
          <a:ext cx="2289175" cy="515938"/>
        </p:xfrm>
        <a:graphic>
          <a:graphicData uri="http://schemas.openxmlformats.org/presentationml/2006/ole">
            <p:oleObj spid="_x0000_s645124" name="Equation" r:id="rId6" imgW="736560" imgH="164880" progId="Equation.3">
              <p:embed/>
            </p:oleObj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4881027" y="2166937"/>
            <a:ext cx="21822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Multiply both sides by the LCD</a:t>
            </a:r>
            <a:endParaRPr lang="en-US" dirty="0">
              <a:solidFill>
                <a:srgbClr val="006600"/>
              </a:solidFill>
              <a:latin typeface="Arial" charset="0"/>
            </a:endParaRPr>
          </a:p>
        </p:txBody>
      </p:sp>
      <p:graphicFrame>
        <p:nvGraphicFramePr>
          <p:cNvPr id="567305" name="Object 9"/>
          <p:cNvGraphicFramePr>
            <a:graphicFrameLocks noChangeAspect="1"/>
          </p:cNvGraphicFramePr>
          <p:nvPr/>
        </p:nvGraphicFramePr>
        <p:xfrm>
          <a:off x="3276603" y="2843410"/>
          <a:ext cx="2573337" cy="1144587"/>
        </p:xfrm>
        <a:graphic>
          <a:graphicData uri="http://schemas.openxmlformats.org/presentationml/2006/ole">
            <p:oleObj spid="_x0000_s645125" name="Equation" r:id="rId7" imgW="888840" imgH="3934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66800" y="3048000"/>
            <a:ext cx="157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</a:t>
            </a:r>
            <a:r>
              <a:rPr lang="en-US" dirty="0" err="1" smtClean="0">
                <a:solidFill>
                  <a:srgbClr val="FF33CC"/>
                </a:solidFill>
              </a:rPr>
              <a:t>R+r</a:t>
            </a:r>
            <a:r>
              <a:rPr lang="en-US" dirty="0" smtClean="0">
                <a:solidFill>
                  <a:srgbClr val="FF33CC"/>
                </a:solidFill>
              </a:rPr>
              <a:t>)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" y="3048000"/>
            <a:ext cx="162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LCD is</a:t>
            </a:r>
            <a:endParaRPr lang="en-US" dirty="0"/>
          </a:p>
        </p:txBody>
      </p:sp>
      <p:sp>
        <p:nvSpPr>
          <p:cNvPr id="29" name="AutoShape 33"/>
          <p:cNvSpPr>
            <a:spLocks/>
          </p:cNvSpPr>
          <p:nvPr/>
        </p:nvSpPr>
        <p:spPr bwMode="auto">
          <a:xfrm rot="16200000" flipH="1">
            <a:off x="2738364" y="1419942"/>
            <a:ext cx="709762" cy="2579687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035971" y="2122336"/>
            <a:ext cx="652463" cy="1117603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03815" y="3175779"/>
            <a:ext cx="103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</a:t>
            </a:r>
            <a:r>
              <a:rPr lang="en-US" dirty="0" err="1" smtClean="0">
                <a:solidFill>
                  <a:srgbClr val="FF33CC"/>
                </a:solidFill>
              </a:rPr>
              <a:t>R+r</a:t>
            </a:r>
            <a:r>
              <a:rPr lang="en-US" dirty="0" smtClean="0">
                <a:solidFill>
                  <a:srgbClr val="FF33CC"/>
                </a:solidFill>
              </a:rPr>
              <a:t>)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6904" y="3124200"/>
            <a:ext cx="118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</a:t>
            </a:r>
            <a:r>
              <a:rPr lang="en-US" dirty="0" err="1" smtClean="0">
                <a:solidFill>
                  <a:srgbClr val="FF33CC"/>
                </a:solidFill>
              </a:rPr>
              <a:t>R+r</a:t>
            </a:r>
            <a:r>
              <a:rPr lang="en-US" dirty="0" smtClean="0">
                <a:solidFill>
                  <a:srgbClr val="FF33CC"/>
                </a:solidFill>
              </a:rPr>
              <a:t>)</a:t>
            </a:r>
            <a:endParaRPr lang="en-US" dirty="0">
              <a:solidFill>
                <a:srgbClr val="FF33CC"/>
              </a:solidFill>
            </a:endParaRPr>
          </a:p>
        </p:txBody>
      </p:sp>
      <p:graphicFrame>
        <p:nvGraphicFramePr>
          <p:cNvPr id="567306" name="Object 10"/>
          <p:cNvGraphicFramePr>
            <a:graphicFrameLocks noChangeAspect="1"/>
          </p:cNvGraphicFramePr>
          <p:nvPr/>
        </p:nvGraphicFramePr>
        <p:xfrm>
          <a:off x="4324350" y="5437985"/>
          <a:ext cx="2171700" cy="1227137"/>
        </p:xfrm>
        <a:graphic>
          <a:graphicData uri="http://schemas.openxmlformats.org/presentationml/2006/ole">
            <p:oleObj spid="_x0000_s645126" name="Equation" r:id="rId8" imgW="698400" imgH="393480" progId="Equation.3">
              <p:embed/>
            </p:oleObj>
          </a:graphicData>
        </a:graphic>
      </p:graphicFrame>
      <p:sp>
        <p:nvSpPr>
          <p:cNvPr id="54" name="Right Arrow 53"/>
          <p:cNvSpPr/>
          <p:nvPr/>
        </p:nvSpPr>
        <p:spPr>
          <a:xfrm>
            <a:off x="2190078" y="4209172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2613028" y="5016694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7307" name="Object 11"/>
          <p:cNvGraphicFramePr>
            <a:graphicFrameLocks noChangeAspect="1"/>
          </p:cNvGraphicFramePr>
          <p:nvPr/>
        </p:nvGraphicFramePr>
        <p:xfrm>
          <a:off x="4155285" y="4922047"/>
          <a:ext cx="2290762" cy="515938"/>
        </p:xfrm>
        <a:graphic>
          <a:graphicData uri="http://schemas.openxmlformats.org/presentationml/2006/ole">
            <p:oleObj spid="_x0000_s645127" name="Equation" r:id="rId9" imgW="736560" imgH="164880" progId="Equation.3">
              <p:embed/>
            </p:oleObj>
          </a:graphicData>
        </a:graphic>
      </p:graphicFrame>
      <p:sp>
        <p:nvSpPr>
          <p:cNvPr id="56" name="Right Arrow 55"/>
          <p:cNvSpPr/>
          <p:nvPr/>
        </p:nvSpPr>
        <p:spPr>
          <a:xfrm>
            <a:off x="2482850" y="6051554"/>
            <a:ext cx="1327150" cy="421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H="1">
            <a:off x="6993623" y="5794858"/>
            <a:ext cx="758989" cy="6197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6965517" y="5802000"/>
            <a:ext cx="815202" cy="6197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45128" name="Object 8"/>
          <p:cNvGraphicFramePr>
            <a:graphicFrameLocks noChangeAspect="1"/>
          </p:cNvGraphicFramePr>
          <p:nvPr/>
        </p:nvGraphicFramePr>
        <p:xfrm>
          <a:off x="3524922" y="839787"/>
          <a:ext cx="1768475" cy="1141413"/>
        </p:xfrm>
        <a:graphic>
          <a:graphicData uri="http://schemas.openxmlformats.org/presentationml/2006/ole">
            <p:oleObj spid="_x0000_s645128" name="Equation" r:id="rId10" imgW="609480" imgH="393480" progId="Equation.3">
              <p:embed/>
            </p:oleObj>
          </a:graphicData>
        </a:graphic>
      </p:graphicFrame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304603" y="5482435"/>
            <a:ext cx="11916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solidFill>
                  <a:srgbClr val="006600"/>
                </a:solidFill>
                <a:latin typeface="Arial" charset="0"/>
              </a:rPr>
              <a:t>Dividing both sides by </a:t>
            </a:r>
            <a:r>
              <a:rPr lang="en-US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14" descr="C:\Documents and Settings\pqchau.GCCAZ.002\Local Settings\Temporary Internet Files\Content.IE5\0DZ6BEO2\MCj0429817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72423" y="4415519"/>
            <a:ext cx="1221142" cy="1288755"/>
          </a:xfrm>
          <a:prstGeom prst="rect">
            <a:avLst/>
          </a:prstGeom>
          <a:noFill/>
        </p:spPr>
      </p:pic>
      <p:sp>
        <p:nvSpPr>
          <p:cNvPr id="44" name="Line Callout 2 43"/>
          <p:cNvSpPr/>
          <p:nvPr/>
        </p:nvSpPr>
        <p:spPr>
          <a:xfrm>
            <a:off x="8348328" y="3784910"/>
            <a:ext cx="709179" cy="630609"/>
          </a:xfrm>
          <a:prstGeom prst="borderCallout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293565" y="3840024"/>
            <a:ext cx="76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9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7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0"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nimBg="1"/>
      <p:bldP spid="58" grpId="0" animBg="1"/>
      <p:bldP spid="58" grpId="1" animBg="1"/>
      <p:bldP spid="517168" grpId="0" build="p"/>
      <p:bldP spid="26" grpId="0"/>
      <p:bldP spid="27" grpId="0"/>
      <p:bldP spid="19" grpId="0" build="p"/>
      <p:bldP spid="19" grpId="1" build="allAtOnce"/>
      <p:bldP spid="25" grpId="0"/>
      <p:bldP spid="25" grpId="1"/>
      <p:bldP spid="28" grpId="0"/>
      <p:bldP spid="28" grpId="1"/>
      <p:bldP spid="29" grpId="0" animBg="1"/>
      <p:bldP spid="30" grpId="0" animBg="1"/>
      <p:bldP spid="30" grpId="1" animBg="1"/>
      <p:bldP spid="34" grpId="0"/>
      <p:bldP spid="36" grpId="0"/>
      <p:bldP spid="54" grpId="0" animBg="1"/>
      <p:bldP spid="55" grpId="0" animBg="1"/>
      <p:bldP spid="56" grpId="0" animBg="1"/>
      <p:bldP spid="42" grpId="0" build="p"/>
      <p:bldP spid="44" grpId="0" animBg="1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26395</TotalTime>
  <Words>250</Words>
  <Application>Microsoft Office PowerPoint</Application>
  <PresentationFormat>On-screen Show (4:3)</PresentationFormat>
  <Paragraphs>105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Aspect</vt:lpstr>
      <vt:lpstr>Equation</vt:lpstr>
      <vt:lpstr>Section 6.6</vt:lpstr>
      <vt:lpstr>Slide 2</vt:lpstr>
      <vt:lpstr>Solving Rational Equations</vt:lpstr>
      <vt:lpstr>Slide 4</vt:lpstr>
      <vt:lpstr>Slide 5</vt:lpstr>
      <vt:lpstr>Slide 6</vt:lpstr>
      <vt:lpstr>Slide 7</vt:lpstr>
      <vt:lpstr>Solving for a specified variable</vt:lpstr>
      <vt:lpstr>Slide 9</vt:lpstr>
      <vt:lpstr>Slide 10</vt:lpstr>
      <vt:lpstr>Slide 11</vt:lpstr>
      <vt:lpstr>Slide 12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Divide rational Expression</dc:title>
  <dc:creator>Phong Chau</dc:creator>
  <cp:lastModifiedBy>Phong</cp:lastModifiedBy>
  <cp:revision>1755</cp:revision>
  <dcterms:created xsi:type="dcterms:W3CDTF">2000-06-05T14:57:27Z</dcterms:created>
  <dcterms:modified xsi:type="dcterms:W3CDTF">2014-08-26T06:47:07Z</dcterms:modified>
</cp:coreProperties>
</file>