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1"/>
  </p:sldMasterIdLst>
  <p:notesMasterIdLst>
    <p:notesMasterId r:id="rId15"/>
  </p:notesMasterIdLst>
  <p:handoutMasterIdLst>
    <p:handoutMasterId r:id="rId16"/>
  </p:handoutMasterIdLst>
  <p:sldIdLst>
    <p:sldId id="369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8" r:id="rId10"/>
    <p:sldId id="379" r:id="rId11"/>
    <p:sldId id="380" r:id="rId12"/>
    <p:sldId id="381" r:id="rId13"/>
    <p:sldId id="382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600"/>
    <a:srgbClr val="9D0396"/>
    <a:srgbClr val="00A479"/>
    <a:srgbClr val="2CB3B0"/>
    <a:srgbClr val="33CCCC"/>
    <a:srgbClr val="33CCFF"/>
    <a:srgbClr val="FF9933"/>
    <a:srgbClr val="FFFF99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notesViewPr>
    <p:cSldViewPr snapToObjects="1">
      <p:cViewPr>
        <p:scale>
          <a:sx n="100" d="100"/>
          <a:sy n="100" d="100"/>
        </p:scale>
        <p:origin x="-780" y="226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4.wmf"/><Relationship Id="rId7" Type="http://schemas.openxmlformats.org/officeDocument/2006/relationships/image" Target="../media/image27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8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B22F2D-0C2C-4779-8B73-2D3246E521A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DE6936-A0BA-495B-98B2-B09142D1DED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4A415-29ED-4A8D-87DB-408DBD9CBDC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6CF03-935B-44A3-8DA7-02F5586F7E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490A60-AEAD-4380-8198-A8C3E64DFCB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3FFC720-FAE2-474E-875B-2F4F3CB8F490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37D4-B65F-4A7C-9C4B-03C17B467957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0EE14CBE-8F00-4BF3-A34B-6EB33432A28D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1BAE04-334F-414E-8370-56FDD06C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8D2FC-5125-43E8-88E2-31A085198471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CB53054E-FD0F-4A75-A1F5-247728752A9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27DC52-9739-42A6-AED2-AA71858C2EF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64D6151F-B3DA-4D34-8E6C-37642CAEAF3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ECC2B-2EED-46D7-A715-E726D0DF55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BDD7EAEF-08BC-4724-900F-0DDA763D8BEE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8FB979-DCC0-469E-8A97-2A44A0CBC363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BB88EEC-D075-4EE2-B9F9-61E5611C3C53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C1B39D-9C51-46B8-A043-66FFE5FDF88B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7D04C0A6-20D9-4A43-AAAB-CDFCCC1080A8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A92E72-3391-4427-90BA-DB93EDA7BB3D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1C594E58-21CF-4408-A128-647A4AAD7E42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C679B6-0BAD-47DE-B7D3-0E3BBFBCDCB0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E67F011E-AA59-480B-9244-C8478207413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F4C3BF-D71D-415D-A6CF-D7A569CD9B7F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r>
              <a:rPr lang="en-US" smtClean="0"/>
              <a:t>Slide 7- </a:t>
            </a:r>
            <a:fld id="{AF778849-B753-45C5-808E-4FBE3E895C17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CFE2D3-C012-421A-9E44-0C38463B6FA6}" type="datetime1">
              <a:rPr lang="en-US" smtClean="0"/>
              <a:pPr/>
              <a:t>8/25/2014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Phong Chau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en-US" smtClean="0"/>
              <a:t>Slide 7- </a:t>
            </a:r>
            <a:fld id="{745C454B-61A5-4DE5-AD74-13132B8B2185}" type="slidenum">
              <a:rPr lang="en-US" smtClean="0"/>
              <a:pPr/>
              <a:t>‹#›</a:t>
            </a:fld>
            <a:endParaRPr lang="en-CA"/>
          </a:p>
        </p:txBody>
      </p:sp>
      <p:sp>
        <p:nvSpPr>
          <p:cNvPr id="10" name="Rectangle 1031"/>
          <p:cNvSpPr>
            <a:spLocks noChangeArrowheads="1"/>
          </p:cNvSpPr>
          <p:nvPr userDrawn="1"/>
        </p:nvSpPr>
        <p:spPr bwMode="gray">
          <a:xfrm>
            <a:off x="0" y="0"/>
            <a:ext cx="127000" cy="6858000"/>
          </a:xfrm>
          <a:prstGeom prst="rect">
            <a:avLst/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  <p:sldLayoutId id="2147484081" r:id="rId12"/>
  </p:sldLayoutIdLst>
  <p:transition spd="med">
    <p:pull dir="rd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3.gif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gi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youtube.com/watch?v=VnOlvFqmWE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743200" y="1371600"/>
            <a:ext cx="3200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Sections 6.7 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838200" y="2667000"/>
            <a:ext cx="70866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Applications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Using Rational Equations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79586" name="Object 2"/>
          <p:cNvGraphicFramePr>
            <a:graphicFrameLocks noChangeAspect="1"/>
          </p:cNvGraphicFramePr>
          <p:nvPr/>
        </p:nvGraphicFramePr>
        <p:xfrm>
          <a:off x="1066800" y="1828800"/>
          <a:ext cx="1828800" cy="1233488"/>
        </p:xfrm>
        <a:graphic>
          <a:graphicData uri="http://schemas.openxmlformats.org/presentationml/2006/ole">
            <p:oleObj spid="_x0000_s637954" name="Equation" r:id="rId3" imgW="583920" imgH="393480" progId="">
              <p:embed/>
            </p:oleObj>
          </a:graphicData>
        </a:graphic>
      </p:graphicFrame>
      <p:graphicFrame>
        <p:nvGraphicFramePr>
          <p:cNvPr id="579587" name="Object 3"/>
          <p:cNvGraphicFramePr>
            <a:graphicFrameLocks noChangeAspect="1"/>
          </p:cNvGraphicFramePr>
          <p:nvPr/>
        </p:nvGraphicFramePr>
        <p:xfrm>
          <a:off x="876300" y="3657600"/>
          <a:ext cx="2209800" cy="1373188"/>
        </p:xfrm>
        <a:graphic>
          <a:graphicData uri="http://schemas.openxmlformats.org/presentationml/2006/ole">
            <p:oleObj spid="_x0000_s637955" name="Equation" r:id="rId4" imgW="634680" imgH="393480" progId="">
              <p:embed/>
            </p:oleObj>
          </a:graphicData>
        </a:graphic>
      </p:graphicFrame>
      <p:graphicFrame>
        <p:nvGraphicFramePr>
          <p:cNvPr id="579588" name="Object 4"/>
          <p:cNvGraphicFramePr>
            <a:graphicFrameLocks noChangeAspect="1"/>
          </p:cNvGraphicFramePr>
          <p:nvPr/>
        </p:nvGraphicFramePr>
        <p:xfrm>
          <a:off x="6096000" y="1905000"/>
          <a:ext cx="1828800" cy="1262063"/>
        </p:xfrm>
        <a:graphic>
          <a:graphicData uri="http://schemas.openxmlformats.org/presentationml/2006/ole">
            <p:oleObj spid="_x0000_s637956" name="Equation" r:id="rId5" imgW="571320" imgH="39348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524000" y="1071670"/>
            <a:ext cx="64008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3200" dirty="0" smtClean="0"/>
              <a:t>Solve the following proportions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9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9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924800" cy="2286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/>
              <a:t>	Billie earns $412 for a 40-hour week. If she missed 10 hours of work last week, how much did she get paid?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667000" y="3830637"/>
            <a:ext cx="22098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Similar Triangles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1094458" y="1930400"/>
          <a:ext cx="346197" cy="381000"/>
        </p:xfrm>
        <a:graphic>
          <a:graphicData uri="http://schemas.openxmlformats.org/presentationml/2006/ole">
            <p:oleObj spid="_x0000_s638978" name="Equation" r:id="rId3" imgW="126720" imgH="1396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2779712" y="1770856"/>
          <a:ext cx="300037" cy="420688"/>
        </p:xfrm>
        <a:graphic>
          <a:graphicData uri="http://schemas.openxmlformats.org/presentationml/2006/ole">
            <p:oleObj spid="_x0000_s638979" name="Equation" r:id="rId4" imgW="126720" imgH="177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5299508" y="1770856"/>
          <a:ext cx="313892" cy="345281"/>
        </p:xfrm>
        <a:graphic>
          <a:graphicData uri="http://schemas.openxmlformats.org/presentationml/2006/ole">
            <p:oleObj spid="_x0000_s638980" name="Equation" r:id="rId5" imgW="126720" imgH="13968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7613649" y="1770856"/>
          <a:ext cx="300221" cy="354807"/>
        </p:xfrm>
        <a:graphic>
          <a:graphicData uri="http://schemas.openxmlformats.org/presentationml/2006/ole">
            <p:oleObj spid="_x0000_s638981" name="Equation" r:id="rId6" imgW="139680" imgH="1648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3200400" y="4256088"/>
          <a:ext cx="300037" cy="239712"/>
        </p:xfrm>
        <a:graphic>
          <a:graphicData uri="http://schemas.openxmlformats.org/presentationml/2006/ole">
            <p:oleObj spid="_x0000_s638982" name="Equation" r:id="rId7" imgW="126720" imgH="101520" progId="Equation.3">
              <p:embed/>
            </p:oleObj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1412875" y="1447800"/>
            <a:ext cx="2133600" cy="1371600"/>
          </a:xfrm>
          <a:prstGeom prst="triangle">
            <a:avLst>
              <a:gd name="adj" fmla="val 176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5486400" y="990600"/>
            <a:ext cx="3048000" cy="2097088"/>
          </a:xfrm>
          <a:prstGeom prst="triangle">
            <a:avLst>
              <a:gd name="adj" fmla="val 176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2509837" y="2967832"/>
          <a:ext cx="269875" cy="330200"/>
        </p:xfrm>
        <a:graphic>
          <a:graphicData uri="http://schemas.openxmlformats.org/presentationml/2006/ole">
            <p:oleObj spid="_x0000_s638983" name="Equation" r:id="rId8" imgW="114120" imgH="13968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6955632" y="3298032"/>
          <a:ext cx="435768" cy="435768"/>
        </p:xfrm>
        <a:graphic>
          <a:graphicData uri="http://schemas.openxmlformats.org/presentationml/2006/ole">
            <p:oleObj spid="_x0000_s638984" name="Equation" r:id="rId9" imgW="126720" imgH="126720" progId="Equation.3">
              <p:embed/>
            </p:oleObj>
          </a:graphicData>
        </a:graphic>
      </p:graphicFrame>
      <p:graphicFrame>
        <p:nvGraphicFramePr>
          <p:cNvPr id="577545" name="Object 9"/>
          <p:cNvGraphicFramePr>
            <a:graphicFrameLocks noChangeAspect="1"/>
          </p:cNvGraphicFramePr>
          <p:nvPr/>
        </p:nvGraphicFramePr>
        <p:xfrm>
          <a:off x="3962400" y="4267993"/>
          <a:ext cx="300037" cy="238125"/>
        </p:xfrm>
        <a:graphic>
          <a:graphicData uri="http://schemas.openxmlformats.org/presentationml/2006/ole">
            <p:oleObj spid="_x0000_s638985" name="Equation" r:id="rId10" imgW="126720" imgH="101520" progId="Equation.3">
              <p:embed/>
            </p:oleObj>
          </a:graphicData>
        </a:graphic>
      </p:graphicFrame>
      <p:graphicFrame>
        <p:nvGraphicFramePr>
          <p:cNvPr id="577546" name="Object 10"/>
          <p:cNvGraphicFramePr>
            <a:graphicFrameLocks noChangeAspect="1"/>
          </p:cNvGraphicFramePr>
          <p:nvPr/>
        </p:nvGraphicFramePr>
        <p:xfrm>
          <a:off x="2678112" y="3886200"/>
          <a:ext cx="598488" cy="1011237"/>
        </p:xfrm>
        <a:graphic>
          <a:graphicData uri="http://schemas.openxmlformats.org/presentationml/2006/ole">
            <p:oleObj spid="_x0000_s638986" name="Equation" r:id="rId11" imgW="139680" imgH="431640" progId="Equation.3">
              <p:embed/>
            </p:oleObj>
          </a:graphicData>
        </a:graphic>
      </p:graphicFrame>
      <p:graphicFrame>
        <p:nvGraphicFramePr>
          <p:cNvPr id="577547" name="Object 11"/>
          <p:cNvGraphicFramePr>
            <a:graphicFrameLocks noChangeAspect="1"/>
          </p:cNvGraphicFramePr>
          <p:nvPr/>
        </p:nvGraphicFramePr>
        <p:xfrm>
          <a:off x="3429000" y="3886199"/>
          <a:ext cx="598487" cy="1011238"/>
        </p:xfrm>
        <a:graphic>
          <a:graphicData uri="http://schemas.openxmlformats.org/presentationml/2006/ole">
            <p:oleObj spid="_x0000_s638987" name="Equation" r:id="rId12" imgW="139680" imgH="431640" progId="Equation.3">
              <p:embed/>
            </p:oleObj>
          </a:graphicData>
        </a:graphic>
      </p:graphicFrame>
      <p:graphicFrame>
        <p:nvGraphicFramePr>
          <p:cNvPr id="577548" name="Object 12"/>
          <p:cNvGraphicFramePr>
            <a:graphicFrameLocks noChangeAspect="1"/>
          </p:cNvGraphicFramePr>
          <p:nvPr/>
        </p:nvGraphicFramePr>
        <p:xfrm>
          <a:off x="4262437" y="3886200"/>
          <a:ext cx="598487" cy="1011238"/>
        </p:xfrm>
        <a:graphic>
          <a:graphicData uri="http://schemas.openxmlformats.org/presentationml/2006/ole">
            <p:oleObj spid="_x0000_s638988" name="Equation" r:id="rId13" imgW="1396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18177 0.27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27639 0.3921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8802 0.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7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-0.44063 0.3914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20243 0.1319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-0.29288 0.1627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7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A tree casts a shadow 18 ft long at the same time as a woman 5 feet tall casts a shadow 1.5 feet long. Find the height of the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685800" y="1066800"/>
            <a:ext cx="7620000" cy="685800"/>
          </a:xfrm>
          <a:prstGeom prst="roundRect">
            <a:avLst/>
          </a:prstGeom>
          <a:solidFill>
            <a:srgbClr val="FFFF00"/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Motion Problem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7772400" cy="2286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/>
              <a:t>    The distance formula: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 =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/>
              <a:t>or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 = d/t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en-US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 = d/r </a:t>
            </a:r>
            <a:endParaRPr lang="en-US" sz="24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400" dirty="0" smtClean="0"/>
              <a:t>You may want to find the following table helpful in solving motion problem.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8">
              <a:lnSpc>
                <a:spcPct val="90000"/>
              </a:lnSpc>
            </a:pPr>
            <a:endParaRPr lang="en-US" sz="1200" dirty="0" smtClean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228600" y="3657600"/>
          <a:ext cx="84582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Rate/speed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1600" smtClean="0"/>
                        <a:t>Quantity 1/Case </a:t>
                      </a: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Quantity</a:t>
                      </a:r>
                      <a:r>
                        <a:rPr lang="en-US" sz="1600" baseline="0" dirty="0" smtClean="0"/>
                        <a:t> 2/ Case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604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1943100" y="1752600"/>
            <a:ext cx="2209800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1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2400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top speed of car A is 33 mph less than the top speed of car B. At their top speeds, car B can travel 6 miles in the same time that car A can travel 5 miles. Find the top speed of each car.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 x be the top speed of car A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(x + 33) is the top speed of car B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4" name="Picture 8" descr="C:\Documents and Settings\pqchau.GCCAZ.002\Local Settings\Temporary Internet Files\Content.IE5\RZEV5JKL\MCj04399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029428"/>
            <a:ext cx="2590343" cy="1295172"/>
          </a:xfrm>
          <a:prstGeom prst="rect">
            <a:avLst/>
          </a:prstGeom>
          <a:noFill/>
        </p:spPr>
      </p:pic>
      <p:pic>
        <p:nvPicPr>
          <p:cNvPr id="65545" name="Picture 9" descr="C:\Documents and Settings\pqchau.GCCAZ.002\Local Settings\Temporary Internet Files\Content.IE5\B92BYR8V\MCj0437099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95600"/>
            <a:ext cx="2057400" cy="2057400"/>
          </a:xfrm>
          <a:prstGeom prst="rect">
            <a:avLst/>
          </a:prstGeom>
          <a:noFill/>
        </p:spPr>
      </p:pic>
      <p:sp>
        <p:nvSpPr>
          <p:cNvPr id="27" name="Rounded Rectangle 26"/>
          <p:cNvSpPr/>
          <p:nvPr/>
        </p:nvSpPr>
        <p:spPr>
          <a:xfrm>
            <a:off x="3048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810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572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34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096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858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7620000" y="6019800"/>
            <a:ext cx="6096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286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24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62000" y="6019800"/>
            <a:ext cx="8382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048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3810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572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34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096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858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7620000" y="4267428"/>
            <a:ext cx="685800" cy="75972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86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762000" y="4267428"/>
            <a:ext cx="762000" cy="762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6185E-6 L 0.49167 0.00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" y="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13873E-6 L 0.42084 0.005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" y="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Solution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772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 lvl="8"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The top speed of car A is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The top speed of car B is</a:t>
            </a:r>
            <a:endParaRPr lang="en-US" sz="2400" dirty="0"/>
          </a:p>
        </p:txBody>
      </p:sp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1447800" y="985487"/>
          <a:ext cx="6248400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752600"/>
                <a:gridCol w="1447800"/>
              </a:tblGrid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</a:t>
                      </a:r>
                    </a:p>
                    <a:p>
                      <a:pPr algn="ctr"/>
                      <a:r>
                        <a:rPr lang="en-US" dirty="0" smtClean="0"/>
                        <a:t>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Rate/speed</a:t>
                      </a:r>
                    </a:p>
                    <a:p>
                      <a:pPr algn="ctr"/>
                      <a:r>
                        <a:rPr lang="en-US" dirty="0" smtClean="0"/>
                        <a:t> (mph)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</a:p>
                    <a:p>
                      <a:pPr algn="ctr"/>
                      <a:r>
                        <a:rPr lang="en-US" dirty="0" smtClean="0"/>
                        <a:t>(hours)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 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 + 33 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3600450" y="1860199"/>
          <a:ext cx="269875" cy="420688"/>
        </p:xfrm>
        <a:graphic>
          <a:graphicData uri="http://schemas.openxmlformats.org/presentationml/2006/ole">
            <p:oleObj spid="_x0000_s617474" name="Equation" r:id="rId3" imgW="114120" imgH="177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3581400" y="2545999"/>
          <a:ext cx="300037" cy="420688"/>
        </p:xfrm>
        <a:graphic>
          <a:graphicData uri="http://schemas.openxmlformats.org/presentationml/2006/ole">
            <p:oleObj spid="_x0000_s617475" name="Equation" r:id="rId4" imgW="126720" imgH="17748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6553200" y="1671287"/>
          <a:ext cx="304800" cy="788183"/>
        </p:xfrm>
        <a:graphic>
          <a:graphicData uri="http://schemas.openxmlformats.org/presentationml/2006/ole">
            <p:oleObj spid="_x0000_s617476" name="Equation" r:id="rId5" imgW="152280" imgH="393480" progId="Equation.3">
              <p:embed/>
            </p:oleObj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6324600" y="2433287"/>
          <a:ext cx="755650" cy="690913"/>
        </p:xfrm>
        <a:graphic>
          <a:graphicData uri="http://schemas.openxmlformats.org/presentationml/2006/ole">
            <p:oleObj spid="_x0000_s617477" name="Equation" r:id="rId6" imgW="431640" imgH="393480" progId="Equation.3">
              <p:embed/>
            </p:oleObj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4572000" y="3494088"/>
          <a:ext cx="300037" cy="239712"/>
        </p:xfrm>
        <a:graphic>
          <a:graphicData uri="http://schemas.openxmlformats.org/presentationml/2006/ole">
            <p:oleObj spid="_x0000_s617478" name="Equation" r:id="rId7" imgW="126720" imgH="10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17919E-6 L -0.25503 0.2219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27746E-6 L -0.14966 0.1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228600" y="1295400"/>
            <a:ext cx="2147888" cy="381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543800" cy="4873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2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A  fisherman travels 9 miles downstream with the current in the same time that he travels 3 miles upstream against the current. If the speed of the current is 6 mph, what is the speed at which the fisherman travels in still water</a:t>
            </a:r>
            <a:r>
              <a:rPr lang="en-US" sz="2400" dirty="0" smtClean="0"/>
              <a:t>?</a:t>
            </a:r>
          </a:p>
          <a:p>
            <a:pPr>
              <a:spcBef>
                <a:spcPct val="20000"/>
              </a:spcBef>
            </a:pPr>
            <a:r>
              <a:rPr lang="en-US" sz="2400" dirty="0" smtClean="0"/>
              <a:t>Let x be the speed at which the fisherman travels in still water.</a:t>
            </a:r>
          </a:p>
        </p:txBody>
      </p:sp>
      <p:pic>
        <p:nvPicPr>
          <p:cNvPr id="57358" name="Picture 14" descr="C:\Documents and Settings\pqchau.GCCAZ.002\Local Settings\Temporary Internet Files\Content.IE5\B92BYR8V\MMAG00576_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7800" y="5286286"/>
            <a:ext cx="3505200" cy="1343114"/>
          </a:xfrm>
          <a:prstGeom prst="rect">
            <a:avLst/>
          </a:prstGeom>
          <a:noFill/>
        </p:spPr>
      </p:pic>
      <p:pic>
        <p:nvPicPr>
          <p:cNvPr id="27" name="Picture 14" descr="C:\Documents and Settings\pqchau.GCCAZ.002\Local Settings\Temporary Internet Files\Content.IE5\B92BYR8V\MMAG00576_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5263497"/>
            <a:ext cx="3505200" cy="1343114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57374" name="Picture 30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924550"/>
            <a:ext cx="1476375" cy="933450"/>
          </a:xfrm>
          <a:prstGeom prst="rect">
            <a:avLst/>
          </a:prstGeom>
          <a:noFill/>
        </p:spPr>
      </p:pic>
      <p:pic>
        <p:nvPicPr>
          <p:cNvPr id="30" name="Picture 30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924550"/>
            <a:ext cx="1476375" cy="933450"/>
          </a:xfrm>
          <a:prstGeom prst="rect">
            <a:avLst/>
          </a:prstGeom>
          <a:noFill/>
        </p:spPr>
      </p:pic>
      <p:pic>
        <p:nvPicPr>
          <p:cNvPr id="31" name="Picture 30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924550"/>
            <a:ext cx="1476375" cy="933450"/>
          </a:xfrm>
          <a:prstGeom prst="rect">
            <a:avLst/>
          </a:prstGeom>
          <a:noFill/>
        </p:spPr>
      </p:pic>
      <p:pic>
        <p:nvPicPr>
          <p:cNvPr id="32" name="Picture 30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924550"/>
            <a:ext cx="1476375" cy="933450"/>
          </a:xfrm>
          <a:prstGeom prst="rect">
            <a:avLst/>
          </a:prstGeom>
          <a:noFill/>
        </p:spPr>
      </p:pic>
      <p:pic>
        <p:nvPicPr>
          <p:cNvPr id="33" name="Picture 32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5924550"/>
            <a:ext cx="1476375" cy="933450"/>
          </a:xfrm>
          <a:prstGeom prst="rect">
            <a:avLst/>
          </a:prstGeom>
          <a:noFill/>
        </p:spPr>
      </p:pic>
      <p:pic>
        <p:nvPicPr>
          <p:cNvPr id="34" name="Picture 33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7425" y="5924550"/>
            <a:ext cx="1476375" cy="933450"/>
          </a:xfrm>
          <a:prstGeom prst="rect">
            <a:avLst/>
          </a:prstGeom>
          <a:noFill/>
        </p:spPr>
      </p:pic>
      <p:pic>
        <p:nvPicPr>
          <p:cNvPr id="35" name="Picture 34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924550"/>
            <a:ext cx="1476375" cy="933450"/>
          </a:xfrm>
          <a:prstGeom prst="rect">
            <a:avLst/>
          </a:prstGeom>
          <a:noFill/>
        </p:spPr>
      </p:pic>
      <p:pic>
        <p:nvPicPr>
          <p:cNvPr id="36" name="Picture 35" descr="C:\Documents and Settings\pqchau.GCCAZ.002\Local Settings\Temporary Internet Files\Content.IE5\4RWW221Y\MMAG00628_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7625" y="5924550"/>
            <a:ext cx="1476375" cy="933450"/>
          </a:xfrm>
          <a:prstGeom prst="rect">
            <a:avLst/>
          </a:prstGeom>
          <a:noFill/>
        </p:spPr>
      </p:pic>
      <p:sp>
        <p:nvSpPr>
          <p:cNvPr id="37" name="Striped Right Arrow 36"/>
          <p:cNvSpPr/>
          <p:nvPr/>
        </p:nvSpPr>
        <p:spPr>
          <a:xfrm>
            <a:off x="9220200" y="6400800"/>
            <a:ext cx="1752600" cy="533400"/>
          </a:xfrm>
          <a:prstGeom prst="strip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601200" y="64886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6mph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228600" y="2971800"/>
          <a:ext cx="6200774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5213"/>
                <a:gridCol w="1395174"/>
                <a:gridCol w="1705213"/>
                <a:gridCol w="1395174"/>
              </a:tblGrid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Distance</a:t>
                      </a:r>
                    </a:p>
                    <a:p>
                      <a:pPr algn="ctr"/>
                      <a:r>
                        <a:rPr lang="en-US" dirty="0" smtClean="0"/>
                        <a:t> (miles)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Rate/speed</a:t>
                      </a:r>
                    </a:p>
                    <a:p>
                      <a:pPr algn="ctr"/>
                      <a:r>
                        <a:rPr lang="en-US" dirty="0" smtClean="0"/>
                        <a:t> (mph)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</a:t>
                      </a:r>
                    </a:p>
                    <a:p>
                      <a:pPr algn="ctr"/>
                      <a:r>
                        <a:rPr lang="en-US" dirty="0" smtClean="0"/>
                        <a:t>(hours)</a:t>
                      </a:r>
                      <a:endParaRPr lang="en-US" dirty="0"/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Down</a:t>
                      </a:r>
                      <a:r>
                        <a:rPr lang="en-US" baseline="0" dirty="0" smtClean="0"/>
                        <a:t>stream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 + 6</a:t>
                      </a:r>
                      <a:endParaRPr lang="en-US" sz="2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Upstream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 – 6 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/>
        </p:nvGraphicFramePr>
        <p:xfrm>
          <a:off x="2381250" y="3846512"/>
          <a:ext cx="269875" cy="420688"/>
        </p:xfrm>
        <a:graphic>
          <a:graphicData uri="http://schemas.openxmlformats.org/presentationml/2006/ole">
            <p:oleObj spid="_x0000_s618498" name="Equation" r:id="rId5" imgW="114120" imgH="177480" progId="Equation.3">
              <p:embed/>
            </p:oleObj>
          </a:graphicData>
        </a:graphic>
      </p:graphicFrame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2376488" y="4532313"/>
          <a:ext cx="269875" cy="420687"/>
        </p:xfrm>
        <a:graphic>
          <a:graphicData uri="http://schemas.openxmlformats.org/presentationml/2006/ole">
            <p:oleObj spid="_x0000_s618499" name="Equation" r:id="rId6" imgW="114120" imgH="177480" progId="Equation.3">
              <p:embed/>
            </p:oleObj>
          </a:graphicData>
        </a:graphic>
      </p:graphicFrame>
      <p:graphicFrame>
        <p:nvGraphicFramePr>
          <p:cNvPr id="43" name="Object 6"/>
          <p:cNvGraphicFramePr>
            <a:graphicFrameLocks noChangeAspect="1"/>
          </p:cNvGraphicFramePr>
          <p:nvPr/>
        </p:nvGraphicFramePr>
        <p:xfrm>
          <a:off x="5130800" y="3657600"/>
          <a:ext cx="711200" cy="787400"/>
        </p:xfrm>
        <a:graphic>
          <a:graphicData uri="http://schemas.openxmlformats.org/presentationml/2006/ole">
            <p:oleObj spid="_x0000_s618500" name="Equation" r:id="rId7" imgW="355320" imgH="393480" progId="Equation.3">
              <p:embed/>
            </p:oleObj>
          </a:graphicData>
        </a:graphic>
      </p:graphicFrame>
      <p:graphicFrame>
        <p:nvGraphicFramePr>
          <p:cNvPr id="44" name="Object 7"/>
          <p:cNvGraphicFramePr>
            <a:graphicFrameLocks noChangeAspect="1"/>
          </p:cNvGraphicFramePr>
          <p:nvPr/>
        </p:nvGraphicFramePr>
        <p:xfrm>
          <a:off x="5172075" y="4419600"/>
          <a:ext cx="622300" cy="690563"/>
        </p:xfrm>
        <a:graphic>
          <a:graphicData uri="http://schemas.openxmlformats.org/presentationml/2006/ole">
            <p:oleObj spid="_x0000_s618501" name="Equation" r:id="rId8" imgW="355320" imgH="393480" progId="Equation.3">
              <p:embed/>
            </p:oleObj>
          </a:graphicData>
        </a:graphic>
      </p:graphicFrame>
      <p:graphicFrame>
        <p:nvGraphicFramePr>
          <p:cNvPr id="45" name="Object 8"/>
          <p:cNvGraphicFramePr>
            <a:graphicFrameLocks noChangeAspect="1"/>
          </p:cNvGraphicFramePr>
          <p:nvPr/>
        </p:nvGraphicFramePr>
        <p:xfrm>
          <a:off x="3509963" y="5480401"/>
          <a:ext cx="300037" cy="239712"/>
        </p:xfrm>
        <a:graphic>
          <a:graphicData uri="http://schemas.openxmlformats.org/presentationml/2006/ole">
            <p:oleObj spid="_x0000_s618502" name="Equation" r:id="rId9" imgW="126720" imgH="101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17919E-6 L -0.25503 0.2219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27746E-6 L -0.14966 0.11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57350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295400" y="4411182"/>
            <a:ext cx="5867400" cy="1143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1600200"/>
            <a:ext cx="7391400" cy="914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Share-Work Problems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066800"/>
            <a:ext cx="7848600" cy="3810000"/>
          </a:xfrm>
        </p:spPr>
        <p:txBody>
          <a:bodyPr/>
          <a:lstStyle/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7620000" cy="448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u="sng" dirty="0" smtClean="0"/>
              <a:t>Rate of work</a:t>
            </a:r>
            <a:r>
              <a:rPr lang="en-US" sz="2800" dirty="0" smtClean="0"/>
              <a:t>: 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If a job can be completed in </a:t>
            </a:r>
            <a:r>
              <a:rPr lang="en-US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/>
              <a:t> units of time,            then the rate of work is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1/t</a:t>
            </a:r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Similar to the distance formula, we have the following</a:t>
            </a:r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 algn="ctr">
              <a:spcBef>
                <a:spcPct val="20000"/>
              </a:spcBef>
            </a:pP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Work completed  =  rate  </a:t>
            </a:r>
            <a:r>
              <a:rPr lang="en-US" sz="2000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x</a:t>
            </a:r>
            <a:r>
              <a:rPr lang="en-US" sz="2800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time  </a:t>
            </a:r>
          </a:p>
          <a:p>
            <a:pPr algn="ctr">
              <a:spcBef>
                <a:spcPct val="20000"/>
              </a:spcBef>
            </a:pPr>
            <a:r>
              <a:rPr lang="en-US" sz="2800" dirty="0" smtClean="0"/>
              <a:t>or     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 =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28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3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8229600" cy="51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Joe can paint a house in 3 hours</a:t>
            </a:r>
            <a:r>
              <a:rPr lang="en-US" sz="2800" dirty="0"/>
              <a:t>. </a:t>
            </a:r>
            <a:endParaRPr lang="en-US" sz="2800" dirty="0" smtClean="0"/>
          </a:p>
          <a:p>
            <a:pPr>
              <a:spcBef>
                <a:spcPct val="20000"/>
              </a:spcBef>
            </a:pPr>
            <a:r>
              <a:rPr lang="en-US" sz="2800" dirty="0" smtClean="0"/>
              <a:t>Sam can paint the same house in 5 hours. </a:t>
            </a:r>
          </a:p>
          <a:p>
            <a:pPr>
              <a:spcBef>
                <a:spcPct val="20000"/>
              </a:spcBef>
            </a:pPr>
            <a:r>
              <a:rPr lang="en-US" sz="2800" dirty="0" smtClean="0"/>
              <a:t>How </a:t>
            </a:r>
            <a:r>
              <a:rPr lang="en-US" sz="2800" dirty="0"/>
              <a:t>long </a:t>
            </a:r>
            <a:r>
              <a:rPr lang="en-US" sz="2800" dirty="0" smtClean="0"/>
              <a:t>does it take them to paint </a:t>
            </a:r>
            <a:r>
              <a:rPr lang="en-US" sz="2800" dirty="0"/>
              <a:t>together</a:t>
            </a:r>
            <a:r>
              <a:rPr lang="en-US" sz="2800" dirty="0" smtClean="0"/>
              <a:t>?</a:t>
            </a:r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endParaRPr lang="en-US" sz="2800" dirty="0" smtClean="0"/>
          </a:p>
          <a:p>
            <a:pPr>
              <a:spcBef>
                <a:spcPct val="20000"/>
              </a:spcBef>
            </a:pPr>
            <a:endParaRPr lang="en-US" sz="2800" dirty="0"/>
          </a:p>
          <a:p>
            <a:pPr>
              <a:spcBef>
                <a:spcPct val="20000"/>
              </a:spcBef>
            </a:pPr>
            <a:r>
              <a:rPr lang="en-US" sz="2800" dirty="0" smtClean="0"/>
              <a:t>Answer:</a:t>
            </a:r>
            <a:endParaRPr lang="en-US" sz="2800" dirty="0"/>
          </a:p>
        </p:txBody>
      </p:sp>
      <p:pic>
        <p:nvPicPr>
          <p:cNvPr id="63493" name="Picture 5" descr="C:\Documents and Settings\pqchau.GCCAZ.002\Local Settings\Temporary Internet Files\Content.IE5\4RWW221Y\MMj0318138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00400"/>
            <a:ext cx="2778654" cy="2247900"/>
          </a:xfrm>
          <a:prstGeom prst="rect">
            <a:avLst/>
          </a:prstGeom>
          <a:noFill/>
        </p:spPr>
      </p:pic>
      <p:pic>
        <p:nvPicPr>
          <p:cNvPr id="63496" name="Picture 8" descr="C:\Documents and Settings\pqchau.GCCAZ.002\Local Settings\Temporary Internet Files\Content.IE5\ZA2D3RUS\MMAG00455_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1" y="2895601"/>
            <a:ext cx="3200399" cy="303766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533400" y="6096000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http://www.youtube.com/watch?v=VnOlvFqmWEY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 </a:t>
            </a:r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4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n-ea"/>
              <a:cs typeface="+mn-cs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848600" cy="3810000"/>
          </a:xfrm>
        </p:spPr>
        <p:txBody>
          <a:bodyPr/>
          <a:lstStyle/>
          <a:p>
            <a:endParaRPr lang="en-US" sz="2800" dirty="0"/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/>
              <a:t>The CUT-IT-OUT lawn mowing company consists of two people: Tina and Bill. If </a:t>
            </a:r>
            <a:r>
              <a:rPr lang="en-US" sz="2800" dirty="0" smtClean="0"/>
              <a:t>Bill cuts </a:t>
            </a:r>
            <a:r>
              <a:rPr lang="en-US" sz="2800" dirty="0"/>
              <a:t>a lawn by </a:t>
            </a:r>
            <a:r>
              <a:rPr lang="en-US" sz="2800" dirty="0" smtClean="0"/>
              <a:t>himself, he </a:t>
            </a:r>
            <a:r>
              <a:rPr lang="en-US" sz="2800" dirty="0"/>
              <a:t>can do it in 4 hrs. If </a:t>
            </a:r>
            <a:r>
              <a:rPr lang="en-US" sz="2800" dirty="0" smtClean="0"/>
              <a:t>Tina cuts </a:t>
            </a:r>
            <a:r>
              <a:rPr lang="en-US" sz="2800" dirty="0"/>
              <a:t>the same lawn </a:t>
            </a:r>
            <a:r>
              <a:rPr lang="en-US" sz="2800" dirty="0" smtClean="0"/>
              <a:t>herself, </a:t>
            </a:r>
            <a:r>
              <a:rPr lang="en-US" sz="2800" dirty="0"/>
              <a:t>it takes </a:t>
            </a:r>
            <a:r>
              <a:rPr lang="en-US" sz="2800" dirty="0" smtClean="0"/>
              <a:t>her an </a:t>
            </a:r>
            <a:r>
              <a:rPr lang="en-US" sz="2800" dirty="0"/>
              <a:t>hour longer than </a:t>
            </a:r>
            <a:r>
              <a:rPr lang="en-US" sz="2800" dirty="0" smtClean="0"/>
              <a:t>Bill.  </a:t>
            </a:r>
            <a:r>
              <a:rPr lang="en-US" sz="2800" dirty="0"/>
              <a:t>How long would it take if they worked together?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581400" y="2971800"/>
            <a:ext cx="1828800" cy="9144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Ratios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7543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7030A0"/>
                </a:solidFill>
              </a:rPr>
              <a:t>ratio</a:t>
            </a:r>
            <a:r>
              <a:rPr lang="en-US" sz="2400" dirty="0"/>
              <a:t> of a to b is     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 to b </a:t>
            </a:r>
            <a:r>
              <a:rPr lang="en-US" sz="2400" dirty="0"/>
              <a:t>or </a:t>
            </a:r>
            <a:r>
              <a:rPr lang="en-US" sz="2400" dirty="0">
                <a:solidFill>
                  <a:srgbClr val="0000FF"/>
                </a:solidFill>
              </a:rPr>
              <a:t>a:b</a:t>
            </a: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7030A0"/>
                </a:solidFill>
              </a:rPr>
              <a:t>Proportion</a:t>
            </a:r>
            <a:r>
              <a:rPr lang="en-US" sz="2400" b="1" dirty="0"/>
              <a:t> </a:t>
            </a:r>
            <a:r>
              <a:rPr lang="en-US" sz="2400" dirty="0"/>
              <a:t>is a statement that two ratios are equal.  In other words, a proportion has the </a:t>
            </a:r>
            <a:r>
              <a:rPr lang="en-US" sz="2400" dirty="0" smtClean="0"/>
              <a:t>form</a:t>
            </a:r>
            <a:endParaRPr lang="en-US" sz="2400" dirty="0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4495800" y="1066800"/>
          <a:ext cx="349250" cy="838200"/>
        </p:xfrm>
        <a:graphic>
          <a:graphicData uri="http://schemas.openxmlformats.org/presentationml/2006/ole">
            <p:oleObj spid="_x0000_s636930" name="Equation" r:id="rId3" imgW="152280" imgH="393480" progId="">
              <p:embed/>
            </p:oleObj>
          </a:graphicData>
        </a:graphic>
      </p:graphicFrame>
      <p:graphicFrame>
        <p:nvGraphicFramePr>
          <p:cNvPr id="60423" name="Object 7"/>
          <p:cNvGraphicFramePr>
            <a:graphicFrameLocks noChangeAspect="1"/>
          </p:cNvGraphicFramePr>
          <p:nvPr/>
        </p:nvGraphicFramePr>
        <p:xfrm>
          <a:off x="3962400" y="2895600"/>
          <a:ext cx="990600" cy="930275"/>
        </p:xfrm>
        <a:graphic>
          <a:graphicData uri="http://schemas.openxmlformats.org/presentationml/2006/ole">
            <p:oleObj spid="_x0000_s636931" name="Equation" r:id="rId4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04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27250</TotalTime>
  <Words>390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Aspect</vt:lpstr>
      <vt:lpstr>Equation</vt:lpstr>
      <vt:lpstr>Slide 1</vt:lpstr>
      <vt:lpstr>Motion Problem</vt:lpstr>
      <vt:lpstr>Example 1</vt:lpstr>
      <vt:lpstr>Solution</vt:lpstr>
      <vt:lpstr>Example 2</vt:lpstr>
      <vt:lpstr>Share-Work Problems</vt:lpstr>
      <vt:lpstr>Example 3</vt:lpstr>
      <vt:lpstr>Example 4</vt:lpstr>
      <vt:lpstr>Ratios</vt:lpstr>
      <vt:lpstr>Examples</vt:lpstr>
      <vt:lpstr>Example </vt:lpstr>
      <vt:lpstr>Similar Triangles</vt:lpstr>
      <vt:lpstr>Example </vt:lpstr>
    </vt:vector>
  </TitlesOfParts>
  <Company>Addison Wesley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Rational Expression</dc:title>
  <dc:creator>Phong Chau</dc:creator>
  <cp:lastModifiedBy>Phong</cp:lastModifiedBy>
  <cp:revision>1847</cp:revision>
  <dcterms:created xsi:type="dcterms:W3CDTF">2000-06-05T14:57:27Z</dcterms:created>
  <dcterms:modified xsi:type="dcterms:W3CDTF">2014-08-26T06:52:01Z</dcterms:modified>
</cp:coreProperties>
</file>