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698" r:id="rId2"/>
    <p:sldId id="700" r:id="rId3"/>
    <p:sldId id="689" r:id="rId4"/>
    <p:sldId id="604" r:id="rId5"/>
    <p:sldId id="605" r:id="rId6"/>
    <p:sldId id="690" r:id="rId7"/>
    <p:sldId id="701" r:id="rId8"/>
    <p:sldId id="693" r:id="rId9"/>
    <p:sldId id="621" r:id="rId10"/>
    <p:sldId id="622" r:id="rId11"/>
    <p:sldId id="624" r:id="rId12"/>
    <p:sldId id="696" r:id="rId13"/>
    <p:sldId id="612" r:id="rId14"/>
    <p:sldId id="613" r:id="rId15"/>
    <p:sldId id="651" r:id="rId16"/>
    <p:sldId id="644" r:id="rId17"/>
    <p:sldId id="646" r:id="rId18"/>
    <p:sldId id="648" r:id="rId19"/>
    <p:sldId id="692" r:id="rId20"/>
    <p:sldId id="642" r:id="rId21"/>
    <p:sldId id="694" r:id="rId22"/>
    <p:sldId id="69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CC"/>
    <a:srgbClr val="CC0066"/>
    <a:srgbClr val="333399"/>
    <a:srgbClr val="CCCCFF"/>
    <a:srgbClr val="CCECFF"/>
    <a:srgbClr val="008080"/>
    <a:srgbClr val="339933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22"/>
      </p:cViewPr>
      <p:guideLst>
        <p:guide orient="horz" pos="672"/>
        <p:guide pos="4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8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8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8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6CF9C4D-4897-4F2B-B8C4-6AF4C5B57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7188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2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A4508-3140-420E-A9D3-172EF7E4602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7" rIns="92075" bIns="4603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41823-930A-47A0-938E-C5852084D98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7" rIns="92075" bIns="4603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0556-4D03-4E48-B2E5-D6C25E95A59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7" rIns="92075" bIns="4603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6F172-90C4-4303-B110-1220768D8AF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7" rIns="92075" bIns="4603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6F172-90C4-4303-B110-1220768D8AF3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7" rIns="92075" bIns="46037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gray">
          <a:xfrm rot="16200000">
            <a:off x="4343400" y="2057400"/>
            <a:ext cx="457200" cy="9144000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kumimoji="1" lang="en-US" sz="3200">
              <a:latin typeface="Tahoma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47800" y="287338"/>
            <a:ext cx="7239000" cy="116046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6" descr="awtri_4c UPDATE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5921375"/>
            <a:ext cx="6842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2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895600" y="304800"/>
            <a:ext cx="5791200" cy="1143000"/>
          </a:xfrm>
        </p:spPr>
        <p:txBody>
          <a:bodyPr/>
          <a:lstStyle>
            <a:lvl1pPr algn="ctr">
              <a:defRPr>
                <a:solidFill>
                  <a:srgbClr val="CC006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4631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1752600"/>
            <a:ext cx="7315200" cy="41973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957263" y="6354763"/>
            <a:ext cx="47577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406442A1-F456-4BD0-852E-63B25A1B9CA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0363" y="227013"/>
            <a:ext cx="1992312" cy="5945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8663" y="227013"/>
            <a:ext cx="5829300" cy="5945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53E65972-88AD-47E7-B89F-4771DAA89600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4B991AD7-3904-4FB6-BD4B-10244DF2718A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ABB6D033-45A4-4532-9EC3-5C824D10C7A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0250" y="1600200"/>
            <a:ext cx="3910013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663" y="1600200"/>
            <a:ext cx="391001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8FB9956A-7308-4188-9C0A-5F74B9598FF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C28ECEDF-FD96-454E-8DF8-D64A3367EC8A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7538ADA6-9141-40CC-A706-1EE020052FD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E4CAE0E6-AFB3-473B-B840-BBC9CE7D5E5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75E016E4-0F75-492E-94AD-B36D7B3600C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7- </a:t>
            </a:r>
            <a:fld id="{50E08F2D-B460-4F77-8618-3D10D59635A5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8663" y="227013"/>
            <a:ext cx="7974012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981A50"/>
                </a:solidFill>
              </a:defRPr>
            </a:lvl1pPr>
          </a:lstStyle>
          <a:p>
            <a:pPr>
              <a:defRPr/>
            </a:pPr>
            <a:r>
              <a:rPr lang="en-US"/>
              <a:t>Slide 7- </a:t>
            </a:r>
            <a:fld id="{0E19D89D-12EB-43DB-BDF8-5A16FF070A0D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0250" y="1600200"/>
            <a:ext cx="7972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97625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/>
            </a:lvl1pPr>
          </a:lstStyle>
          <a:p>
            <a:pPr>
              <a:defRPr/>
            </a:pPr>
            <a:r>
              <a:rPr lang="en-US"/>
              <a:t>Copyright © 2010 Pearson Education, Inc.  Publishing as Pearson Addison-Wesley</a:t>
            </a:r>
          </a:p>
        </p:txBody>
      </p:sp>
      <p:sp>
        <p:nvSpPr>
          <p:cNvPr id="153607" name="Rectangle 7"/>
          <p:cNvSpPr>
            <a:spLocks noChangeArrowheads="1"/>
          </p:cNvSpPr>
          <p:nvPr userDrawn="1"/>
        </p:nvSpPr>
        <p:spPr bwMode="gray">
          <a:xfrm>
            <a:off x="0" y="0"/>
            <a:ext cx="457200" cy="6858000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3200">
              <a:latin typeface="Tahom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81A50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4CA0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A4CA0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1219200"/>
            <a:ext cx="7924800" cy="1719262"/>
          </a:xfrm>
        </p:spPr>
        <p:txBody>
          <a:bodyPr>
            <a:normAutofit fontScale="90000"/>
          </a:bodyPr>
          <a:lstStyle/>
          <a:p>
            <a:r>
              <a:rPr lang="en-US" alt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Sections 7.1, 7.2</a:t>
            </a:r>
            <a:r>
              <a:rPr lang="en-US" altLang="en-US" sz="4600" b="1" i="1" dirty="0" smtClean="0">
                <a:latin typeface="Times New Roman" pitchFamily="18" charset="0"/>
              </a:rPr>
              <a:t> </a:t>
            </a:r>
            <a:br>
              <a:rPr lang="en-US" altLang="en-US" sz="4600" b="1" i="1" dirty="0" smtClean="0">
                <a:latin typeface="Times New Roman" pitchFamily="18" charset="0"/>
              </a:rPr>
            </a:br>
            <a:r>
              <a:rPr lang="en-US" altLang="en-US" sz="4600" b="1" i="1" dirty="0" smtClean="0">
                <a:latin typeface="Times New Roman" pitchFamily="18" charset="0"/>
              </a:rPr>
              <a:t/>
            </a:r>
            <a:br>
              <a:rPr lang="en-US" altLang="en-US" sz="4600" b="1" i="1" dirty="0" smtClean="0">
                <a:latin typeface="Times New Roman" pitchFamily="18" charset="0"/>
              </a:rPr>
            </a:br>
            <a:r>
              <a:rPr lang="en-US" altLang="en-US" sz="4000" b="1" kern="120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Functions and Domain</a:t>
            </a:r>
            <a:endParaRPr lang="en-US" altLang="en-US" sz="4000" b="1" kern="1200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1066800" y="1066800"/>
            <a:ext cx="7467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Most functions are described by equations.  For example,  </a:t>
            </a:r>
            <a:r>
              <a:rPr lang="en-US" i="1" dirty="0">
                <a:latin typeface="Times New Roman" pitchFamily="18" charset="0"/>
              </a:rPr>
              <a:t>f 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) = 5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 +2  describes the function that takes an input 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, multiplies it by 5 and then adds 2. </a:t>
            </a:r>
          </a:p>
        </p:txBody>
      </p:sp>
      <p:sp>
        <p:nvSpPr>
          <p:cNvPr id="52230" name="Rectangle 4"/>
          <p:cNvSpPr>
            <a:spLocks noChangeArrowheads="1"/>
          </p:cNvSpPr>
          <p:nvPr/>
        </p:nvSpPr>
        <p:spPr bwMode="auto">
          <a:xfrm>
            <a:off x="3200400" y="2820988"/>
            <a:ext cx="23002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f 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990033"/>
                </a:solidFill>
                <a:latin typeface="Times New Roman" pitchFamily="18" charset="0"/>
              </a:rPr>
              <a:t>x</a:t>
            </a:r>
            <a:r>
              <a:rPr lang="en-US" sz="3200">
                <a:latin typeface="Times New Roman" pitchFamily="18" charset="0"/>
              </a:rPr>
              <a:t>) = 5</a:t>
            </a:r>
            <a:r>
              <a:rPr lang="en-US" sz="3200" i="1">
                <a:solidFill>
                  <a:srgbClr val="990033"/>
                </a:solidFill>
                <a:latin typeface="Times New Roman" pitchFamily="18" charset="0"/>
              </a:rPr>
              <a:t>x</a:t>
            </a:r>
            <a:r>
              <a:rPr lang="en-US" sz="3200">
                <a:latin typeface="Times New Roman" pitchFamily="18" charset="0"/>
              </a:rPr>
              <a:t> + 2</a:t>
            </a:r>
          </a:p>
        </p:txBody>
      </p:sp>
      <p:sp>
        <p:nvSpPr>
          <p:cNvPr id="52231" name="Rectangle 5"/>
          <p:cNvSpPr>
            <a:spLocks noChangeArrowheads="1"/>
          </p:cNvSpPr>
          <p:nvPr/>
        </p:nvSpPr>
        <p:spPr bwMode="auto">
          <a:xfrm>
            <a:off x="1143000" y="3582988"/>
            <a:ext cx="7010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To calculate the output  </a:t>
            </a:r>
            <a:r>
              <a:rPr lang="en-US" i="1">
                <a:latin typeface="Times New Roman" pitchFamily="18" charset="0"/>
              </a:rPr>
              <a:t>f </a:t>
            </a:r>
            <a:r>
              <a:rPr lang="en-US">
                <a:latin typeface="Times New Roman" pitchFamily="18" charset="0"/>
              </a:rPr>
              <a:t>(3), take the input 3, multiply it by 5, and add 2 to get 17.  That is, substitute 3 into the formula for </a:t>
            </a:r>
            <a:r>
              <a:rPr lang="en-US" i="1">
                <a:latin typeface="Times New Roman" pitchFamily="18" charset="0"/>
              </a:rPr>
              <a:t>f </a:t>
            </a:r>
            <a:r>
              <a:rPr lang="en-US">
                <a:latin typeface="Times New Roman" pitchFamily="18" charset="0"/>
              </a:rPr>
              <a:t>(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>
                <a:latin typeface="Times New Roman" pitchFamily="18" charset="0"/>
              </a:rPr>
              <a:t>).</a:t>
            </a:r>
          </a:p>
        </p:txBody>
      </p:sp>
      <p:sp>
        <p:nvSpPr>
          <p:cNvPr id="52232" name="Text Box 6"/>
          <p:cNvSpPr txBox="1">
            <a:spLocks noChangeArrowheads="1"/>
          </p:cNvSpPr>
          <p:nvPr/>
        </p:nvSpPr>
        <p:spPr bwMode="auto">
          <a:xfrm>
            <a:off x="5181600" y="236378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33"/>
                </a:solidFill>
                <a:latin typeface="Times New Roman" pitchFamily="18" charset="0"/>
              </a:rPr>
              <a:t>Input</a:t>
            </a:r>
          </a:p>
        </p:txBody>
      </p:sp>
      <p:sp>
        <p:nvSpPr>
          <p:cNvPr id="52233" name="Line 7"/>
          <p:cNvSpPr>
            <a:spLocks noChangeShapeType="1"/>
          </p:cNvSpPr>
          <p:nvPr/>
        </p:nvSpPr>
        <p:spPr bwMode="auto">
          <a:xfrm flipH="1">
            <a:off x="4800600" y="2668588"/>
            <a:ext cx="457200" cy="304800"/>
          </a:xfrm>
          <a:prstGeom prst="line">
            <a:avLst/>
          </a:prstGeom>
          <a:noFill/>
          <a:ln w="19050">
            <a:solidFill>
              <a:srgbClr val="990033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2234" name="Rectangle 8"/>
          <p:cNvSpPr>
            <a:spLocks noChangeArrowheads="1"/>
          </p:cNvSpPr>
          <p:nvPr/>
        </p:nvSpPr>
        <p:spPr bwMode="auto">
          <a:xfrm>
            <a:off x="2590800" y="5183188"/>
            <a:ext cx="3452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f 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en-US" sz="3200">
                <a:solidFill>
                  <a:srgbClr val="990033"/>
                </a:solidFill>
                <a:latin typeface="Times New Roman" pitchFamily="18" charset="0"/>
              </a:rPr>
              <a:t>3</a:t>
            </a:r>
            <a:r>
              <a:rPr lang="en-US" sz="3200">
                <a:latin typeface="Times New Roman" pitchFamily="18" charset="0"/>
              </a:rPr>
              <a:t>) = 5(</a:t>
            </a:r>
            <a:r>
              <a:rPr lang="en-US" sz="3200">
                <a:solidFill>
                  <a:srgbClr val="990033"/>
                </a:solidFill>
                <a:latin typeface="Times New Roman" pitchFamily="18" charset="0"/>
              </a:rPr>
              <a:t>3)</a:t>
            </a:r>
            <a:r>
              <a:rPr lang="en-US" sz="3200">
                <a:latin typeface="Times New Roman" pitchFamily="18" charset="0"/>
              </a:rPr>
              <a:t> + 2 = 17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828800" y="3365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Function Notation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Text Box 3"/>
          <p:cNvSpPr txBox="1">
            <a:spLocks noChangeArrowheads="1"/>
          </p:cNvSpPr>
          <p:nvPr/>
        </p:nvSpPr>
        <p:spPr bwMode="auto">
          <a:xfrm>
            <a:off x="914400" y="34290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914400" y="9144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Find each indicated function value.</a:t>
            </a:r>
          </a:p>
        </p:txBody>
      </p:sp>
      <p:sp>
        <p:nvSpPr>
          <p:cNvPr id="54278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54102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rgbClr val="CB0158"/>
              </a:buClr>
              <a:buSzPct val="50000"/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</a:rPr>
              <a:t> a)  </a:t>
            </a:r>
            <a:r>
              <a:rPr lang="en-US" sz="3200" i="1">
                <a:latin typeface="Times New Roman" pitchFamily="18" charset="0"/>
              </a:rPr>
              <a:t>f</a:t>
            </a:r>
            <a:r>
              <a:rPr lang="en-US" sz="1000" i="1">
                <a:latin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</a:rPr>
              <a:t>(–2), for </a:t>
            </a:r>
            <a:r>
              <a:rPr lang="en-US" sz="3200" i="1">
                <a:latin typeface="Times New Roman" pitchFamily="18" charset="0"/>
              </a:rPr>
              <a:t>f</a:t>
            </a:r>
            <a:r>
              <a:rPr lang="en-US" sz="1000" i="1">
                <a:latin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en-US" sz="3200" i="1">
                <a:latin typeface="Times New Roman" pitchFamily="18" charset="0"/>
              </a:rPr>
              <a:t>x</a:t>
            </a:r>
            <a:r>
              <a:rPr lang="en-US" sz="3200">
                <a:latin typeface="Times New Roman" pitchFamily="18" charset="0"/>
              </a:rPr>
              <a:t>) = 3</a:t>
            </a:r>
            <a:r>
              <a:rPr lang="en-US" sz="3200" i="1">
                <a:latin typeface="Times New Roman" pitchFamily="18" charset="0"/>
              </a:rPr>
              <a:t>x</a:t>
            </a:r>
            <a:r>
              <a:rPr lang="en-US" sz="1000" i="1">
                <a:latin typeface="Times New Roman" pitchFamily="18" charset="0"/>
              </a:rPr>
              <a:t> </a:t>
            </a:r>
            <a:r>
              <a:rPr lang="en-US" sz="3200" baseline="30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</a:rPr>
              <a:t>+ 2</a:t>
            </a:r>
            <a:r>
              <a:rPr lang="en-US" sz="3200" i="1">
                <a:latin typeface="Times New Roman" pitchFamily="18" charset="0"/>
              </a:rPr>
              <a:t>x</a:t>
            </a:r>
          </a:p>
          <a:p>
            <a:pPr marL="342900" indent="-342900">
              <a:lnSpc>
                <a:spcPct val="75000"/>
              </a:lnSpc>
              <a:spcBef>
                <a:spcPct val="50000"/>
              </a:spcBef>
              <a:buClr>
                <a:srgbClr val="CB0158"/>
              </a:buClr>
              <a:buSzPct val="50000"/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</a:rPr>
              <a:t> b)  </a:t>
            </a:r>
            <a:r>
              <a:rPr lang="en-US" sz="3200" i="1">
                <a:latin typeface="Times New Roman" pitchFamily="18" charset="0"/>
              </a:rPr>
              <a:t>g</a:t>
            </a:r>
            <a:r>
              <a:rPr lang="en-US" sz="3200">
                <a:latin typeface="Times New Roman" pitchFamily="18" charset="0"/>
              </a:rPr>
              <a:t>(4), for </a:t>
            </a:r>
            <a:r>
              <a:rPr lang="en-US" sz="3200" i="1">
                <a:latin typeface="Times New Roman" pitchFamily="18" charset="0"/>
              </a:rPr>
              <a:t>g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en-US" sz="3200" i="1">
                <a:latin typeface="Times New Roman" pitchFamily="18" charset="0"/>
              </a:rPr>
              <a:t>t</a:t>
            </a:r>
            <a:r>
              <a:rPr lang="en-US" sz="3200">
                <a:latin typeface="Times New Roman" pitchFamily="18" charset="0"/>
              </a:rPr>
              <a:t>) = 6</a:t>
            </a:r>
            <a:r>
              <a:rPr lang="en-US" sz="3200" i="1">
                <a:latin typeface="Times New Roman" pitchFamily="18" charset="0"/>
              </a:rPr>
              <a:t>t</a:t>
            </a:r>
            <a:r>
              <a:rPr lang="en-US" sz="3200">
                <a:latin typeface="Times New Roman" pitchFamily="18" charset="0"/>
              </a:rPr>
              <a:t> + 9</a:t>
            </a:r>
          </a:p>
          <a:p>
            <a:pPr marL="342900" indent="-342900">
              <a:lnSpc>
                <a:spcPct val="75000"/>
              </a:lnSpc>
              <a:spcBef>
                <a:spcPct val="50000"/>
              </a:spcBef>
              <a:buClr>
                <a:srgbClr val="CB0158"/>
              </a:buClr>
              <a:buSzPct val="50000"/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</a:rPr>
              <a:t> c)  </a:t>
            </a:r>
            <a:r>
              <a:rPr lang="en-US" sz="3200" i="1">
                <a:latin typeface="Times New Roman" pitchFamily="18" charset="0"/>
              </a:rPr>
              <a:t>h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en-US" sz="3200" i="1">
                <a:latin typeface="Times New Roman" pitchFamily="18" charset="0"/>
              </a:rPr>
              <a:t>m</a:t>
            </a:r>
            <a:r>
              <a:rPr lang="en-US" sz="3200">
                <a:latin typeface="Times New Roman" pitchFamily="18" charset="0"/>
              </a:rPr>
              <a:t> +2), for </a:t>
            </a:r>
            <a:r>
              <a:rPr lang="en-US" sz="3200" i="1">
                <a:latin typeface="Times New Roman" pitchFamily="18" charset="0"/>
              </a:rPr>
              <a:t>h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en-US" sz="3200" i="1">
                <a:latin typeface="Times New Roman" pitchFamily="18" charset="0"/>
              </a:rPr>
              <a:t>x</a:t>
            </a:r>
            <a:r>
              <a:rPr lang="en-US" sz="3200">
                <a:latin typeface="Times New Roman" pitchFamily="18" charset="0"/>
              </a:rPr>
              <a:t>) = 8</a:t>
            </a:r>
            <a:r>
              <a:rPr lang="en-US" sz="3200" i="1">
                <a:latin typeface="Times New Roman" pitchFamily="18" charset="0"/>
              </a:rPr>
              <a:t>x + </a:t>
            </a:r>
            <a:r>
              <a:rPr lang="en-US" sz="3200">
                <a:latin typeface="Times New Roman" pitchFamily="18" charset="0"/>
              </a:rPr>
              <a:t>1</a:t>
            </a:r>
          </a:p>
        </p:txBody>
      </p:sp>
      <p:sp>
        <p:nvSpPr>
          <p:cNvPr id="412678" name="Rectangle 6"/>
          <p:cNvSpPr>
            <a:spLocks noChangeArrowheads="1"/>
          </p:cNvSpPr>
          <p:nvPr/>
        </p:nvSpPr>
        <p:spPr bwMode="auto">
          <a:xfrm>
            <a:off x="914400" y="3962400"/>
            <a:ext cx="71628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3200">
                <a:latin typeface="Times New Roman" pitchFamily="18" charset="0"/>
              </a:rPr>
              <a:t> a)  </a:t>
            </a:r>
            <a:r>
              <a:rPr lang="en-US" sz="3200" i="1">
                <a:latin typeface="Times New Roman" pitchFamily="18" charset="0"/>
              </a:rPr>
              <a:t>f 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en-US" sz="3200">
                <a:solidFill>
                  <a:srgbClr val="990033"/>
                </a:solidFill>
                <a:latin typeface="Times New Roman" pitchFamily="18" charset="0"/>
              </a:rPr>
              <a:t>–2</a:t>
            </a:r>
            <a:r>
              <a:rPr lang="en-US" sz="3200">
                <a:latin typeface="Times New Roman" pitchFamily="18" charset="0"/>
              </a:rPr>
              <a:t>) = 3(</a:t>
            </a:r>
            <a:r>
              <a:rPr lang="en-US" sz="3200">
                <a:solidFill>
                  <a:srgbClr val="990033"/>
                </a:solidFill>
                <a:latin typeface="Times New Roman" pitchFamily="18" charset="0"/>
              </a:rPr>
              <a:t>–2</a:t>
            </a:r>
            <a:r>
              <a:rPr lang="en-US" sz="3200">
                <a:latin typeface="Times New Roman" pitchFamily="18" charset="0"/>
              </a:rPr>
              <a:t>)</a:t>
            </a:r>
            <a:r>
              <a:rPr lang="en-US" sz="3200" baseline="30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 + 2(</a:t>
            </a:r>
            <a:r>
              <a:rPr lang="en-US" sz="3200">
                <a:solidFill>
                  <a:srgbClr val="990033"/>
                </a:solidFill>
                <a:latin typeface="Times New Roman" pitchFamily="18" charset="0"/>
              </a:rPr>
              <a:t>–2</a:t>
            </a:r>
            <a:r>
              <a:rPr lang="en-US" sz="3200">
                <a:latin typeface="Times New Roman" pitchFamily="18" charset="0"/>
              </a:rPr>
              <a:t>) = 12 – 4 = 8</a:t>
            </a:r>
            <a:endParaRPr lang="en-US" sz="3200" i="1">
              <a:latin typeface="Times New Roman" pitchFamily="18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sz="3200">
                <a:latin typeface="Times New Roman" pitchFamily="18" charset="0"/>
              </a:rPr>
              <a:t> b) </a:t>
            </a:r>
            <a:r>
              <a:rPr lang="en-US" sz="3200" i="1">
                <a:latin typeface="Times New Roman" pitchFamily="18" charset="0"/>
              </a:rPr>
              <a:t>g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en-US" sz="3200">
                <a:solidFill>
                  <a:schemeClr val="folHlink"/>
                </a:solidFill>
                <a:latin typeface="Times New Roman" pitchFamily="18" charset="0"/>
              </a:rPr>
              <a:t>4</a:t>
            </a:r>
            <a:r>
              <a:rPr lang="en-US" sz="3200">
                <a:latin typeface="Times New Roman" pitchFamily="18" charset="0"/>
              </a:rPr>
              <a:t>) = 6(</a:t>
            </a:r>
            <a:r>
              <a:rPr lang="en-US" sz="3200">
                <a:solidFill>
                  <a:schemeClr val="folHlink"/>
                </a:solidFill>
                <a:latin typeface="Times New Roman" pitchFamily="18" charset="0"/>
              </a:rPr>
              <a:t>4</a:t>
            </a:r>
            <a:r>
              <a:rPr lang="en-US" sz="3200">
                <a:latin typeface="Times New Roman" pitchFamily="18" charset="0"/>
              </a:rPr>
              <a:t>) + 9 = 24 + 9 = 33</a:t>
            </a:r>
          </a:p>
          <a:p>
            <a:pPr marL="342900" indent="-342900">
              <a:lnSpc>
                <a:spcPct val="120000"/>
              </a:lnSpc>
            </a:pPr>
            <a:r>
              <a:rPr lang="en-US" sz="3200">
                <a:latin typeface="Times New Roman" pitchFamily="18" charset="0"/>
              </a:rPr>
              <a:t> c) </a:t>
            </a:r>
            <a:r>
              <a:rPr lang="en-US" sz="3200" i="1">
                <a:latin typeface="Times New Roman" pitchFamily="18" charset="0"/>
              </a:rPr>
              <a:t>h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00"/>
                </a:solidFill>
                <a:latin typeface="Times New Roman" pitchFamily="18" charset="0"/>
              </a:rPr>
              <a:t>m</a:t>
            </a:r>
            <a:r>
              <a:rPr lang="en-US" sz="3200">
                <a:solidFill>
                  <a:srgbClr val="009900"/>
                </a:solidFill>
                <a:latin typeface="Times New Roman" pitchFamily="18" charset="0"/>
              </a:rPr>
              <a:t> +2</a:t>
            </a:r>
            <a:r>
              <a:rPr lang="en-US" sz="3200">
                <a:latin typeface="Times New Roman" pitchFamily="18" charset="0"/>
              </a:rPr>
              <a:t>) = 8(</a:t>
            </a:r>
            <a:r>
              <a:rPr lang="en-US" sz="3200" i="1">
                <a:solidFill>
                  <a:srgbClr val="009900"/>
                </a:solidFill>
                <a:latin typeface="Times New Roman" pitchFamily="18" charset="0"/>
              </a:rPr>
              <a:t>m+ </a:t>
            </a:r>
            <a:r>
              <a:rPr lang="en-US" sz="3200">
                <a:solidFill>
                  <a:srgbClr val="009900"/>
                </a:solidFill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)</a:t>
            </a:r>
            <a:r>
              <a:rPr lang="en-US" sz="3200" i="1">
                <a:latin typeface="Times New Roman" pitchFamily="18" charset="0"/>
              </a:rPr>
              <a:t> + </a:t>
            </a:r>
            <a:r>
              <a:rPr lang="en-US" sz="3200">
                <a:latin typeface="Times New Roman" pitchFamily="18" charset="0"/>
              </a:rPr>
              <a:t>1  = 8</a:t>
            </a:r>
            <a:r>
              <a:rPr lang="en-US" sz="3200" i="1">
                <a:latin typeface="Times New Roman" pitchFamily="18" charset="0"/>
              </a:rPr>
              <a:t>m + </a:t>
            </a:r>
            <a:r>
              <a:rPr lang="en-US" sz="3200">
                <a:latin typeface="Times New Roman" pitchFamily="18" charset="0"/>
              </a:rPr>
              <a:t>16 + 1 		                          = 8</a:t>
            </a:r>
            <a:r>
              <a:rPr lang="en-US" sz="3200" i="1">
                <a:latin typeface="Times New Roman" pitchFamily="18" charset="0"/>
              </a:rPr>
              <a:t>m</a:t>
            </a:r>
            <a:r>
              <a:rPr lang="en-US" sz="3200">
                <a:latin typeface="Times New Roman" pitchFamily="18" charset="0"/>
              </a:rPr>
              <a:t> + 17  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828800" y="3365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84582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dirty="0"/>
              <a:t>Let </a:t>
            </a:r>
            <a:r>
              <a:rPr lang="en-US" sz="3200" i="1" dirty="0"/>
              <a:t>f</a:t>
            </a:r>
            <a:r>
              <a:rPr lang="en-US" sz="3200" dirty="0"/>
              <a:t>(</a:t>
            </a:r>
            <a:r>
              <a:rPr lang="en-US" sz="3200" i="1" dirty="0"/>
              <a:t>x</a:t>
            </a:r>
            <a:r>
              <a:rPr lang="en-US" sz="3200" dirty="0"/>
              <a:t>)=2</a:t>
            </a:r>
            <a:r>
              <a:rPr lang="en-US" sz="3200" i="1" dirty="0"/>
              <a:t>x </a:t>
            </a:r>
            <a:r>
              <a:rPr lang="en-US" sz="3200" dirty="0"/>
              <a:t>– 3</a:t>
            </a:r>
            <a:r>
              <a:rPr lang="en-US" sz="3200" i="1" dirty="0"/>
              <a:t> </a:t>
            </a:r>
            <a:r>
              <a:rPr lang="en-US" sz="3200" dirty="0"/>
              <a:t>and </a:t>
            </a:r>
            <a:r>
              <a:rPr lang="en-US" sz="3200" i="1" dirty="0"/>
              <a:t>g</a:t>
            </a:r>
            <a:r>
              <a:rPr lang="en-US" sz="3200" dirty="0"/>
              <a:t>(</a:t>
            </a:r>
            <a:r>
              <a:rPr lang="en-US" sz="3200" i="1" dirty="0"/>
              <a:t>m</a:t>
            </a:r>
            <a:r>
              <a:rPr lang="en-US" sz="3200" dirty="0"/>
              <a:t>) = | </a:t>
            </a:r>
            <a:r>
              <a:rPr lang="en-US" sz="3200" i="1" dirty="0"/>
              <a:t>m</a:t>
            </a:r>
            <a:r>
              <a:rPr lang="en-US" sz="3200" baseline="30000" dirty="0"/>
              <a:t>2</a:t>
            </a:r>
            <a:r>
              <a:rPr lang="en-US" sz="3200" dirty="0"/>
              <a:t> – 2</a:t>
            </a:r>
            <a:r>
              <a:rPr lang="en-US" sz="3200" i="1" dirty="0"/>
              <a:t>m</a:t>
            </a:r>
            <a:r>
              <a:rPr lang="en-US" sz="3200" dirty="0"/>
              <a:t> + 1|. Determine:</a:t>
            </a:r>
          </a:p>
          <a:p>
            <a:pPr eaLnBrk="1" hangingPunct="1"/>
            <a:endParaRPr lang="en-US" sz="3200" dirty="0"/>
          </a:p>
          <a:p>
            <a:pPr eaLnBrk="1" hangingPunct="1">
              <a:buFontTx/>
              <a:buAutoNum type="alphaLcParenBoth"/>
            </a:pPr>
            <a:r>
              <a:rPr lang="en-US" sz="3200" dirty="0"/>
              <a:t> </a:t>
            </a:r>
            <a:r>
              <a:rPr lang="en-US" sz="3200" i="1" dirty="0"/>
              <a:t>f</a:t>
            </a:r>
            <a:r>
              <a:rPr lang="en-US" sz="3200" dirty="0"/>
              <a:t>(-3)</a:t>
            </a:r>
          </a:p>
          <a:p>
            <a:pPr eaLnBrk="1" hangingPunct="1">
              <a:buFontTx/>
              <a:buAutoNum type="alphaLcParenBoth"/>
            </a:pPr>
            <a:r>
              <a:rPr lang="en-US" sz="3200" dirty="0"/>
              <a:t> </a:t>
            </a:r>
            <a:r>
              <a:rPr lang="en-US" sz="3200" i="1" dirty="0"/>
              <a:t>g</a:t>
            </a:r>
            <a:r>
              <a:rPr lang="en-US" sz="3200" dirty="0"/>
              <a:t>(-2)</a:t>
            </a:r>
          </a:p>
          <a:p>
            <a:pPr eaLnBrk="1" hangingPunct="1">
              <a:buFontTx/>
              <a:buAutoNum type="alphaLcParenBoth"/>
            </a:pPr>
            <a:r>
              <a:rPr lang="en-US" sz="3200" dirty="0"/>
              <a:t> </a:t>
            </a:r>
            <a:r>
              <a:rPr lang="en-US" sz="3200" i="1" dirty="0"/>
              <a:t>f</a:t>
            </a:r>
            <a:r>
              <a:rPr lang="en-US" sz="3200" dirty="0"/>
              <a:t>(</a:t>
            </a:r>
            <a:r>
              <a:rPr lang="en-US" sz="3200" i="1" dirty="0"/>
              <a:t>a</a:t>
            </a:r>
            <a:r>
              <a:rPr lang="en-US" sz="3200" dirty="0"/>
              <a:t>)</a:t>
            </a:r>
          </a:p>
          <a:p>
            <a:pPr eaLnBrk="1" hangingPunct="1">
              <a:buFontTx/>
              <a:buAutoNum type="alphaLcParenBoth"/>
            </a:pPr>
            <a:r>
              <a:rPr lang="en-US" sz="3200" dirty="0"/>
              <a:t> </a:t>
            </a:r>
            <a:r>
              <a:rPr lang="en-US" sz="3200" i="1" dirty="0"/>
              <a:t>g</a:t>
            </a:r>
            <a:r>
              <a:rPr lang="en-US" sz="3200" dirty="0"/>
              <a:t>(</a:t>
            </a:r>
            <a:r>
              <a:rPr lang="en-US" sz="3200" i="1" dirty="0"/>
              <a:t>a</a:t>
            </a:r>
            <a:r>
              <a:rPr lang="en-US" sz="3200" dirty="0"/>
              <a:t> + 1)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28800" y="3365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304800" y="46482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For the function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>
                <a:latin typeface="Times New Roman" pitchFamily="18" charset="0"/>
              </a:rPr>
              <a:t> represented below, determine each of the following.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533400" y="2036763"/>
            <a:ext cx="41100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9113" indent="-519113">
              <a:spcBef>
                <a:spcPct val="50000"/>
              </a:spcBef>
              <a:buClr>
                <a:srgbClr val="981A50"/>
              </a:buClr>
              <a:buSzPct val="50000"/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</a:rPr>
              <a:t> a)  </a:t>
            </a:r>
            <a:r>
              <a:rPr lang="en-US" dirty="0" smtClean="0">
                <a:latin typeface="Times New Roman" pitchFamily="18" charset="0"/>
              </a:rPr>
              <a:t>f(-2)</a:t>
            </a:r>
            <a:endParaRPr lang="en-US" dirty="0">
              <a:latin typeface="Times New Roman" pitchFamily="18" charset="0"/>
            </a:endParaRPr>
          </a:p>
          <a:p>
            <a:pPr marL="519113" indent="-519113">
              <a:spcBef>
                <a:spcPct val="50000"/>
              </a:spcBef>
              <a:buClr>
                <a:srgbClr val="981A50"/>
              </a:buClr>
              <a:buSzPct val="50000"/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b)  f(3)</a:t>
            </a:r>
            <a:endParaRPr lang="en-US" dirty="0">
              <a:latin typeface="Times New Roman" pitchFamily="18" charset="0"/>
            </a:endParaRPr>
          </a:p>
          <a:p>
            <a:pPr marL="519113" indent="-519113">
              <a:spcBef>
                <a:spcPct val="50000"/>
              </a:spcBef>
              <a:buClr>
                <a:srgbClr val="981A50"/>
              </a:buClr>
              <a:buSzPct val="50000"/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</a:rPr>
              <a:t> </a:t>
            </a:r>
          </a:p>
        </p:txBody>
      </p:sp>
      <p:grpSp>
        <p:nvGrpSpPr>
          <p:cNvPr id="45063" name="Group 6"/>
          <p:cNvGrpSpPr>
            <a:grpSpLocks/>
          </p:cNvGrpSpPr>
          <p:nvPr/>
        </p:nvGrpSpPr>
        <p:grpSpPr bwMode="auto">
          <a:xfrm>
            <a:off x="4800600" y="1600200"/>
            <a:ext cx="3886200" cy="3886200"/>
            <a:chOff x="3168" y="1104"/>
            <a:chExt cx="2448" cy="2448"/>
          </a:xfrm>
        </p:grpSpPr>
        <p:sp>
          <p:nvSpPr>
            <p:cNvPr id="45236" name="Text Box 7"/>
            <p:cNvSpPr txBox="1">
              <a:spLocks noChangeArrowheads="1"/>
            </p:cNvSpPr>
            <p:nvPr/>
          </p:nvSpPr>
          <p:spPr bwMode="auto">
            <a:xfrm>
              <a:off x="4080" y="110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latin typeface="Times New Roman" pitchFamily="18" charset="0"/>
                </a:rPr>
                <a:t>y</a:t>
              </a:r>
            </a:p>
          </p:txBody>
        </p:sp>
        <p:grpSp>
          <p:nvGrpSpPr>
            <p:cNvPr id="45237" name="Group 8"/>
            <p:cNvGrpSpPr>
              <a:grpSpLocks/>
            </p:cNvGrpSpPr>
            <p:nvPr/>
          </p:nvGrpSpPr>
          <p:grpSpPr bwMode="auto">
            <a:xfrm>
              <a:off x="3168" y="1152"/>
              <a:ext cx="2448" cy="2400"/>
              <a:chOff x="3168" y="1152"/>
              <a:chExt cx="2448" cy="2400"/>
            </a:xfrm>
          </p:grpSpPr>
          <p:sp>
            <p:nvSpPr>
              <p:cNvPr id="45238" name="Line 9"/>
              <p:cNvSpPr>
                <a:spLocks noChangeShapeType="1"/>
              </p:cNvSpPr>
              <p:nvPr/>
            </p:nvSpPr>
            <p:spPr bwMode="auto">
              <a:xfrm>
                <a:off x="3168" y="2736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9" name="Line 10"/>
              <p:cNvSpPr>
                <a:spLocks noChangeShapeType="1"/>
              </p:cNvSpPr>
              <p:nvPr/>
            </p:nvSpPr>
            <p:spPr bwMode="auto">
              <a:xfrm flipV="1">
                <a:off x="4272" y="1152"/>
                <a:ext cx="0" cy="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0" name="Text Box 11"/>
              <p:cNvSpPr txBox="1">
                <a:spLocks noChangeArrowheads="1"/>
              </p:cNvSpPr>
              <p:nvPr/>
            </p:nvSpPr>
            <p:spPr bwMode="auto">
              <a:xfrm>
                <a:off x="5424" y="2784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45241" name="Text Box 183"/>
              <p:cNvSpPr txBox="1">
                <a:spLocks noChangeArrowheads="1"/>
              </p:cNvSpPr>
              <p:nvPr/>
            </p:nvSpPr>
            <p:spPr bwMode="auto">
              <a:xfrm>
                <a:off x="3168" y="2688"/>
                <a:ext cx="225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    -5   -4   -3   -2   -1          1     2    3    4    5</a:t>
                </a:r>
                <a:r>
                  <a:rPr lang="en-US" sz="1800">
                    <a:latin typeface="Times New Roman" pitchFamily="18" charset="0"/>
                  </a:rPr>
                  <a:t>    </a:t>
                </a:r>
              </a:p>
            </p:txBody>
          </p:sp>
          <p:sp>
            <p:nvSpPr>
              <p:cNvPr id="45242" name="Text Box 184"/>
              <p:cNvSpPr txBox="1">
                <a:spLocks noChangeArrowheads="1"/>
              </p:cNvSpPr>
              <p:nvPr/>
            </p:nvSpPr>
            <p:spPr bwMode="auto">
              <a:xfrm>
                <a:off x="4800" y="2016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latin typeface="Times New Roman" pitchFamily="18" charset="0"/>
                  </a:rPr>
                  <a:t>f</a:t>
                </a:r>
              </a:p>
            </p:txBody>
          </p:sp>
          <p:sp>
            <p:nvSpPr>
              <p:cNvPr id="45243" name="Freeform 185"/>
              <p:cNvSpPr>
                <a:spLocks/>
              </p:cNvSpPr>
              <p:nvPr/>
            </p:nvSpPr>
            <p:spPr bwMode="auto">
              <a:xfrm>
                <a:off x="3408" y="1536"/>
                <a:ext cx="1392" cy="1440"/>
              </a:xfrm>
              <a:custGeom>
                <a:avLst/>
                <a:gdLst>
                  <a:gd name="T0" fmla="*/ 0 w 1200"/>
                  <a:gd name="T1" fmla="*/ 1097 h 1536"/>
                  <a:gd name="T2" fmla="*/ 387 w 1200"/>
                  <a:gd name="T3" fmla="*/ 1223 h 1536"/>
                  <a:gd name="T4" fmla="*/ 710 w 1200"/>
                  <a:gd name="T5" fmla="*/ 338 h 1536"/>
                  <a:gd name="T6" fmla="*/ 1034 w 1200"/>
                  <a:gd name="T7" fmla="*/ 633 h 1536"/>
                  <a:gd name="T8" fmla="*/ 1615 w 1200"/>
                  <a:gd name="T9" fmla="*/ 0 h 1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0"/>
                  <a:gd name="T16" fmla="*/ 0 h 1536"/>
                  <a:gd name="T17" fmla="*/ 1200 w 1200"/>
                  <a:gd name="T18" fmla="*/ 1536 h 1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0" h="1536">
                    <a:moveTo>
                      <a:pt x="0" y="1248"/>
                    </a:moveTo>
                    <a:cubicBezTo>
                      <a:pt x="100" y="1392"/>
                      <a:pt x="200" y="1536"/>
                      <a:pt x="288" y="1392"/>
                    </a:cubicBezTo>
                    <a:cubicBezTo>
                      <a:pt x="376" y="1248"/>
                      <a:pt x="448" y="496"/>
                      <a:pt x="528" y="384"/>
                    </a:cubicBezTo>
                    <a:cubicBezTo>
                      <a:pt x="608" y="272"/>
                      <a:pt x="656" y="784"/>
                      <a:pt x="768" y="720"/>
                    </a:cubicBezTo>
                    <a:cubicBezTo>
                      <a:pt x="880" y="656"/>
                      <a:pt x="1128" y="120"/>
                      <a:pt x="1200" y="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4" name="Text Box 186"/>
              <p:cNvSpPr txBox="1">
                <a:spLocks noChangeArrowheads="1"/>
              </p:cNvSpPr>
              <p:nvPr/>
            </p:nvSpPr>
            <p:spPr bwMode="auto">
              <a:xfrm>
                <a:off x="4080" y="1968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45245" name="Text Box 187"/>
              <p:cNvSpPr txBox="1">
                <a:spLocks noChangeArrowheads="1"/>
              </p:cNvSpPr>
              <p:nvPr/>
            </p:nvSpPr>
            <p:spPr bwMode="auto">
              <a:xfrm>
                <a:off x="4080" y="2976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-2</a:t>
                </a:r>
              </a:p>
            </p:txBody>
          </p:sp>
          <p:sp>
            <p:nvSpPr>
              <p:cNvPr id="45246" name="Text Box 188"/>
              <p:cNvSpPr txBox="1">
                <a:spLocks noChangeArrowheads="1"/>
              </p:cNvSpPr>
              <p:nvPr/>
            </p:nvSpPr>
            <p:spPr bwMode="auto">
              <a:xfrm>
                <a:off x="4080" y="2784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-1</a:t>
                </a:r>
              </a:p>
            </p:txBody>
          </p:sp>
          <p:sp>
            <p:nvSpPr>
              <p:cNvPr id="45247" name="Text Box 189"/>
              <p:cNvSpPr txBox="1">
                <a:spLocks noChangeArrowheads="1"/>
              </p:cNvSpPr>
              <p:nvPr/>
            </p:nvSpPr>
            <p:spPr bwMode="auto">
              <a:xfrm>
                <a:off x="4080" y="3360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-4</a:t>
                </a:r>
              </a:p>
            </p:txBody>
          </p:sp>
          <p:sp>
            <p:nvSpPr>
              <p:cNvPr id="45248" name="Text Box 190"/>
              <p:cNvSpPr txBox="1">
                <a:spLocks noChangeArrowheads="1"/>
              </p:cNvSpPr>
              <p:nvPr/>
            </p:nvSpPr>
            <p:spPr bwMode="auto">
              <a:xfrm>
                <a:off x="4080" y="3168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-3</a:t>
                </a:r>
              </a:p>
            </p:txBody>
          </p:sp>
          <p:sp>
            <p:nvSpPr>
              <p:cNvPr id="45249" name="Text Box 191"/>
              <p:cNvSpPr txBox="1">
                <a:spLocks noChangeArrowheads="1"/>
              </p:cNvSpPr>
              <p:nvPr/>
            </p:nvSpPr>
            <p:spPr bwMode="auto">
              <a:xfrm>
                <a:off x="4080" y="2160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45250" name="Text Box 192"/>
              <p:cNvSpPr txBox="1">
                <a:spLocks noChangeArrowheads="1"/>
              </p:cNvSpPr>
              <p:nvPr/>
            </p:nvSpPr>
            <p:spPr bwMode="auto">
              <a:xfrm>
                <a:off x="4080" y="2304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45251" name="Text Box 193"/>
              <p:cNvSpPr txBox="1">
                <a:spLocks noChangeArrowheads="1"/>
              </p:cNvSpPr>
              <p:nvPr/>
            </p:nvSpPr>
            <p:spPr bwMode="auto">
              <a:xfrm>
                <a:off x="4080" y="1776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45252" name="Text Box 194"/>
              <p:cNvSpPr txBox="1">
                <a:spLocks noChangeArrowheads="1"/>
              </p:cNvSpPr>
              <p:nvPr/>
            </p:nvSpPr>
            <p:spPr bwMode="auto">
              <a:xfrm>
                <a:off x="4080" y="2496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45253" name="Text Box 195"/>
              <p:cNvSpPr txBox="1">
                <a:spLocks noChangeArrowheads="1"/>
              </p:cNvSpPr>
              <p:nvPr/>
            </p:nvSpPr>
            <p:spPr bwMode="auto">
              <a:xfrm>
                <a:off x="4080" y="1632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45254" name="Text Box 196"/>
              <p:cNvSpPr txBox="1">
                <a:spLocks noChangeArrowheads="1"/>
              </p:cNvSpPr>
              <p:nvPr/>
            </p:nvSpPr>
            <p:spPr bwMode="auto">
              <a:xfrm>
                <a:off x="4080" y="1440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7</a:t>
                </a:r>
              </a:p>
            </p:txBody>
          </p:sp>
        </p:grpSp>
      </p:grpSp>
      <p:graphicFrame>
        <p:nvGraphicFramePr>
          <p:cNvPr id="400396" name="Group 12"/>
          <p:cNvGraphicFramePr>
            <a:graphicFrameLocks noGrp="1"/>
          </p:cNvGraphicFramePr>
          <p:nvPr/>
        </p:nvGraphicFramePr>
        <p:xfrm>
          <a:off x="4876800" y="2057400"/>
          <a:ext cx="3352800" cy="3243265"/>
        </p:xfrm>
        <a:graphic>
          <a:graphicData uri="http://schemas.openxmlformats.org/drawingml/2006/table">
            <a:tbl>
              <a:tblPr/>
              <a:tblGrid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</a:tblGrid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1828800" y="3365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304800" y="46482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rgbClr val="981A50"/>
              </a:buClr>
              <a:buSzPct val="50000"/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</a:rPr>
              <a:t> a)  </a:t>
            </a:r>
            <a:r>
              <a:rPr lang="en-US" dirty="0" smtClean="0">
                <a:latin typeface="Times New Roman" pitchFamily="18" charset="0"/>
              </a:rPr>
              <a:t>f(-2)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01412" name="Text Box 4"/>
          <p:cNvSpPr txBox="1">
            <a:spLocks noChangeArrowheads="1"/>
          </p:cNvSpPr>
          <p:nvPr/>
        </p:nvSpPr>
        <p:spPr bwMode="auto">
          <a:xfrm>
            <a:off x="838200" y="1401763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76800" y="1752600"/>
            <a:ext cx="3886200" cy="3886200"/>
            <a:chOff x="3168" y="1104"/>
            <a:chExt cx="2448" cy="2448"/>
          </a:xfrm>
        </p:grpSpPr>
        <p:sp>
          <p:nvSpPr>
            <p:cNvPr id="46260" name="Line 7"/>
            <p:cNvSpPr>
              <a:spLocks noChangeShapeType="1"/>
            </p:cNvSpPr>
            <p:nvPr/>
          </p:nvSpPr>
          <p:spPr bwMode="auto">
            <a:xfrm>
              <a:off x="3168" y="2736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61" name="Line 8"/>
            <p:cNvSpPr>
              <a:spLocks noChangeShapeType="1"/>
            </p:cNvSpPr>
            <p:nvPr/>
          </p:nvSpPr>
          <p:spPr bwMode="auto">
            <a:xfrm flipV="1">
              <a:off x="4272" y="115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62" name="Text Box 9"/>
            <p:cNvSpPr txBox="1">
              <a:spLocks noChangeArrowheads="1"/>
            </p:cNvSpPr>
            <p:nvPr/>
          </p:nvSpPr>
          <p:spPr bwMode="auto">
            <a:xfrm>
              <a:off x="5424" y="278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6263" name="Text Box 10"/>
            <p:cNvSpPr txBox="1">
              <a:spLocks noChangeArrowheads="1"/>
            </p:cNvSpPr>
            <p:nvPr/>
          </p:nvSpPr>
          <p:spPr bwMode="auto">
            <a:xfrm>
              <a:off x="4080" y="110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6264" name="Text Box 182"/>
            <p:cNvSpPr txBox="1">
              <a:spLocks noChangeArrowheads="1"/>
            </p:cNvSpPr>
            <p:nvPr/>
          </p:nvSpPr>
          <p:spPr bwMode="auto">
            <a:xfrm>
              <a:off x="3168" y="2688"/>
              <a:ext cx="22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    -5   -4   -3   -2   -1          1     2    3    4    5</a:t>
              </a:r>
              <a:r>
                <a:rPr lang="en-US" sz="1800">
                  <a:latin typeface="Times New Roman" pitchFamily="18" charset="0"/>
                </a:rPr>
                <a:t>    </a:t>
              </a:r>
            </a:p>
          </p:txBody>
        </p:sp>
        <p:sp>
          <p:nvSpPr>
            <p:cNvPr id="46265" name="Text Box 183"/>
            <p:cNvSpPr txBox="1">
              <a:spLocks noChangeArrowheads="1"/>
            </p:cNvSpPr>
            <p:nvPr/>
          </p:nvSpPr>
          <p:spPr bwMode="auto">
            <a:xfrm>
              <a:off x="4752" y="182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46266" name="Freeform 184"/>
            <p:cNvSpPr>
              <a:spLocks/>
            </p:cNvSpPr>
            <p:nvPr/>
          </p:nvSpPr>
          <p:spPr bwMode="auto">
            <a:xfrm>
              <a:off x="3408" y="1536"/>
              <a:ext cx="1392" cy="1440"/>
            </a:xfrm>
            <a:custGeom>
              <a:avLst/>
              <a:gdLst>
                <a:gd name="T0" fmla="*/ 0 w 1200"/>
                <a:gd name="T1" fmla="*/ 1097 h 1536"/>
                <a:gd name="T2" fmla="*/ 387 w 1200"/>
                <a:gd name="T3" fmla="*/ 1223 h 1536"/>
                <a:gd name="T4" fmla="*/ 710 w 1200"/>
                <a:gd name="T5" fmla="*/ 338 h 1536"/>
                <a:gd name="T6" fmla="*/ 1034 w 1200"/>
                <a:gd name="T7" fmla="*/ 633 h 1536"/>
                <a:gd name="T8" fmla="*/ 1615 w 1200"/>
                <a:gd name="T9" fmla="*/ 0 h 1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0"/>
                <a:gd name="T16" fmla="*/ 0 h 1536"/>
                <a:gd name="T17" fmla="*/ 1200 w 1200"/>
                <a:gd name="T18" fmla="*/ 1536 h 1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0" h="1536">
                  <a:moveTo>
                    <a:pt x="0" y="1248"/>
                  </a:moveTo>
                  <a:cubicBezTo>
                    <a:pt x="100" y="1392"/>
                    <a:pt x="200" y="1536"/>
                    <a:pt x="288" y="1392"/>
                  </a:cubicBezTo>
                  <a:cubicBezTo>
                    <a:pt x="376" y="1248"/>
                    <a:pt x="448" y="496"/>
                    <a:pt x="528" y="384"/>
                  </a:cubicBezTo>
                  <a:cubicBezTo>
                    <a:pt x="608" y="272"/>
                    <a:pt x="656" y="784"/>
                    <a:pt x="768" y="720"/>
                  </a:cubicBezTo>
                  <a:cubicBezTo>
                    <a:pt x="880" y="656"/>
                    <a:pt x="1128" y="120"/>
                    <a:pt x="1200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67" name="Text Box 185"/>
            <p:cNvSpPr txBox="1">
              <a:spLocks noChangeArrowheads="1"/>
            </p:cNvSpPr>
            <p:nvPr/>
          </p:nvSpPr>
          <p:spPr bwMode="auto">
            <a:xfrm>
              <a:off x="4080" y="196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6268" name="Text Box 186"/>
            <p:cNvSpPr txBox="1">
              <a:spLocks noChangeArrowheads="1"/>
            </p:cNvSpPr>
            <p:nvPr/>
          </p:nvSpPr>
          <p:spPr bwMode="auto">
            <a:xfrm>
              <a:off x="4080" y="297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46269" name="Text Box 187"/>
            <p:cNvSpPr txBox="1">
              <a:spLocks noChangeArrowheads="1"/>
            </p:cNvSpPr>
            <p:nvPr/>
          </p:nvSpPr>
          <p:spPr bwMode="auto">
            <a:xfrm>
              <a:off x="4080" y="278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46270" name="Text Box 188"/>
            <p:cNvSpPr txBox="1">
              <a:spLocks noChangeArrowheads="1"/>
            </p:cNvSpPr>
            <p:nvPr/>
          </p:nvSpPr>
          <p:spPr bwMode="auto">
            <a:xfrm>
              <a:off x="4080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-4</a:t>
              </a:r>
            </a:p>
          </p:txBody>
        </p:sp>
        <p:sp>
          <p:nvSpPr>
            <p:cNvPr id="46271" name="Text Box 189"/>
            <p:cNvSpPr txBox="1">
              <a:spLocks noChangeArrowheads="1"/>
            </p:cNvSpPr>
            <p:nvPr/>
          </p:nvSpPr>
          <p:spPr bwMode="auto">
            <a:xfrm>
              <a:off x="4080" y="316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46272" name="Text Box 190"/>
            <p:cNvSpPr txBox="1">
              <a:spLocks noChangeArrowheads="1"/>
            </p:cNvSpPr>
            <p:nvPr/>
          </p:nvSpPr>
          <p:spPr bwMode="auto">
            <a:xfrm>
              <a:off x="4080" y="21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6273" name="Text Box 191"/>
            <p:cNvSpPr txBox="1">
              <a:spLocks noChangeArrowheads="1"/>
            </p:cNvSpPr>
            <p:nvPr/>
          </p:nvSpPr>
          <p:spPr bwMode="auto">
            <a:xfrm>
              <a:off x="4080" y="230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6274" name="Text Box 192"/>
            <p:cNvSpPr txBox="1">
              <a:spLocks noChangeArrowheads="1"/>
            </p:cNvSpPr>
            <p:nvPr/>
          </p:nvSpPr>
          <p:spPr bwMode="auto">
            <a:xfrm>
              <a:off x="4080" y="177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6275" name="Text Box 193"/>
            <p:cNvSpPr txBox="1">
              <a:spLocks noChangeArrowheads="1"/>
            </p:cNvSpPr>
            <p:nvPr/>
          </p:nvSpPr>
          <p:spPr bwMode="auto">
            <a:xfrm>
              <a:off x="4080" y="249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6276" name="Text Box 194"/>
            <p:cNvSpPr txBox="1">
              <a:spLocks noChangeArrowheads="1"/>
            </p:cNvSpPr>
            <p:nvPr/>
          </p:nvSpPr>
          <p:spPr bwMode="auto">
            <a:xfrm>
              <a:off x="4080" y="163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277" name="Text Box 195"/>
            <p:cNvSpPr txBox="1">
              <a:spLocks noChangeArrowheads="1"/>
            </p:cNvSpPr>
            <p:nvPr/>
          </p:nvSpPr>
          <p:spPr bwMode="auto">
            <a:xfrm>
              <a:off x="3648" y="2832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990033"/>
                  </a:solidFill>
                  <a:latin typeface="Times New Roman" pitchFamily="18" charset="0"/>
                </a:rPr>
                <a:t>Input</a:t>
              </a:r>
            </a:p>
          </p:txBody>
        </p:sp>
        <p:sp>
          <p:nvSpPr>
            <p:cNvPr id="46278" name="Text Box 196"/>
            <p:cNvSpPr txBox="1">
              <a:spLocks noChangeArrowheads="1"/>
            </p:cNvSpPr>
            <p:nvPr/>
          </p:nvSpPr>
          <p:spPr bwMode="auto">
            <a:xfrm>
              <a:off x="4320" y="2160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2"/>
                  </a:solidFill>
                  <a:latin typeface="Times New Roman" pitchFamily="18" charset="0"/>
                </a:rPr>
                <a:t>Output</a:t>
              </a:r>
            </a:p>
          </p:txBody>
        </p:sp>
        <p:sp>
          <p:nvSpPr>
            <p:cNvPr id="46279" name="Line 197"/>
            <p:cNvSpPr>
              <a:spLocks noChangeShapeType="1"/>
            </p:cNvSpPr>
            <p:nvPr/>
          </p:nvSpPr>
          <p:spPr bwMode="auto">
            <a:xfrm flipV="1">
              <a:off x="3936" y="2256"/>
              <a:ext cx="0" cy="480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0" name="Line 198"/>
            <p:cNvSpPr>
              <a:spLocks noChangeShapeType="1"/>
            </p:cNvSpPr>
            <p:nvPr/>
          </p:nvSpPr>
          <p:spPr bwMode="auto">
            <a:xfrm>
              <a:off x="3936" y="2256"/>
              <a:ext cx="28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1" name="Text Box 199"/>
            <p:cNvSpPr txBox="1">
              <a:spLocks noChangeArrowheads="1"/>
            </p:cNvSpPr>
            <p:nvPr/>
          </p:nvSpPr>
          <p:spPr bwMode="auto">
            <a:xfrm>
              <a:off x="4080" y="144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7</a:t>
              </a:r>
            </a:p>
          </p:txBody>
        </p:sp>
      </p:grpSp>
      <p:graphicFrame>
        <p:nvGraphicFramePr>
          <p:cNvPr id="401419" name="Group 11"/>
          <p:cNvGraphicFramePr>
            <a:graphicFrameLocks noGrp="1"/>
          </p:cNvGraphicFramePr>
          <p:nvPr/>
        </p:nvGraphicFramePr>
        <p:xfrm>
          <a:off x="4953000" y="2209800"/>
          <a:ext cx="3352800" cy="3243265"/>
        </p:xfrm>
        <a:graphic>
          <a:graphicData uri="http://schemas.openxmlformats.org/drawingml/2006/table">
            <a:tbl>
              <a:tblPr/>
              <a:tblGrid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</a:tblGrid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7972425" cy="5715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When a function is given as a set of ordered pairs, the </a:t>
            </a:r>
            <a:r>
              <a:rPr lang="en-US" dirty="0" smtClean="0">
                <a:solidFill>
                  <a:srgbClr val="FF0000"/>
                </a:solidFill>
              </a:rPr>
              <a:t>domain</a:t>
            </a:r>
            <a:r>
              <a:rPr lang="en-US" dirty="0" smtClean="0"/>
              <a:t> is the set of all first coordinates and the </a:t>
            </a:r>
            <a:r>
              <a:rPr lang="en-US" dirty="0" smtClean="0">
                <a:solidFill>
                  <a:srgbClr val="FF0000"/>
                </a:solidFill>
              </a:rPr>
              <a:t>range</a:t>
            </a:r>
            <a:r>
              <a:rPr lang="en-US" dirty="0" smtClean="0"/>
              <a:t> is the set of all second coordinates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Find the domain and range for the function </a:t>
            </a:r>
            <a:r>
              <a:rPr lang="en-US" i="1" dirty="0" smtClean="0"/>
              <a:t>f</a:t>
            </a:r>
            <a:r>
              <a:rPr lang="en-US" dirty="0" smtClean="0"/>
              <a:t> given by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i="1" dirty="0" smtClean="0"/>
              <a:t>       f </a:t>
            </a:r>
            <a:r>
              <a:rPr lang="en-US" dirty="0" smtClean="0"/>
              <a:t>= {(–5, 1), (1, 0), (3, –5), (4, 3)}.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b="1" dirty="0" smtClean="0">
                <a:solidFill>
                  <a:schemeClr val="tx2"/>
                </a:solidFill>
              </a:rPr>
              <a:t>Solution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 smtClean="0"/>
              <a:t>The domain is the set of all first coordinates:</a:t>
            </a:r>
            <a:br>
              <a:rPr lang="en-US" dirty="0" smtClean="0"/>
            </a:br>
            <a:r>
              <a:rPr lang="en-US" dirty="0" smtClean="0"/>
              <a:t>{</a:t>
            </a:r>
            <a:r>
              <a:rPr lang="en-US" dirty="0" smtClean="0">
                <a:solidFill>
                  <a:srgbClr val="990033"/>
                </a:solidFill>
              </a:rPr>
              <a:t>–5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90033"/>
                </a:solidFill>
              </a:rPr>
              <a:t>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90033"/>
                </a:solidFill>
              </a:rPr>
              <a:t>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90033"/>
                </a:solidFill>
              </a:rPr>
              <a:t>4</a:t>
            </a:r>
            <a:r>
              <a:rPr lang="en-US" dirty="0" smtClean="0"/>
              <a:t>}.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 smtClean="0"/>
              <a:t>The range is the set of all second coordinates:</a:t>
            </a:r>
            <a:br>
              <a:rPr lang="en-US" dirty="0" smtClean="0"/>
            </a:br>
            <a:r>
              <a:rPr lang="en-US" dirty="0" smtClean="0"/>
              <a:t>{</a:t>
            </a:r>
            <a:r>
              <a:rPr lang="en-US" dirty="0" smtClean="0">
                <a:solidFill>
                  <a:schemeClr val="tx2"/>
                </a:solidFill>
              </a:rPr>
              <a:t>1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/>
                </a:solidFill>
              </a:rPr>
              <a:t>0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/>
                </a:solidFill>
              </a:rPr>
              <a:t>–5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/>
                </a:solidFill>
              </a:rPr>
              <a:t>3</a:t>
            </a:r>
            <a:r>
              <a:rPr lang="en-US" dirty="0" smtClean="0"/>
              <a:t>}. 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28800" y="30480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Domain and Range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304800" y="42672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61445" name="Text Box 4"/>
          <p:cNvSpPr txBox="1">
            <a:spLocks noChangeArrowheads="1"/>
          </p:cNvSpPr>
          <p:nvPr/>
        </p:nvSpPr>
        <p:spPr bwMode="auto">
          <a:xfrm>
            <a:off x="914400" y="10668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Find the domain and range of the function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>
                <a:latin typeface="Times New Roman" pitchFamily="18" charset="0"/>
              </a:rPr>
              <a:t> shown here.</a:t>
            </a:r>
          </a:p>
        </p:txBody>
      </p:sp>
      <p:grpSp>
        <p:nvGrpSpPr>
          <p:cNvPr id="61446" name="Group 6"/>
          <p:cNvGrpSpPr>
            <a:grpSpLocks/>
          </p:cNvGrpSpPr>
          <p:nvPr/>
        </p:nvGrpSpPr>
        <p:grpSpPr bwMode="auto">
          <a:xfrm>
            <a:off x="5029200" y="1600200"/>
            <a:ext cx="3886200" cy="3886200"/>
            <a:chOff x="3168" y="1104"/>
            <a:chExt cx="2448" cy="2448"/>
          </a:xfrm>
        </p:grpSpPr>
        <p:sp>
          <p:nvSpPr>
            <p:cNvPr id="61619" name="Text Box 7"/>
            <p:cNvSpPr txBox="1">
              <a:spLocks noChangeArrowheads="1"/>
            </p:cNvSpPr>
            <p:nvPr/>
          </p:nvSpPr>
          <p:spPr bwMode="auto">
            <a:xfrm>
              <a:off x="4080" y="110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latin typeface="Times New Roman" pitchFamily="18" charset="0"/>
                </a:rPr>
                <a:t>y</a:t>
              </a:r>
            </a:p>
          </p:txBody>
        </p:sp>
        <p:grpSp>
          <p:nvGrpSpPr>
            <p:cNvPr id="61620" name="Group 8"/>
            <p:cNvGrpSpPr>
              <a:grpSpLocks/>
            </p:cNvGrpSpPr>
            <p:nvPr/>
          </p:nvGrpSpPr>
          <p:grpSpPr bwMode="auto">
            <a:xfrm>
              <a:off x="3168" y="1152"/>
              <a:ext cx="2448" cy="2400"/>
              <a:chOff x="3168" y="1152"/>
              <a:chExt cx="2448" cy="2400"/>
            </a:xfrm>
          </p:grpSpPr>
          <p:sp>
            <p:nvSpPr>
              <p:cNvPr id="61621" name="Line 9"/>
              <p:cNvSpPr>
                <a:spLocks noChangeShapeType="1"/>
              </p:cNvSpPr>
              <p:nvPr/>
            </p:nvSpPr>
            <p:spPr bwMode="auto">
              <a:xfrm>
                <a:off x="3168" y="2736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2" name="Line 10"/>
              <p:cNvSpPr>
                <a:spLocks noChangeShapeType="1"/>
              </p:cNvSpPr>
              <p:nvPr/>
            </p:nvSpPr>
            <p:spPr bwMode="auto">
              <a:xfrm flipV="1">
                <a:off x="4272" y="1152"/>
                <a:ext cx="0" cy="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3" name="Text Box 11"/>
              <p:cNvSpPr txBox="1">
                <a:spLocks noChangeArrowheads="1"/>
              </p:cNvSpPr>
              <p:nvPr/>
            </p:nvSpPr>
            <p:spPr bwMode="auto">
              <a:xfrm>
                <a:off x="5424" y="2784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61624" name="Text Box 183"/>
              <p:cNvSpPr txBox="1">
                <a:spLocks noChangeArrowheads="1"/>
              </p:cNvSpPr>
              <p:nvPr/>
            </p:nvSpPr>
            <p:spPr bwMode="auto">
              <a:xfrm>
                <a:off x="3168" y="2688"/>
                <a:ext cx="225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    -5   -4   -3   -2   -1          1     2    3    4    5</a:t>
                </a:r>
                <a:r>
                  <a:rPr lang="en-US" sz="1800">
                    <a:latin typeface="Times New Roman" pitchFamily="18" charset="0"/>
                  </a:rPr>
                  <a:t>    </a:t>
                </a:r>
              </a:p>
            </p:txBody>
          </p:sp>
          <p:sp>
            <p:nvSpPr>
              <p:cNvPr id="61625" name="Text Box 184"/>
              <p:cNvSpPr txBox="1">
                <a:spLocks noChangeArrowheads="1"/>
              </p:cNvSpPr>
              <p:nvPr/>
            </p:nvSpPr>
            <p:spPr bwMode="auto">
              <a:xfrm>
                <a:off x="4800" y="2016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latin typeface="Times New Roman" pitchFamily="18" charset="0"/>
                  </a:rPr>
                  <a:t>f</a:t>
                </a:r>
              </a:p>
            </p:txBody>
          </p:sp>
          <p:sp>
            <p:nvSpPr>
              <p:cNvPr id="61626" name="Freeform 185"/>
              <p:cNvSpPr>
                <a:spLocks/>
              </p:cNvSpPr>
              <p:nvPr/>
            </p:nvSpPr>
            <p:spPr bwMode="auto">
              <a:xfrm>
                <a:off x="3408" y="1536"/>
                <a:ext cx="1392" cy="1440"/>
              </a:xfrm>
              <a:custGeom>
                <a:avLst/>
                <a:gdLst>
                  <a:gd name="T0" fmla="*/ 0 w 1200"/>
                  <a:gd name="T1" fmla="*/ 1097 h 1536"/>
                  <a:gd name="T2" fmla="*/ 387 w 1200"/>
                  <a:gd name="T3" fmla="*/ 1223 h 1536"/>
                  <a:gd name="T4" fmla="*/ 710 w 1200"/>
                  <a:gd name="T5" fmla="*/ 338 h 1536"/>
                  <a:gd name="T6" fmla="*/ 1034 w 1200"/>
                  <a:gd name="T7" fmla="*/ 633 h 1536"/>
                  <a:gd name="T8" fmla="*/ 1615 w 1200"/>
                  <a:gd name="T9" fmla="*/ 0 h 1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0"/>
                  <a:gd name="T16" fmla="*/ 0 h 1536"/>
                  <a:gd name="T17" fmla="*/ 1200 w 1200"/>
                  <a:gd name="T18" fmla="*/ 1536 h 1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0" h="1536">
                    <a:moveTo>
                      <a:pt x="0" y="1248"/>
                    </a:moveTo>
                    <a:cubicBezTo>
                      <a:pt x="100" y="1392"/>
                      <a:pt x="200" y="1536"/>
                      <a:pt x="288" y="1392"/>
                    </a:cubicBezTo>
                    <a:cubicBezTo>
                      <a:pt x="376" y="1248"/>
                      <a:pt x="448" y="496"/>
                      <a:pt x="528" y="384"/>
                    </a:cubicBezTo>
                    <a:cubicBezTo>
                      <a:pt x="608" y="272"/>
                      <a:pt x="656" y="784"/>
                      <a:pt x="768" y="720"/>
                    </a:cubicBezTo>
                    <a:cubicBezTo>
                      <a:pt x="880" y="656"/>
                      <a:pt x="1128" y="120"/>
                      <a:pt x="1200" y="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7" name="Text Box 186"/>
              <p:cNvSpPr txBox="1">
                <a:spLocks noChangeArrowheads="1"/>
              </p:cNvSpPr>
              <p:nvPr/>
            </p:nvSpPr>
            <p:spPr bwMode="auto">
              <a:xfrm>
                <a:off x="4080" y="1968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61628" name="Text Box 187"/>
              <p:cNvSpPr txBox="1">
                <a:spLocks noChangeArrowheads="1"/>
              </p:cNvSpPr>
              <p:nvPr/>
            </p:nvSpPr>
            <p:spPr bwMode="auto">
              <a:xfrm>
                <a:off x="4080" y="2976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-2</a:t>
                </a:r>
              </a:p>
            </p:txBody>
          </p:sp>
          <p:sp>
            <p:nvSpPr>
              <p:cNvPr id="61629" name="Text Box 188"/>
              <p:cNvSpPr txBox="1">
                <a:spLocks noChangeArrowheads="1"/>
              </p:cNvSpPr>
              <p:nvPr/>
            </p:nvSpPr>
            <p:spPr bwMode="auto">
              <a:xfrm>
                <a:off x="4080" y="2784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-1</a:t>
                </a:r>
              </a:p>
            </p:txBody>
          </p:sp>
          <p:sp>
            <p:nvSpPr>
              <p:cNvPr id="61630" name="Text Box 189"/>
              <p:cNvSpPr txBox="1">
                <a:spLocks noChangeArrowheads="1"/>
              </p:cNvSpPr>
              <p:nvPr/>
            </p:nvSpPr>
            <p:spPr bwMode="auto">
              <a:xfrm>
                <a:off x="4080" y="3360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-4</a:t>
                </a:r>
              </a:p>
            </p:txBody>
          </p:sp>
          <p:sp>
            <p:nvSpPr>
              <p:cNvPr id="61631" name="Text Box 190"/>
              <p:cNvSpPr txBox="1">
                <a:spLocks noChangeArrowheads="1"/>
              </p:cNvSpPr>
              <p:nvPr/>
            </p:nvSpPr>
            <p:spPr bwMode="auto">
              <a:xfrm>
                <a:off x="4080" y="3168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-3</a:t>
                </a:r>
              </a:p>
            </p:txBody>
          </p:sp>
          <p:sp>
            <p:nvSpPr>
              <p:cNvPr id="61632" name="Text Box 191"/>
              <p:cNvSpPr txBox="1">
                <a:spLocks noChangeArrowheads="1"/>
              </p:cNvSpPr>
              <p:nvPr/>
            </p:nvSpPr>
            <p:spPr bwMode="auto">
              <a:xfrm>
                <a:off x="4080" y="2160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61633" name="Text Box 192"/>
              <p:cNvSpPr txBox="1">
                <a:spLocks noChangeArrowheads="1"/>
              </p:cNvSpPr>
              <p:nvPr/>
            </p:nvSpPr>
            <p:spPr bwMode="auto">
              <a:xfrm>
                <a:off x="4080" y="2304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61634" name="Text Box 193"/>
              <p:cNvSpPr txBox="1">
                <a:spLocks noChangeArrowheads="1"/>
              </p:cNvSpPr>
              <p:nvPr/>
            </p:nvSpPr>
            <p:spPr bwMode="auto">
              <a:xfrm>
                <a:off x="4080" y="1776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61635" name="Text Box 194"/>
              <p:cNvSpPr txBox="1">
                <a:spLocks noChangeArrowheads="1"/>
              </p:cNvSpPr>
              <p:nvPr/>
            </p:nvSpPr>
            <p:spPr bwMode="auto">
              <a:xfrm>
                <a:off x="4080" y="2496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61636" name="Text Box 195"/>
              <p:cNvSpPr txBox="1">
                <a:spLocks noChangeArrowheads="1"/>
              </p:cNvSpPr>
              <p:nvPr/>
            </p:nvSpPr>
            <p:spPr bwMode="auto">
              <a:xfrm>
                <a:off x="4080" y="1632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61637" name="Text Box 196"/>
              <p:cNvSpPr txBox="1">
                <a:spLocks noChangeArrowheads="1"/>
              </p:cNvSpPr>
              <p:nvPr/>
            </p:nvSpPr>
            <p:spPr bwMode="auto">
              <a:xfrm>
                <a:off x="4080" y="1440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latin typeface="Times New Roman" pitchFamily="18" charset="0"/>
                  </a:rPr>
                  <a:t>7</a:t>
                </a:r>
              </a:p>
            </p:txBody>
          </p:sp>
        </p:grpSp>
      </p:grpSp>
      <p:graphicFrame>
        <p:nvGraphicFramePr>
          <p:cNvPr id="450572" name="Group 12"/>
          <p:cNvGraphicFramePr>
            <a:graphicFrameLocks noGrp="1"/>
          </p:cNvGraphicFramePr>
          <p:nvPr/>
        </p:nvGraphicFramePr>
        <p:xfrm>
          <a:off x="5105400" y="2057400"/>
          <a:ext cx="3352800" cy="3243265"/>
        </p:xfrm>
        <a:graphic>
          <a:graphicData uri="http://schemas.openxmlformats.org/drawingml/2006/table">
            <a:tbl>
              <a:tblPr/>
              <a:tblGrid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</a:tblGrid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828800" y="3365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304800" y="46482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452611" name="Text Box 3"/>
          <p:cNvSpPr txBox="1">
            <a:spLocks noChangeArrowheads="1"/>
          </p:cNvSpPr>
          <p:nvPr/>
        </p:nvSpPr>
        <p:spPr bwMode="auto">
          <a:xfrm>
            <a:off x="914400" y="1401763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29200" y="1752600"/>
            <a:ext cx="3886200" cy="3886200"/>
            <a:chOff x="3168" y="1104"/>
            <a:chExt cx="2448" cy="2448"/>
          </a:xfrm>
        </p:grpSpPr>
        <p:sp>
          <p:nvSpPr>
            <p:cNvPr id="3253" name="Line 5"/>
            <p:cNvSpPr>
              <a:spLocks noChangeShapeType="1"/>
            </p:cNvSpPr>
            <p:nvPr/>
          </p:nvSpPr>
          <p:spPr bwMode="auto">
            <a:xfrm>
              <a:off x="3168" y="2736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4" name="Line 6"/>
            <p:cNvSpPr>
              <a:spLocks noChangeShapeType="1"/>
            </p:cNvSpPr>
            <p:nvPr/>
          </p:nvSpPr>
          <p:spPr bwMode="auto">
            <a:xfrm flipV="1">
              <a:off x="4272" y="115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5" name="Text Box 7"/>
            <p:cNvSpPr txBox="1">
              <a:spLocks noChangeArrowheads="1"/>
            </p:cNvSpPr>
            <p:nvPr/>
          </p:nvSpPr>
          <p:spPr bwMode="auto">
            <a:xfrm>
              <a:off x="5424" y="278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256" name="Text Box 8"/>
            <p:cNvSpPr txBox="1">
              <a:spLocks noChangeArrowheads="1"/>
            </p:cNvSpPr>
            <p:nvPr/>
          </p:nvSpPr>
          <p:spPr bwMode="auto">
            <a:xfrm>
              <a:off x="4080" y="110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3257" name="Text Box 180"/>
            <p:cNvSpPr txBox="1">
              <a:spLocks noChangeArrowheads="1"/>
            </p:cNvSpPr>
            <p:nvPr/>
          </p:nvSpPr>
          <p:spPr bwMode="auto">
            <a:xfrm>
              <a:off x="3168" y="2688"/>
              <a:ext cx="22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    -5   -4   -3   -2   -1          1     2    3    4    5</a:t>
              </a:r>
              <a:r>
                <a:rPr lang="en-US" sz="1800">
                  <a:latin typeface="Times New Roman" pitchFamily="18" charset="0"/>
                </a:rPr>
                <a:t>    </a:t>
              </a:r>
            </a:p>
          </p:txBody>
        </p:sp>
        <p:sp>
          <p:nvSpPr>
            <p:cNvPr id="3258" name="Text Box 181"/>
            <p:cNvSpPr txBox="1">
              <a:spLocks noChangeArrowheads="1"/>
            </p:cNvSpPr>
            <p:nvPr/>
          </p:nvSpPr>
          <p:spPr bwMode="auto">
            <a:xfrm>
              <a:off x="4752" y="182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3259" name="Freeform 182"/>
            <p:cNvSpPr>
              <a:spLocks/>
            </p:cNvSpPr>
            <p:nvPr/>
          </p:nvSpPr>
          <p:spPr bwMode="auto">
            <a:xfrm>
              <a:off x="3408" y="1536"/>
              <a:ext cx="1392" cy="1440"/>
            </a:xfrm>
            <a:custGeom>
              <a:avLst/>
              <a:gdLst>
                <a:gd name="T0" fmla="*/ 0 w 1200"/>
                <a:gd name="T1" fmla="*/ 1097 h 1536"/>
                <a:gd name="T2" fmla="*/ 387 w 1200"/>
                <a:gd name="T3" fmla="*/ 1223 h 1536"/>
                <a:gd name="T4" fmla="*/ 710 w 1200"/>
                <a:gd name="T5" fmla="*/ 338 h 1536"/>
                <a:gd name="T6" fmla="*/ 1034 w 1200"/>
                <a:gd name="T7" fmla="*/ 633 h 1536"/>
                <a:gd name="T8" fmla="*/ 1615 w 1200"/>
                <a:gd name="T9" fmla="*/ 0 h 1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0"/>
                <a:gd name="T16" fmla="*/ 0 h 1536"/>
                <a:gd name="T17" fmla="*/ 1200 w 1200"/>
                <a:gd name="T18" fmla="*/ 1536 h 1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0" h="1536">
                  <a:moveTo>
                    <a:pt x="0" y="1248"/>
                  </a:moveTo>
                  <a:cubicBezTo>
                    <a:pt x="100" y="1392"/>
                    <a:pt x="200" y="1536"/>
                    <a:pt x="288" y="1392"/>
                  </a:cubicBezTo>
                  <a:cubicBezTo>
                    <a:pt x="376" y="1248"/>
                    <a:pt x="448" y="496"/>
                    <a:pt x="528" y="384"/>
                  </a:cubicBezTo>
                  <a:cubicBezTo>
                    <a:pt x="608" y="272"/>
                    <a:pt x="656" y="784"/>
                    <a:pt x="768" y="720"/>
                  </a:cubicBezTo>
                  <a:cubicBezTo>
                    <a:pt x="880" y="656"/>
                    <a:pt x="1128" y="120"/>
                    <a:pt x="1200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0" name="Text Box 183"/>
            <p:cNvSpPr txBox="1">
              <a:spLocks noChangeArrowheads="1"/>
            </p:cNvSpPr>
            <p:nvPr/>
          </p:nvSpPr>
          <p:spPr bwMode="auto">
            <a:xfrm>
              <a:off x="4080" y="196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261" name="Text Box 184"/>
            <p:cNvSpPr txBox="1">
              <a:spLocks noChangeArrowheads="1"/>
            </p:cNvSpPr>
            <p:nvPr/>
          </p:nvSpPr>
          <p:spPr bwMode="auto">
            <a:xfrm>
              <a:off x="4080" y="297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3262" name="Text Box 185"/>
            <p:cNvSpPr txBox="1">
              <a:spLocks noChangeArrowheads="1"/>
            </p:cNvSpPr>
            <p:nvPr/>
          </p:nvSpPr>
          <p:spPr bwMode="auto">
            <a:xfrm>
              <a:off x="4080" y="278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3263" name="Text Box 186"/>
            <p:cNvSpPr txBox="1">
              <a:spLocks noChangeArrowheads="1"/>
            </p:cNvSpPr>
            <p:nvPr/>
          </p:nvSpPr>
          <p:spPr bwMode="auto">
            <a:xfrm>
              <a:off x="4080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-4</a:t>
              </a:r>
            </a:p>
          </p:txBody>
        </p:sp>
        <p:sp>
          <p:nvSpPr>
            <p:cNvPr id="3264" name="Text Box 187"/>
            <p:cNvSpPr txBox="1">
              <a:spLocks noChangeArrowheads="1"/>
            </p:cNvSpPr>
            <p:nvPr/>
          </p:nvSpPr>
          <p:spPr bwMode="auto">
            <a:xfrm>
              <a:off x="4080" y="316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3265" name="Text Box 188"/>
            <p:cNvSpPr txBox="1">
              <a:spLocks noChangeArrowheads="1"/>
            </p:cNvSpPr>
            <p:nvPr/>
          </p:nvSpPr>
          <p:spPr bwMode="auto">
            <a:xfrm>
              <a:off x="4080" y="21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266" name="Text Box 189"/>
            <p:cNvSpPr txBox="1">
              <a:spLocks noChangeArrowheads="1"/>
            </p:cNvSpPr>
            <p:nvPr/>
          </p:nvSpPr>
          <p:spPr bwMode="auto">
            <a:xfrm>
              <a:off x="4080" y="230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267" name="Text Box 190"/>
            <p:cNvSpPr txBox="1">
              <a:spLocks noChangeArrowheads="1"/>
            </p:cNvSpPr>
            <p:nvPr/>
          </p:nvSpPr>
          <p:spPr bwMode="auto">
            <a:xfrm>
              <a:off x="4080" y="177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268" name="Text Box 191"/>
            <p:cNvSpPr txBox="1">
              <a:spLocks noChangeArrowheads="1"/>
            </p:cNvSpPr>
            <p:nvPr/>
          </p:nvSpPr>
          <p:spPr bwMode="auto">
            <a:xfrm>
              <a:off x="4080" y="249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269" name="Text Box 192"/>
            <p:cNvSpPr txBox="1">
              <a:spLocks noChangeArrowheads="1"/>
            </p:cNvSpPr>
            <p:nvPr/>
          </p:nvSpPr>
          <p:spPr bwMode="auto">
            <a:xfrm>
              <a:off x="4080" y="163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270" name="Text Box 193"/>
            <p:cNvSpPr txBox="1">
              <a:spLocks noChangeArrowheads="1"/>
            </p:cNvSpPr>
            <p:nvPr/>
          </p:nvSpPr>
          <p:spPr bwMode="auto">
            <a:xfrm>
              <a:off x="3552" y="2880"/>
              <a:ext cx="12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990033"/>
                  </a:solidFill>
                  <a:latin typeface="Times New Roman" pitchFamily="18" charset="0"/>
                </a:rPr>
                <a:t>The domain of </a:t>
              </a:r>
              <a:r>
                <a:rPr lang="en-US" sz="2000" i="1">
                  <a:solidFill>
                    <a:srgbClr val="990033"/>
                  </a:solidFill>
                  <a:latin typeface="Times New Roman" pitchFamily="18" charset="0"/>
                </a:rPr>
                <a:t>f</a:t>
              </a:r>
              <a:endParaRPr lang="en-US" sz="2000">
                <a:solidFill>
                  <a:srgbClr val="990033"/>
                </a:solidFill>
                <a:latin typeface="Times New Roman" pitchFamily="18" charset="0"/>
              </a:endParaRPr>
            </a:p>
          </p:txBody>
        </p:sp>
        <p:sp>
          <p:nvSpPr>
            <p:cNvPr id="3271" name="Rectangle 194"/>
            <p:cNvSpPr>
              <a:spLocks noChangeArrowheads="1"/>
            </p:cNvSpPr>
            <p:nvPr/>
          </p:nvSpPr>
          <p:spPr bwMode="auto">
            <a:xfrm>
              <a:off x="3408" y="2640"/>
              <a:ext cx="1392" cy="288"/>
            </a:xfrm>
            <a:prstGeom prst="rect">
              <a:avLst/>
            </a:prstGeom>
            <a:solidFill>
              <a:srgbClr val="990033">
                <a:alpha val="25098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2" name="Text Box 195"/>
            <p:cNvSpPr txBox="1">
              <a:spLocks noChangeArrowheads="1"/>
            </p:cNvSpPr>
            <p:nvPr/>
          </p:nvSpPr>
          <p:spPr bwMode="auto">
            <a:xfrm>
              <a:off x="4080" y="144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7</a:t>
              </a:r>
            </a:p>
          </p:txBody>
        </p:sp>
      </p:grpSp>
      <p:sp>
        <p:nvSpPr>
          <p:cNvPr id="3080" name="Rectangle 196"/>
          <p:cNvSpPr>
            <a:spLocks noChangeArrowheads="1"/>
          </p:cNvSpPr>
          <p:nvPr/>
        </p:nvSpPr>
        <p:spPr bwMode="auto">
          <a:xfrm>
            <a:off x="838200" y="6858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The domain of </a:t>
            </a:r>
            <a:r>
              <a:rPr lang="en-US" i="1">
                <a:latin typeface="Times New Roman" pitchFamily="18" charset="0"/>
              </a:rPr>
              <a:t>f</a:t>
            </a:r>
          </a:p>
        </p:txBody>
      </p:sp>
      <p:sp>
        <p:nvSpPr>
          <p:cNvPr id="452805" name="Text Box 197"/>
          <p:cNvSpPr txBox="1">
            <a:spLocks noChangeArrowheads="1"/>
          </p:cNvSpPr>
          <p:nvPr/>
        </p:nvSpPr>
        <p:spPr bwMode="auto">
          <a:xfrm>
            <a:off x="914400" y="1905000"/>
            <a:ext cx="37338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The domain of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>
                <a:latin typeface="Times New Roman" pitchFamily="18" charset="0"/>
              </a:rPr>
              <a:t>  is the set of all 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>
                <a:latin typeface="Times New Roman" pitchFamily="18" charset="0"/>
              </a:rPr>
              <a:t>-values that are used in the points on the curve.  These extend continuously from -5 to 3 and can be viewed as the curve’s shadow, or </a:t>
            </a:r>
            <a:r>
              <a:rPr lang="en-US" i="1">
                <a:latin typeface="Times New Roman" pitchFamily="18" charset="0"/>
              </a:rPr>
              <a:t>projection,</a:t>
            </a:r>
            <a:r>
              <a:rPr lang="en-US">
                <a:latin typeface="Times New Roman" pitchFamily="18" charset="0"/>
              </a:rPr>
              <a:t> on the 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>
                <a:latin typeface="Times New Roman" pitchFamily="18" charset="0"/>
              </a:rPr>
              <a:t>-axis.  Thus the domain is </a:t>
            </a:r>
          </a:p>
        </p:txBody>
      </p:sp>
      <p:graphicFrame>
        <p:nvGraphicFramePr>
          <p:cNvPr id="452806" name="Object 198"/>
          <p:cNvGraphicFramePr>
            <a:graphicFrameLocks noChangeAspect="1"/>
          </p:cNvGraphicFramePr>
          <p:nvPr/>
        </p:nvGraphicFramePr>
        <p:xfrm>
          <a:off x="914400" y="5791200"/>
          <a:ext cx="2286000" cy="477838"/>
        </p:xfrm>
        <a:graphic>
          <a:graphicData uri="http://schemas.openxmlformats.org/presentationml/2006/ole">
            <p:oleObj spid="_x0000_s3077" name="Equation" r:id="rId3" imgW="1091726" imgH="228501" progId="">
              <p:embed/>
            </p:oleObj>
          </a:graphicData>
        </a:graphic>
      </p:graphicFrame>
      <p:graphicFrame>
        <p:nvGraphicFramePr>
          <p:cNvPr id="452617" name="Group 9"/>
          <p:cNvGraphicFramePr>
            <a:graphicFrameLocks noGrp="1"/>
          </p:cNvGraphicFramePr>
          <p:nvPr/>
        </p:nvGraphicFramePr>
        <p:xfrm>
          <a:off x="5105400" y="2209800"/>
          <a:ext cx="3352800" cy="3243265"/>
        </p:xfrm>
        <a:graphic>
          <a:graphicData uri="http://schemas.openxmlformats.org/drawingml/2006/table">
            <a:tbl>
              <a:tblPr/>
              <a:tblGrid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</a:tblGrid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81A5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AC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/>
      <p:bldP spid="45280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304800" y="46482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The range of </a:t>
            </a:r>
            <a:r>
              <a:rPr lang="en-US" i="1">
                <a:latin typeface="Times New Roman" pitchFamily="18" charset="0"/>
              </a:rPr>
              <a:t>f</a:t>
            </a:r>
          </a:p>
        </p:txBody>
      </p:sp>
      <p:sp>
        <p:nvSpPr>
          <p:cNvPr id="454660" name="Text Box 4"/>
          <p:cNvSpPr txBox="1">
            <a:spLocks noChangeArrowheads="1"/>
          </p:cNvSpPr>
          <p:nvPr/>
        </p:nvSpPr>
        <p:spPr bwMode="auto">
          <a:xfrm>
            <a:off x="914400" y="1401763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29200" y="1752600"/>
            <a:ext cx="3886200" cy="3886200"/>
            <a:chOff x="3168" y="1104"/>
            <a:chExt cx="2448" cy="2448"/>
          </a:xfrm>
        </p:grpSpPr>
        <p:sp>
          <p:nvSpPr>
            <p:cNvPr id="4106" name="Line 6"/>
            <p:cNvSpPr>
              <a:spLocks noChangeShapeType="1"/>
            </p:cNvSpPr>
            <p:nvPr/>
          </p:nvSpPr>
          <p:spPr bwMode="auto">
            <a:xfrm>
              <a:off x="3168" y="2736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7"/>
            <p:cNvSpPr>
              <a:spLocks noChangeShapeType="1"/>
            </p:cNvSpPr>
            <p:nvPr/>
          </p:nvSpPr>
          <p:spPr bwMode="auto">
            <a:xfrm flipV="1">
              <a:off x="4272" y="115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Text Box 8"/>
            <p:cNvSpPr txBox="1">
              <a:spLocks noChangeArrowheads="1"/>
            </p:cNvSpPr>
            <p:nvPr/>
          </p:nvSpPr>
          <p:spPr bwMode="auto">
            <a:xfrm>
              <a:off x="5424" y="278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109" name="Text Box 9"/>
            <p:cNvSpPr txBox="1">
              <a:spLocks noChangeArrowheads="1"/>
            </p:cNvSpPr>
            <p:nvPr/>
          </p:nvSpPr>
          <p:spPr bwMode="auto">
            <a:xfrm>
              <a:off x="4080" y="110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110" name="Rectangle 10"/>
            <p:cNvSpPr>
              <a:spLocks noChangeArrowheads="1"/>
            </p:cNvSpPr>
            <p:nvPr/>
          </p:nvSpPr>
          <p:spPr bwMode="auto">
            <a:xfrm>
              <a:off x="3392" y="3271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11" name="Rectangle 11"/>
            <p:cNvSpPr>
              <a:spLocks noChangeArrowheads="1"/>
            </p:cNvSpPr>
            <p:nvPr/>
          </p:nvSpPr>
          <p:spPr bwMode="auto">
            <a:xfrm>
              <a:off x="3392" y="3082"/>
              <a:ext cx="17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12" name="Rectangle 12"/>
            <p:cNvSpPr>
              <a:spLocks noChangeArrowheads="1"/>
            </p:cNvSpPr>
            <p:nvPr/>
          </p:nvSpPr>
          <p:spPr bwMode="auto">
            <a:xfrm>
              <a:off x="3392" y="2908"/>
              <a:ext cx="17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13" name="Rectangle 13"/>
            <p:cNvSpPr>
              <a:spLocks noChangeArrowheads="1"/>
            </p:cNvSpPr>
            <p:nvPr/>
          </p:nvSpPr>
          <p:spPr bwMode="auto">
            <a:xfrm>
              <a:off x="3392" y="2744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14" name="Rectangle 14"/>
            <p:cNvSpPr>
              <a:spLocks noChangeArrowheads="1"/>
            </p:cNvSpPr>
            <p:nvPr/>
          </p:nvSpPr>
          <p:spPr bwMode="auto">
            <a:xfrm>
              <a:off x="3392" y="2581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15" name="Rectangle 15"/>
            <p:cNvSpPr>
              <a:spLocks noChangeArrowheads="1"/>
            </p:cNvSpPr>
            <p:nvPr/>
          </p:nvSpPr>
          <p:spPr bwMode="auto">
            <a:xfrm>
              <a:off x="3392" y="2416"/>
              <a:ext cx="1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16" name="Rectangle 16"/>
            <p:cNvSpPr>
              <a:spLocks noChangeArrowheads="1"/>
            </p:cNvSpPr>
            <p:nvPr/>
          </p:nvSpPr>
          <p:spPr bwMode="auto">
            <a:xfrm>
              <a:off x="3392" y="2248"/>
              <a:ext cx="176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17" name="Rectangle 17"/>
            <p:cNvSpPr>
              <a:spLocks noChangeArrowheads="1"/>
            </p:cNvSpPr>
            <p:nvPr/>
          </p:nvSpPr>
          <p:spPr bwMode="auto">
            <a:xfrm>
              <a:off x="3392" y="2064"/>
              <a:ext cx="17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18" name="Rectangle 18"/>
            <p:cNvSpPr>
              <a:spLocks noChangeArrowheads="1"/>
            </p:cNvSpPr>
            <p:nvPr/>
          </p:nvSpPr>
          <p:spPr bwMode="auto">
            <a:xfrm>
              <a:off x="3392" y="1883"/>
              <a:ext cx="17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19" name="Rectangle 19"/>
            <p:cNvSpPr>
              <a:spLocks noChangeArrowheads="1"/>
            </p:cNvSpPr>
            <p:nvPr/>
          </p:nvSpPr>
          <p:spPr bwMode="auto">
            <a:xfrm>
              <a:off x="3392" y="1719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20" name="Rectangle 20"/>
            <p:cNvSpPr>
              <a:spLocks noChangeArrowheads="1"/>
            </p:cNvSpPr>
            <p:nvPr/>
          </p:nvSpPr>
          <p:spPr bwMode="auto">
            <a:xfrm>
              <a:off x="3392" y="1556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21" name="Rectangle 21"/>
            <p:cNvSpPr>
              <a:spLocks noChangeArrowheads="1"/>
            </p:cNvSpPr>
            <p:nvPr/>
          </p:nvSpPr>
          <p:spPr bwMode="auto">
            <a:xfrm>
              <a:off x="3392" y="1392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22" name="Rectangle 22"/>
            <p:cNvSpPr>
              <a:spLocks noChangeArrowheads="1"/>
            </p:cNvSpPr>
            <p:nvPr/>
          </p:nvSpPr>
          <p:spPr bwMode="auto">
            <a:xfrm>
              <a:off x="5152" y="3271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23" name="Rectangle 23"/>
            <p:cNvSpPr>
              <a:spLocks noChangeArrowheads="1"/>
            </p:cNvSpPr>
            <p:nvPr/>
          </p:nvSpPr>
          <p:spPr bwMode="auto">
            <a:xfrm>
              <a:off x="5152" y="3082"/>
              <a:ext cx="17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24" name="Rectangle 24"/>
            <p:cNvSpPr>
              <a:spLocks noChangeArrowheads="1"/>
            </p:cNvSpPr>
            <p:nvPr/>
          </p:nvSpPr>
          <p:spPr bwMode="auto">
            <a:xfrm>
              <a:off x="5152" y="2908"/>
              <a:ext cx="17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25" name="Rectangle 25"/>
            <p:cNvSpPr>
              <a:spLocks noChangeArrowheads="1"/>
            </p:cNvSpPr>
            <p:nvPr/>
          </p:nvSpPr>
          <p:spPr bwMode="auto">
            <a:xfrm>
              <a:off x="5152" y="2744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26" name="Rectangle 26"/>
            <p:cNvSpPr>
              <a:spLocks noChangeArrowheads="1"/>
            </p:cNvSpPr>
            <p:nvPr/>
          </p:nvSpPr>
          <p:spPr bwMode="auto">
            <a:xfrm>
              <a:off x="5152" y="2581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27" name="Rectangle 27"/>
            <p:cNvSpPr>
              <a:spLocks noChangeArrowheads="1"/>
            </p:cNvSpPr>
            <p:nvPr/>
          </p:nvSpPr>
          <p:spPr bwMode="auto">
            <a:xfrm>
              <a:off x="5152" y="2416"/>
              <a:ext cx="1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28" name="Rectangle 28"/>
            <p:cNvSpPr>
              <a:spLocks noChangeArrowheads="1"/>
            </p:cNvSpPr>
            <p:nvPr/>
          </p:nvSpPr>
          <p:spPr bwMode="auto">
            <a:xfrm>
              <a:off x="5152" y="2248"/>
              <a:ext cx="176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29" name="Rectangle 29"/>
            <p:cNvSpPr>
              <a:spLocks noChangeArrowheads="1"/>
            </p:cNvSpPr>
            <p:nvPr/>
          </p:nvSpPr>
          <p:spPr bwMode="auto">
            <a:xfrm>
              <a:off x="5152" y="2064"/>
              <a:ext cx="17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30" name="Rectangle 30"/>
            <p:cNvSpPr>
              <a:spLocks noChangeArrowheads="1"/>
            </p:cNvSpPr>
            <p:nvPr/>
          </p:nvSpPr>
          <p:spPr bwMode="auto">
            <a:xfrm>
              <a:off x="5152" y="1883"/>
              <a:ext cx="17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31" name="Rectangle 31"/>
            <p:cNvSpPr>
              <a:spLocks noChangeArrowheads="1"/>
            </p:cNvSpPr>
            <p:nvPr/>
          </p:nvSpPr>
          <p:spPr bwMode="auto">
            <a:xfrm>
              <a:off x="5152" y="1719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32" name="Rectangle 32"/>
            <p:cNvSpPr>
              <a:spLocks noChangeArrowheads="1"/>
            </p:cNvSpPr>
            <p:nvPr/>
          </p:nvSpPr>
          <p:spPr bwMode="auto">
            <a:xfrm>
              <a:off x="5152" y="1556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33" name="Rectangle 33"/>
            <p:cNvSpPr>
              <a:spLocks noChangeArrowheads="1"/>
            </p:cNvSpPr>
            <p:nvPr/>
          </p:nvSpPr>
          <p:spPr bwMode="auto">
            <a:xfrm>
              <a:off x="5152" y="1392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34" name="Rectangle 34"/>
            <p:cNvSpPr>
              <a:spLocks noChangeArrowheads="1"/>
            </p:cNvSpPr>
            <p:nvPr/>
          </p:nvSpPr>
          <p:spPr bwMode="auto">
            <a:xfrm>
              <a:off x="4976" y="1392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35" name="Rectangle 35"/>
            <p:cNvSpPr>
              <a:spLocks noChangeArrowheads="1"/>
            </p:cNvSpPr>
            <p:nvPr/>
          </p:nvSpPr>
          <p:spPr bwMode="auto">
            <a:xfrm>
              <a:off x="4800" y="1392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36" name="Rectangle 36"/>
            <p:cNvSpPr>
              <a:spLocks noChangeArrowheads="1"/>
            </p:cNvSpPr>
            <p:nvPr/>
          </p:nvSpPr>
          <p:spPr bwMode="auto">
            <a:xfrm>
              <a:off x="4624" y="1392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37" name="Rectangle 37"/>
            <p:cNvSpPr>
              <a:spLocks noChangeArrowheads="1"/>
            </p:cNvSpPr>
            <p:nvPr/>
          </p:nvSpPr>
          <p:spPr bwMode="auto">
            <a:xfrm>
              <a:off x="4448" y="1392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38" name="Rectangle 38"/>
            <p:cNvSpPr>
              <a:spLocks noChangeArrowheads="1"/>
            </p:cNvSpPr>
            <p:nvPr/>
          </p:nvSpPr>
          <p:spPr bwMode="auto">
            <a:xfrm>
              <a:off x="4272" y="1392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39" name="Rectangle 39"/>
            <p:cNvSpPr>
              <a:spLocks noChangeArrowheads="1"/>
            </p:cNvSpPr>
            <p:nvPr/>
          </p:nvSpPr>
          <p:spPr bwMode="auto">
            <a:xfrm>
              <a:off x="4096" y="1392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40" name="Rectangle 40"/>
            <p:cNvSpPr>
              <a:spLocks noChangeArrowheads="1"/>
            </p:cNvSpPr>
            <p:nvPr/>
          </p:nvSpPr>
          <p:spPr bwMode="auto">
            <a:xfrm>
              <a:off x="3920" y="1392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41" name="Rectangle 41"/>
            <p:cNvSpPr>
              <a:spLocks noChangeArrowheads="1"/>
            </p:cNvSpPr>
            <p:nvPr/>
          </p:nvSpPr>
          <p:spPr bwMode="auto">
            <a:xfrm>
              <a:off x="3744" y="1392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42" name="Rectangle 42"/>
            <p:cNvSpPr>
              <a:spLocks noChangeArrowheads="1"/>
            </p:cNvSpPr>
            <p:nvPr/>
          </p:nvSpPr>
          <p:spPr bwMode="auto">
            <a:xfrm>
              <a:off x="3568" y="1392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43" name="Rectangle 43"/>
            <p:cNvSpPr>
              <a:spLocks noChangeArrowheads="1"/>
            </p:cNvSpPr>
            <p:nvPr/>
          </p:nvSpPr>
          <p:spPr bwMode="auto">
            <a:xfrm>
              <a:off x="3216" y="1392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44" name="Rectangle 44"/>
            <p:cNvSpPr>
              <a:spLocks noChangeArrowheads="1"/>
            </p:cNvSpPr>
            <p:nvPr/>
          </p:nvSpPr>
          <p:spPr bwMode="auto">
            <a:xfrm>
              <a:off x="4976" y="1556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45" name="Rectangle 45"/>
            <p:cNvSpPr>
              <a:spLocks noChangeArrowheads="1"/>
            </p:cNvSpPr>
            <p:nvPr/>
          </p:nvSpPr>
          <p:spPr bwMode="auto">
            <a:xfrm>
              <a:off x="4800" y="1556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46" name="Rectangle 46"/>
            <p:cNvSpPr>
              <a:spLocks noChangeArrowheads="1"/>
            </p:cNvSpPr>
            <p:nvPr/>
          </p:nvSpPr>
          <p:spPr bwMode="auto">
            <a:xfrm>
              <a:off x="4624" y="1556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47" name="Rectangle 47"/>
            <p:cNvSpPr>
              <a:spLocks noChangeArrowheads="1"/>
            </p:cNvSpPr>
            <p:nvPr/>
          </p:nvSpPr>
          <p:spPr bwMode="auto">
            <a:xfrm>
              <a:off x="4448" y="1556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48" name="Rectangle 48"/>
            <p:cNvSpPr>
              <a:spLocks noChangeArrowheads="1"/>
            </p:cNvSpPr>
            <p:nvPr/>
          </p:nvSpPr>
          <p:spPr bwMode="auto">
            <a:xfrm>
              <a:off x="4272" y="1556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49" name="Rectangle 49"/>
            <p:cNvSpPr>
              <a:spLocks noChangeArrowheads="1"/>
            </p:cNvSpPr>
            <p:nvPr/>
          </p:nvSpPr>
          <p:spPr bwMode="auto">
            <a:xfrm>
              <a:off x="4096" y="1556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50" name="Rectangle 50"/>
            <p:cNvSpPr>
              <a:spLocks noChangeArrowheads="1"/>
            </p:cNvSpPr>
            <p:nvPr/>
          </p:nvSpPr>
          <p:spPr bwMode="auto">
            <a:xfrm>
              <a:off x="3920" y="1556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51" name="Rectangle 51"/>
            <p:cNvSpPr>
              <a:spLocks noChangeArrowheads="1"/>
            </p:cNvSpPr>
            <p:nvPr/>
          </p:nvSpPr>
          <p:spPr bwMode="auto">
            <a:xfrm>
              <a:off x="3744" y="1556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52" name="Rectangle 52"/>
            <p:cNvSpPr>
              <a:spLocks noChangeArrowheads="1"/>
            </p:cNvSpPr>
            <p:nvPr/>
          </p:nvSpPr>
          <p:spPr bwMode="auto">
            <a:xfrm>
              <a:off x="3568" y="1556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53" name="Rectangle 53"/>
            <p:cNvSpPr>
              <a:spLocks noChangeArrowheads="1"/>
            </p:cNvSpPr>
            <p:nvPr/>
          </p:nvSpPr>
          <p:spPr bwMode="auto">
            <a:xfrm>
              <a:off x="3216" y="1556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54" name="Rectangle 54"/>
            <p:cNvSpPr>
              <a:spLocks noChangeArrowheads="1"/>
            </p:cNvSpPr>
            <p:nvPr/>
          </p:nvSpPr>
          <p:spPr bwMode="auto">
            <a:xfrm>
              <a:off x="4976" y="3271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55" name="Rectangle 55"/>
            <p:cNvSpPr>
              <a:spLocks noChangeArrowheads="1"/>
            </p:cNvSpPr>
            <p:nvPr/>
          </p:nvSpPr>
          <p:spPr bwMode="auto">
            <a:xfrm>
              <a:off x="4800" y="3271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56" name="Rectangle 56"/>
            <p:cNvSpPr>
              <a:spLocks noChangeArrowheads="1"/>
            </p:cNvSpPr>
            <p:nvPr/>
          </p:nvSpPr>
          <p:spPr bwMode="auto">
            <a:xfrm>
              <a:off x="4624" y="3271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57" name="Rectangle 57"/>
            <p:cNvSpPr>
              <a:spLocks noChangeArrowheads="1"/>
            </p:cNvSpPr>
            <p:nvPr/>
          </p:nvSpPr>
          <p:spPr bwMode="auto">
            <a:xfrm>
              <a:off x="4448" y="3271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58" name="Rectangle 58"/>
            <p:cNvSpPr>
              <a:spLocks noChangeArrowheads="1"/>
            </p:cNvSpPr>
            <p:nvPr/>
          </p:nvSpPr>
          <p:spPr bwMode="auto">
            <a:xfrm>
              <a:off x="4272" y="3271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59" name="Rectangle 59"/>
            <p:cNvSpPr>
              <a:spLocks noChangeArrowheads="1"/>
            </p:cNvSpPr>
            <p:nvPr/>
          </p:nvSpPr>
          <p:spPr bwMode="auto">
            <a:xfrm>
              <a:off x="4096" y="3271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60" name="Rectangle 60"/>
            <p:cNvSpPr>
              <a:spLocks noChangeArrowheads="1"/>
            </p:cNvSpPr>
            <p:nvPr/>
          </p:nvSpPr>
          <p:spPr bwMode="auto">
            <a:xfrm>
              <a:off x="3920" y="3271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61" name="Rectangle 61"/>
            <p:cNvSpPr>
              <a:spLocks noChangeArrowheads="1"/>
            </p:cNvSpPr>
            <p:nvPr/>
          </p:nvSpPr>
          <p:spPr bwMode="auto">
            <a:xfrm>
              <a:off x="3744" y="3271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62" name="Rectangle 62"/>
            <p:cNvSpPr>
              <a:spLocks noChangeArrowheads="1"/>
            </p:cNvSpPr>
            <p:nvPr/>
          </p:nvSpPr>
          <p:spPr bwMode="auto">
            <a:xfrm>
              <a:off x="3568" y="3271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63" name="Rectangle 63"/>
            <p:cNvSpPr>
              <a:spLocks noChangeArrowheads="1"/>
            </p:cNvSpPr>
            <p:nvPr/>
          </p:nvSpPr>
          <p:spPr bwMode="auto">
            <a:xfrm>
              <a:off x="3216" y="3271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64" name="Rectangle 64"/>
            <p:cNvSpPr>
              <a:spLocks noChangeArrowheads="1"/>
            </p:cNvSpPr>
            <p:nvPr/>
          </p:nvSpPr>
          <p:spPr bwMode="auto">
            <a:xfrm>
              <a:off x="4976" y="3082"/>
              <a:ext cx="17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65" name="Rectangle 65"/>
            <p:cNvSpPr>
              <a:spLocks noChangeArrowheads="1"/>
            </p:cNvSpPr>
            <p:nvPr/>
          </p:nvSpPr>
          <p:spPr bwMode="auto">
            <a:xfrm>
              <a:off x="4800" y="3082"/>
              <a:ext cx="17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66" name="Rectangle 66"/>
            <p:cNvSpPr>
              <a:spLocks noChangeArrowheads="1"/>
            </p:cNvSpPr>
            <p:nvPr/>
          </p:nvSpPr>
          <p:spPr bwMode="auto">
            <a:xfrm>
              <a:off x="4624" y="3082"/>
              <a:ext cx="17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67" name="Rectangle 67"/>
            <p:cNvSpPr>
              <a:spLocks noChangeArrowheads="1"/>
            </p:cNvSpPr>
            <p:nvPr/>
          </p:nvSpPr>
          <p:spPr bwMode="auto">
            <a:xfrm>
              <a:off x="4448" y="3082"/>
              <a:ext cx="17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68" name="Rectangle 68"/>
            <p:cNvSpPr>
              <a:spLocks noChangeArrowheads="1"/>
            </p:cNvSpPr>
            <p:nvPr/>
          </p:nvSpPr>
          <p:spPr bwMode="auto">
            <a:xfrm>
              <a:off x="4272" y="3082"/>
              <a:ext cx="17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69" name="Rectangle 69"/>
            <p:cNvSpPr>
              <a:spLocks noChangeArrowheads="1"/>
            </p:cNvSpPr>
            <p:nvPr/>
          </p:nvSpPr>
          <p:spPr bwMode="auto">
            <a:xfrm>
              <a:off x="4096" y="3082"/>
              <a:ext cx="17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70" name="Rectangle 70"/>
            <p:cNvSpPr>
              <a:spLocks noChangeArrowheads="1"/>
            </p:cNvSpPr>
            <p:nvPr/>
          </p:nvSpPr>
          <p:spPr bwMode="auto">
            <a:xfrm>
              <a:off x="3920" y="3082"/>
              <a:ext cx="17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71" name="Rectangle 71"/>
            <p:cNvSpPr>
              <a:spLocks noChangeArrowheads="1"/>
            </p:cNvSpPr>
            <p:nvPr/>
          </p:nvSpPr>
          <p:spPr bwMode="auto">
            <a:xfrm>
              <a:off x="3744" y="3082"/>
              <a:ext cx="17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72" name="Rectangle 72"/>
            <p:cNvSpPr>
              <a:spLocks noChangeArrowheads="1"/>
            </p:cNvSpPr>
            <p:nvPr/>
          </p:nvSpPr>
          <p:spPr bwMode="auto">
            <a:xfrm>
              <a:off x="3568" y="3082"/>
              <a:ext cx="17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73" name="Rectangle 73"/>
            <p:cNvSpPr>
              <a:spLocks noChangeArrowheads="1"/>
            </p:cNvSpPr>
            <p:nvPr/>
          </p:nvSpPr>
          <p:spPr bwMode="auto">
            <a:xfrm>
              <a:off x="3216" y="3082"/>
              <a:ext cx="17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74" name="Rectangle 74"/>
            <p:cNvSpPr>
              <a:spLocks noChangeArrowheads="1"/>
            </p:cNvSpPr>
            <p:nvPr/>
          </p:nvSpPr>
          <p:spPr bwMode="auto">
            <a:xfrm>
              <a:off x="4976" y="2908"/>
              <a:ext cx="17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75" name="Rectangle 75"/>
            <p:cNvSpPr>
              <a:spLocks noChangeArrowheads="1"/>
            </p:cNvSpPr>
            <p:nvPr/>
          </p:nvSpPr>
          <p:spPr bwMode="auto">
            <a:xfrm>
              <a:off x="4800" y="2908"/>
              <a:ext cx="17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76" name="Rectangle 76"/>
            <p:cNvSpPr>
              <a:spLocks noChangeArrowheads="1"/>
            </p:cNvSpPr>
            <p:nvPr/>
          </p:nvSpPr>
          <p:spPr bwMode="auto">
            <a:xfrm>
              <a:off x="4624" y="2908"/>
              <a:ext cx="17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77" name="Rectangle 77"/>
            <p:cNvSpPr>
              <a:spLocks noChangeArrowheads="1"/>
            </p:cNvSpPr>
            <p:nvPr/>
          </p:nvSpPr>
          <p:spPr bwMode="auto">
            <a:xfrm>
              <a:off x="4448" y="2908"/>
              <a:ext cx="17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78" name="Rectangle 78"/>
            <p:cNvSpPr>
              <a:spLocks noChangeArrowheads="1"/>
            </p:cNvSpPr>
            <p:nvPr/>
          </p:nvSpPr>
          <p:spPr bwMode="auto">
            <a:xfrm>
              <a:off x="4272" y="2908"/>
              <a:ext cx="17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79" name="Rectangle 79"/>
            <p:cNvSpPr>
              <a:spLocks noChangeArrowheads="1"/>
            </p:cNvSpPr>
            <p:nvPr/>
          </p:nvSpPr>
          <p:spPr bwMode="auto">
            <a:xfrm>
              <a:off x="4096" y="2908"/>
              <a:ext cx="17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80" name="Rectangle 80"/>
            <p:cNvSpPr>
              <a:spLocks noChangeArrowheads="1"/>
            </p:cNvSpPr>
            <p:nvPr/>
          </p:nvSpPr>
          <p:spPr bwMode="auto">
            <a:xfrm>
              <a:off x="3920" y="2908"/>
              <a:ext cx="17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81" name="Rectangle 81"/>
            <p:cNvSpPr>
              <a:spLocks noChangeArrowheads="1"/>
            </p:cNvSpPr>
            <p:nvPr/>
          </p:nvSpPr>
          <p:spPr bwMode="auto">
            <a:xfrm>
              <a:off x="3744" y="2908"/>
              <a:ext cx="17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82" name="Rectangle 82"/>
            <p:cNvSpPr>
              <a:spLocks noChangeArrowheads="1"/>
            </p:cNvSpPr>
            <p:nvPr/>
          </p:nvSpPr>
          <p:spPr bwMode="auto">
            <a:xfrm>
              <a:off x="3568" y="2908"/>
              <a:ext cx="17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83" name="Rectangle 83"/>
            <p:cNvSpPr>
              <a:spLocks noChangeArrowheads="1"/>
            </p:cNvSpPr>
            <p:nvPr/>
          </p:nvSpPr>
          <p:spPr bwMode="auto">
            <a:xfrm>
              <a:off x="3216" y="2908"/>
              <a:ext cx="17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84" name="Rectangle 84"/>
            <p:cNvSpPr>
              <a:spLocks noChangeArrowheads="1"/>
            </p:cNvSpPr>
            <p:nvPr/>
          </p:nvSpPr>
          <p:spPr bwMode="auto">
            <a:xfrm>
              <a:off x="4976" y="2744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85" name="Rectangle 85"/>
            <p:cNvSpPr>
              <a:spLocks noChangeArrowheads="1"/>
            </p:cNvSpPr>
            <p:nvPr/>
          </p:nvSpPr>
          <p:spPr bwMode="auto">
            <a:xfrm>
              <a:off x="4800" y="2744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86" name="Rectangle 86"/>
            <p:cNvSpPr>
              <a:spLocks noChangeArrowheads="1"/>
            </p:cNvSpPr>
            <p:nvPr/>
          </p:nvSpPr>
          <p:spPr bwMode="auto">
            <a:xfrm>
              <a:off x="4624" y="2744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87" name="Rectangle 87"/>
            <p:cNvSpPr>
              <a:spLocks noChangeArrowheads="1"/>
            </p:cNvSpPr>
            <p:nvPr/>
          </p:nvSpPr>
          <p:spPr bwMode="auto">
            <a:xfrm>
              <a:off x="4448" y="2744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88" name="Rectangle 88"/>
            <p:cNvSpPr>
              <a:spLocks noChangeArrowheads="1"/>
            </p:cNvSpPr>
            <p:nvPr/>
          </p:nvSpPr>
          <p:spPr bwMode="auto">
            <a:xfrm>
              <a:off x="4272" y="2744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89" name="Rectangle 89"/>
            <p:cNvSpPr>
              <a:spLocks noChangeArrowheads="1"/>
            </p:cNvSpPr>
            <p:nvPr/>
          </p:nvSpPr>
          <p:spPr bwMode="auto">
            <a:xfrm>
              <a:off x="4096" y="2744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90" name="Rectangle 90"/>
            <p:cNvSpPr>
              <a:spLocks noChangeArrowheads="1"/>
            </p:cNvSpPr>
            <p:nvPr/>
          </p:nvSpPr>
          <p:spPr bwMode="auto">
            <a:xfrm>
              <a:off x="3920" y="2744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91" name="Rectangle 91"/>
            <p:cNvSpPr>
              <a:spLocks noChangeArrowheads="1"/>
            </p:cNvSpPr>
            <p:nvPr/>
          </p:nvSpPr>
          <p:spPr bwMode="auto">
            <a:xfrm>
              <a:off x="3744" y="2744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92" name="Rectangle 92"/>
            <p:cNvSpPr>
              <a:spLocks noChangeArrowheads="1"/>
            </p:cNvSpPr>
            <p:nvPr/>
          </p:nvSpPr>
          <p:spPr bwMode="auto">
            <a:xfrm>
              <a:off x="3568" y="2744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93" name="Rectangle 93"/>
            <p:cNvSpPr>
              <a:spLocks noChangeArrowheads="1"/>
            </p:cNvSpPr>
            <p:nvPr/>
          </p:nvSpPr>
          <p:spPr bwMode="auto">
            <a:xfrm>
              <a:off x="3216" y="2744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94" name="Rectangle 94"/>
            <p:cNvSpPr>
              <a:spLocks noChangeArrowheads="1"/>
            </p:cNvSpPr>
            <p:nvPr/>
          </p:nvSpPr>
          <p:spPr bwMode="auto">
            <a:xfrm>
              <a:off x="4976" y="2581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95" name="Rectangle 95"/>
            <p:cNvSpPr>
              <a:spLocks noChangeArrowheads="1"/>
            </p:cNvSpPr>
            <p:nvPr/>
          </p:nvSpPr>
          <p:spPr bwMode="auto">
            <a:xfrm>
              <a:off x="4800" y="2581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96" name="Rectangle 96"/>
            <p:cNvSpPr>
              <a:spLocks noChangeArrowheads="1"/>
            </p:cNvSpPr>
            <p:nvPr/>
          </p:nvSpPr>
          <p:spPr bwMode="auto">
            <a:xfrm>
              <a:off x="4624" y="2581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97" name="Rectangle 97"/>
            <p:cNvSpPr>
              <a:spLocks noChangeArrowheads="1"/>
            </p:cNvSpPr>
            <p:nvPr/>
          </p:nvSpPr>
          <p:spPr bwMode="auto">
            <a:xfrm>
              <a:off x="4448" y="2581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98" name="Rectangle 98"/>
            <p:cNvSpPr>
              <a:spLocks noChangeArrowheads="1"/>
            </p:cNvSpPr>
            <p:nvPr/>
          </p:nvSpPr>
          <p:spPr bwMode="auto">
            <a:xfrm>
              <a:off x="4272" y="2581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199" name="Rectangle 99"/>
            <p:cNvSpPr>
              <a:spLocks noChangeArrowheads="1"/>
            </p:cNvSpPr>
            <p:nvPr/>
          </p:nvSpPr>
          <p:spPr bwMode="auto">
            <a:xfrm>
              <a:off x="4096" y="2581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00" name="Rectangle 100"/>
            <p:cNvSpPr>
              <a:spLocks noChangeArrowheads="1"/>
            </p:cNvSpPr>
            <p:nvPr/>
          </p:nvSpPr>
          <p:spPr bwMode="auto">
            <a:xfrm>
              <a:off x="3920" y="2581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01" name="Rectangle 101"/>
            <p:cNvSpPr>
              <a:spLocks noChangeArrowheads="1"/>
            </p:cNvSpPr>
            <p:nvPr/>
          </p:nvSpPr>
          <p:spPr bwMode="auto">
            <a:xfrm>
              <a:off x="3744" y="2581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02" name="Rectangle 102"/>
            <p:cNvSpPr>
              <a:spLocks noChangeArrowheads="1"/>
            </p:cNvSpPr>
            <p:nvPr/>
          </p:nvSpPr>
          <p:spPr bwMode="auto">
            <a:xfrm>
              <a:off x="3568" y="2581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03" name="Rectangle 103"/>
            <p:cNvSpPr>
              <a:spLocks noChangeArrowheads="1"/>
            </p:cNvSpPr>
            <p:nvPr/>
          </p:nvSpPr>
          <p:spPr bwMode="auto">
            <a:xfrm>
              <a:off x="3216" y="2581"/>
              <a:ext cx="1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04" name="Rectangle 104"/>
            <p:cNvSpPr>
              <a:spLocks noChangeArrowheads="1"/>
            </p:cNvSpPr>
            <p:nvPr/>
          </p:nvSpPr>
          <p:spPr bwMode="auto">
            <a:xfrm>
              <a:off x="4976" y="2416"/>
              <a:ext cx="1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05" name="Rectangle 105"/>
            <p:cNvSpPr>
              <a:spLocks noChangeArrowheads="1"/>
            </p:cNvSpPr>
            <p:nvPr/>
          </p:nvSpPr>
          <p:spPr bwMode="auto">
            <a:xfrm>
              <a:off x="4800" y="2416"/>
              <a:ext cx="1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06" name="Rectangle 106"/>
            <p:cNvSpPr>
              <a:spLocks noChangeArrowheads="1"/>
            </p:cNvSpPr>
            <p:nvPr/>
          </p:nvSpPr>
          <p:spPr bwMode="auto">
            <a:xfrm>
              <a:off x="4624" y="2416"/>
              <a:ext cx="1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07" name="Rectangle 107"/>
            <p:cNvSpPr>
              <a:spLocks noChangeArrowheads="1"/>
            </p:cNvSpPr>
            <p:nvPr/>
          </p:nvSpPr>
          <p:spPr bwMode="auto">
            <a:xfrm>
              <a:off x="4448" y="2416"/>
              <a:ext cx="1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08" name="Rectangle 108"/>
            <p:cNvSpPr>
              <a:spLocks noChangeArrowheads="1"/>
            </p:cNvSpPr>
            <p:nvPr/>
          </p:nvSpPr>
          <p:spPr bwMode="auto">
            <a:xfrm>
              <a:off x="4272" y="2416"/>
              <a:ext cx="1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09" name="Rectangle 109"/>
            <p:cNvSpPr>
              <a:spLocks noChangeArrowheads="1"/>
            </p:cNvSpPr>
            <p:nvPr/>
          </p:nvSpPr>
          <p:spPr bwMode="auto">
            <a:xfrm>
              <a:off x="4096" y="2416"/>
              <a:ext cx="1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10" name="Rectangle 110"/>
            <p:cNvSpPr>
              <a:spLocks noChangeArrowheads="1"/>
            </p:cNvSpPr>
            <p:nvPr/>
          </p:nvSpPr>
          <p:spPr bwMode="auto">
            <a:xfrm>
              <a:off x="3920" y="2416"/>
              <a:ext cx="1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11" name="Rectangle 111"/>
            <p:cNvSpPr>
              <a:spLocks noChangeArrowheads="1"/>
            </p:cNvSpPr>
            <p:nvPr/>
          </p:nvSpPr>
          <p:spPr bwMode="auto">
            <a:xfrm>
              <a:off x="3744" y="2416"/>
              <a:ext cx="1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12" name="Rectangle 112"/>
            <p:cNvSpPr>
              <a:spLocks noChangeArrowheads="1"/>
            </p:cNvSpPr>
            <p:nvPr/>
          </p:nvSpPr>
          <p:spPr bwMode="auto">
            <a:xfrm>
              <a:off x="3568" y="2416"/>
              <a:ext cx="1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13" name="Rectangle 113"/>
            <p:cNvSpPr>
              <a:spLocks noChangeArrowheads="1"/>
            </p:cNvSpPr>
            <p:nvPr/>
          </p:nvSpPr>
          <p:spPr bwMode="auto">
            <a:xfrm>
              <a:off x="3216" y="2416"/>
              <a:ext cx="17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14" name="Rectangle 114"/>
            <p:cNvSpPr>
              <a:spLocks noChangeArrowheads="1"/>
            </p:cNvSpPr>
            <p:nvPr/>
          </p:nvSpPr>
          <p:spPr bwMode="auto">
            <a:xfrm>
              <a:off x="4976" y="2248"/>
              <a:ext cx="176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15" name="Rectangle 115"/>
            <p:cNvSpPr>
              <a:spLocks noChangeArrowheads="1"/>
            </p:cNvSpPr>
            <p:nvPr/>
          </p:nvSpPr>
          <p:spPr bwMode="auto">
            <a:xfrm>
              <a:off x="4800" y="2248"/>
              <a:ext cx="176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16" name="Rectangle 116"/>
            <p:cNvSpPr>
              <a:spLocks noChangeArrowheads="1"/>
            </p:cNvSpPr>
            <p:nvPr/>
          </p:nvSpPr>
          <p:spPr bwMode="auto">
            <a:xfrm>
              <a:off x="4624" y="2248"/>
              <a:ext cx="176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17" name="Rectangle 117"/>
            <p:cNvSpPr>
              <a:spLocks noChangeArrowheads="1"/>
            </p:cNvSpPr>
            <p:nvPr/>
          </p:nvSpPr>
          <p:spPr bwMode="auto">
            <a:xfrm>
              <a:off x="4448" y="2248"/>
              <a:ext cx="176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18" name="Rectangle 118"/>
            <p:cNvSpPr>
              <a:spLocks noChangeArrowheads="1"/>
            </p:cNvSpPr>
            <p:nvPr/>
          </p:nvSpPr>
          <p:spPr bwMode="auto">
            <a:xfrm>
              <a:off x="4272" y="2248"/>
              <a:ext cx="176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19" name="Rectangle 119"/>
            <p:cNvSpPr>
              <a:spLocks noChangeArrowheads="1"/>
            </p:cNvSpPr>
            <p:nvPr/>
          </p:nvSpPr>
          <p:spPr bwMode="auto">
            <a:xfrm>
              <a:off x="4096" y="2248"/>
              <a:ext cx="176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20" name="Rectangle 120"/>
            <p:cNvSpPr>
              <a:spLocks noChangeArrowheads="1"/>
            </p:cNvSpPr>
            <p:nvPr/>
          </p:nvSpPr>
          <p:spPr bwMode="auto">
            <a:xfrm>
              <a:off x="3920" y="2248"/>
              <a:ext cx="176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21" name="Rectangle 121"/>
            <p:cNvSpPr>
              <a:spLocks noChangeArrowheads="1"/>
            </p:cNvSpPr>
            <p:nvPr/>
          </p:nvSpPr>
          <p:spPr bwMode="auto">
            <a:xfrm>
              <a:off x="3744" y="2248"/>
              <a:ext cx="176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22" name="Rectangle 122"/>
            <p:cNvSpPr>
              <a:spLocks noChangeArrowheads="1"/>
            </p:cNvSpPr>
            <p:nvPr/>
          </p:nvSpPr>
          <p:spPr bwMode="auto">
            <a:xfrm>
              <a:off x="3568" y="2248"/>
              <a:ext cx="176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23" name="Rectangle 123"/>
            <p:cNvSpPr>
              <a:spLocks noChangeArrowheads="1"/>
            </p:cNvSpPr>
            <p:nvPr/>
          </p:nvSpPr>
          <p:spPr bwMode="auto">
            <a:xfrm>
              <a:off x="3216" y="2248"/>
              <a:ext cx="176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24" name="Rectangle 124"/>
            <p:cNvSpPr>
              <a:spLocks noChangeArrowheads="1"/>
            </p:cNvSpPr>
            <p:nvPr/>
          </p:nvSpPr>
          <p:spPr bwMode="auto">
            <a:xfrm>
              <a:off x="4976" y="2064"/>
              <a:ext cx="17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25" name="Rectangle 125"/>
            <p:cNvSpPr>
              <a:spLocks noChangeArrowheads="1"/>
            </p:cNvSpPr>
            <p:nvPr/>
          </p:nvSpPr>
          <p:spPr bwMode="auto">
            <a:xfrm>
              <a:off x="4800" y="2064"/>
              <a:ext cx="17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26" name="Rectangle 126"/>
            <p:cNvSpPr>
              <a:spLocks noChangeArrowheads="1"/>
            </p:cNvSpPr>
            <p:nvPr/>
          </p:nvSpPr>
          <p:spPr bwMode="auto">
            <a:xfrm>
              <a:off x="4624" y="2064"/>
              <a:ext cx="17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27" name="Rectangle 127"/>
            <p:cNvSpPr>
              <a:spLocks noChangeArrowheads="1"/>
            </p:cNvSpPr>
            <p:nvPr/>
          </p:nvSpPr>
          <p:spPr bwMode="auto">
            <a:xfrm>
              <a:off x="4448" y="2064"/>
              <a:ext cx="17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28" name="Rectangle 128"/>
            <p:cNvSpPr>
              <a:spLocks noChangeArrowheads="1"/>
            </p:cNvSpPr>
            <p:nvPr/>
          </p:nvSpPr>
          <p:spPr bwMode="auto">
            <a:xfrm>
              <a:off x="4272" y="2064"/>
              <a:ext cx="17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29" name="Rectangle 129"/>
            <p:cNvSpPr>
              <a:spLocks noChangeArrowheads="1"/>
            </p:cNvSpPr>
            <p:nvPr/>
          </p:nvSpPr>
          <p:spPr bwMode="auto">
            <a:xfrm>
              <a:off x="4096" y="2064"/>
              <a:ext cx="17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30" name="Rectangle 130"/>
            <p:cNvSpPr>
              <a:spLocks noChangeArrowheads="1"/>
            </p:cNvSpPr>
            <p:nvPr/>
          </p:nvSpPr>
          <p:spPr bwMode="auto">
            <a:xfrm>
              <a:off x="3920" y="2064"/>
              <a:ext cx="17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31" name="Rectangle 131"/>
            <p:cNvSpPr>
              <a:spLocks noChangeArrowheads="1"/>
            </p:cNvSpPr>
            <p:nvPr/>
          </p:nvSpPr>
          <p:spPr bwMode="auto">
            <a:xfrm>
              <a:off x="3744" y="2064"/>
              <a:ext cx="17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32" name="Rectangle 132"/>
            <p:cNvSpPr>
              <a:spLocks noChangeArrowheads="1"/>
            </p:cNvSpPr>
            <p:nvPr/>
          </p:nvSpPr>
          <p:spPr bwMode="auto">
            <a:xfrm>
              <a:off x="3568" y="2064"/>
              <a:ext cx="17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33" name="Rectangle 133"/>
            <p:cNvSpPr>
              <a:spLocks noChangeArrowheads="1"/>
            </p:cNvSpPr>
            <p:nvPr/>
          </p:nvSpPr>
          <p:spPr bwMode="auto">
            <a:xfrm>
              <a:off x="3216" y="2064"/>
              <a:ext cx="17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34" name="Rectangle 134"/>
            <p:cNvSpPr>
              <a:spLocks noChangeArrowheads="1"/>
            </p:cNvSpPr>
            <p:nvPr/>
          </p:nvSpPr>
          <p:spPr bwMode="auto">
            <a:xfrm>
              <a:off x="4976" y="1883"/>
              <a:ext cx="17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35" name="Rectangle 135"/>
            <p:cNvSpPr>
              <a:spLocks noChangeArrowheads="1"/>
            </p:cNvSpPr>
            <p:nvPr/>
          </p:nvSpPr>
          <p:spPr bwMode="auto">
            <a:xfrm>
              <a:off x="4800" y="1883"/>
              <a:ext cx="17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36" name="Rectangle 136"/>
            <p:cNvSpPr>
              <a:spLocks noChangeArrowheads="1"/>
            </p:cNvSpPr>
            <p:nvPr/>
          </p:nvSpPr>
          <p:spPr bwMode="auto">
            <a:xfrm>
              <a:off x="4624" y="1883"/>
              <a:ext cx="17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37" name="Rectangle 137"/>
            <p:cNvSpPr>
              <a:spLocks noChangeArrowheads="1"/>
            </p:cNvSpPr>
            <p:nvPr/>
          </p:nvSpPr>
          <p:spPr bwMode="auto">
            <a:xfrm>
              <a:off x="4448" y="1883"/>
              <a:ext cx="17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38" name="Rectangle 138"/>
            <p:cNvSpPr>
              <a:spLocks noChangeArrowheads="1"/>
            </p:cNvSpPr>
            <p:nvPr/>
          </p:nvSpPr>
          <p:spPr bwMode="auto">
            <a:xfrm>
              <a:off x="4272" y="1883"/>
              <a:ext cx="17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39" name="Rectangle 139"/>
            <p:cNvSpPr>
              <a:spLocks noChangeArrowheads="1"/>
            </p:cNvSpPr>
            <p:nvPr/>
          </p:nvSpPr>
          <p:spPr bwMode="auto">
            <a:xfrm>
              <a:off x="4096" y="1883"/>
              <a:ext cx="17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40" name="Rectangle 140"/>
            <p:cNvSpPr>
              <a:spLocks noChangeArrowheads="1"/>
            </p:cNvSpPr>
            <p:nvPr/>
          </p:nvSpPr>
          <p:spPr bwMode="auto">
            <a:xfrm>
              <a:off x="3920" y="1883"/>
              <a:ext cx="17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41" name="Rectangle 141"/>
            <p:cNvSpPr>
              <a:spLocks noChangeArrowheads="1"/>
            </p:cNvSpPr>
            <p:nvPr/>
          </p:nvSpPr>
          <p:spPr bwMode="auto">
            <a:xfrm>
              <a:off x="3744" y="1883"/>
              <a:ext cx="17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42" name="Rectangle 142"/>
            <p:cNvSpPr>
              <a:spLocks noChangeArrowheads="1"/>
            </p:cNvSpPr>
            <p:nvPr/>
          </p:nvSpPr>
          <p:spPr bwMode="auto">
            <a:xfrm>
              <a:off x="3568" y="1883"/>
              <a:ext cx="17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43" name="Rectangle 143"/>
            <p:cNvSpPr>
              <a:spLocks noChangeArrowheads="1"/>
            </p:cNvSpPr>
            <p:nvPr/>
          </p:nvSpPr>
          <p:spPr bwMode="auto">
            <a:xfrm>
              <a:off x="3216" y="1883"/>
              <a:ext cx="17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44" name="Rectangle 144"/>
            <p:cNvSpPr>
              <a:spLocks noChangeArrowheads="1"/>
            </p:cNvSpPr>
            <p:nvPr/>
          </p:nvSpPr>
          <p:spPr bwMode="auto">
            <a:xfrm>
              <a:off x="4976" y="1719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45" name="Rectangle 145"/>
            <p:cNvSpPr>
              <a:spLocks noChangeArrowheads="1"/>
            </p:cNvSpPr>
            <p:nvPr/>
          </p:nvSpPr>
          <p:spPr bwMode="auto">
            <a:xfrm>
              <a:off x="4800" y="1719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46" name="Rectangle 146"/>
            <p:cNvSpPr>
              <a:spLocks noChangeArrowheads="1"/>
            </p:cNvSpPr>
            <p:nvPr/>
          </p:nvSpPr>
          <p:spPr bwMode="auto">
            <a:xfrm>
              <a:off x="4624" y="1719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47" name="Rectangle 147"/>
            <p:cNvSpPr>
              <a:spLocks noChangeArrowheads="1"/>
            </p:cNvSpPr>
            <p:nvPr/>
          </p:nvSpPr>
          <p:spPr bwMode="auto">
            <a:xfrm>
              <a:off x="4448" y="1719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48" name="Rectangle 148"/>
            <p:cNvSpPr>
              <a:spLocks noChangeArrowheads="1"/>
            </p:cNvSpPr>
            <p:nvPr/>
          </p:nvSpPr>
          <p:spPr bwMode="auto">
            <a:xfrm>
              <a:off x="4272" y="1719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49" name="Rectangle 149"/>
            <p:cNvSpPr>
              <a:spLocks noChangeArrowheads="1"/>
            </p:cNvSpPr>
            <p:nvPr/>
          </p:nvSpPr>
          <p:spPr bwMode="auto">
            <a:xfrm>
              <a:off x="4096" y="1719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50" name="Rectangle 150"/>
            <p:cNvSpPr>
              <a:spLocks noChangeArrowheads="1"/>
            </p:cNvSpPr>
            <p:nvPr/>
          </p:nvSpPr>
          <p:spPr bwMode="auto">
            <a:xfrm>
              <a:off x="3920" y="1719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51" name="Rectangle 151"/>
            <p:cNvSpPr>
              <a:spLocks noChangeArrowheads="1"/>
            </p:cNvSpPr>
            <p:nvPr/>
          </p:nvSpPr>
          <p:spPr bwMode="auto">
            <a:xfrm>
              <a:off x="3744" y="1719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52" name="Rectangle 152"/>
            <p:cNvSpPr>
              <a:spLocks noChangeArrowheads="1"/>
            </p:cNvSpPr>
            <p:nvPr/>
          </p:nvSpPr>
          <p:spPr bwMode="auto">
            <a:xfrm>
              <a:off x="3568" y="1719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53" name="Rectangle 153"/>
            <p:cNvSpPr>
              <a:spLocks noChangeArrowheads="1"/>
            </p:cNvSpPr>
            <p:nvPr/>
          </p:nvSpPr>
          <p:spPr bwMode="auto">
            <a:xfrm>
              <a:off x="3216" y="1719"/>
              <a:ext cx="1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981A50"/>
                </a:buClr>
                <a:buSzPct val="60000"/>
                <a:buFont typeface="Wingdings" pitchFamily="2" charset="2"/>
                <a:buNone/>
              </a:pPr>
              <a:endParaRPr lang="en-US" sz="700">
                <a:latin typeface="Times New Roman" pitchFamily="18" charset="0"/>
              </a:endParaRPr>
            </a:p>
          </p:txBody>
        </p:sp>
        <p:sp>
          <p:nvSpPr>
            <p:cNvPr id="4254" name="Line 154"/>
            <p:cNvSpPr>
              <a:spLocks noChangeShapeType="1"/>
            </p:cNvSpPr>
            <p:nvPr/>
          </p:nvSpPr>
          <p:spPr bwMode="auto">
            <a:xfrm>
              <a:off x="3216" y="1883"/>
              <a:ext cx="2112" cy="0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5" name="Line 155"/>
            <p:cNvSpPr>
              <a:spLocks noChangeShapeType="1"/>
            </p:cNvSpPr>
            <p:nvPr/>
          </p:nvSpPr>
          <p:spPr bwMode="auto">
            <a:xfrm>
              <a:off x="3216" y="2064"/>
              <a:ext cx="2112" cy="0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6" name="Line 156"/>
            <p:cNvSpPr>
              <a:spLocks noChangeShapeType="1"/>
            </p:cNvSpPr>
            <p:nvPr/>
          </p:nvSpPr>
          <p:spPr bwMode="auto">
            <a:xfrm>
              <a:off x="3216" y="2248"/>
              <a:ext cx="2112" cy="0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7" name="Line 157"/>
            <p:cNvSpPr>
              <a:spLocks noChangeShapeType="1"/>
            </p:cNvSpPr>
            <p:nvPr/>
          </p:nvSpPr>
          <p:spPr bwMode="auto">
            <a:xfrm>
              <a:off x="3216" y="2416"/>
              <a:ext cx="2112" cy="0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8" name="Line 158"/>
            <p:cNvSpPr>
              <a:spLocks noChangeShapeType="1"/>
            </p:cNvSpPr>
            <p:nvPr/>
          </p:nvSpPr>
          <p:spPr bwMode="auto">
            <a:xfrm>
              <a:off x="3216" y="2581"/>
              <a:ext cx="2112" cy="0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9" name="Line 159"/>
            <p:cNvSpPr>
              <a:spLocks noChangeShapeType="1"/>
            </p:cNvSpPr>
            <p:nvPr/>
          </p:nvSpPr>
          <p:spPr bwMode="auto">
            <a:xfrm>
              <a:off x="3216" y="2744"/>
              <a:ext cx="2112" cy="0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0" name="Line 160"/>
            <p:cNvSpPr>
              <a:spLocks noChangeShapeType="1"/>
            </p:cNvSpPr>
            <p:nvPr/>
          </p:nvSpPr>
          <p:spPr bwMode="auto">
            <a:xfrm>
              <a:off x="3216" y="2908"/>
              <a:ext cx="2112" cy="0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1" name="Line 161"/>
            <p:cNvSpPr>
              <a:spLocks noChangeShapeType="1"/>
            </p:cNvSpPr>
            <p:nvPr/>
          </p:nvSpPr>
          <p:spPr bwMode="auto">
            <a:xfrm>
              <a:off x="3216" y="3082"/>
              <a:ext cx="2112" cy="0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2" name="Line 162"/>
            <p:cNvSpPr>
              <a:spLocks noChangeShapeType="1"/>
            </p:cNvSpPr>
            <p:nvPr/>
          </p:nvSpPr>
          <p:spPr bwMode="auto">
            <a:xfrm>
              <a:off x="3216" y="3271"/>
              <a:ext cx="2112" cy="0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3" name="Line 163"/>
            <p:cNvSpPr>
              <a:spLocks noChangeShapeType="1"/>
            </p:cNvSpPr>
            <p:nvPr/>
          </p:nvSpPr>
          <p:spPr bwMode="auto">
            <a:xfrm>
              <a:off x="3568" y="1392"/>
              <a:ext cx="0" cy="2043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" name="Line 164"/>
            <p:cNvSpPr>
              <a:spLocks noChangeShapeType="1"/>
            </p:cNvSpPr>
            <p:nvPr/>
          </p:nvSpPr>
          <p:spPr bwMode="auto">
            <a:xfrm>
              <a:off x="3744" y="1392"/>
              <a:ext cx="0" cy="2043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" name="Line 165"/>
            <p:cNvSpPr>
              <a:spLocks noChangeShapeType="1"/>
            </p:cNvSpPr>
            <p:nvPr/>
          </p:nvSpPr>
          <p:spPr bwMode="auto">
            <a:xfrm>
              <a:off x="3920" y="1392"/>
              <a:ext cx="0" cy="2043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6" name="Line 166"/>
            <p:cNvSpPr>
              <a:spLocks noChangeShapeType="1"/>
            </p:cNvSpPr>
            <p:nvPr/>
          </p:nvSpPr>
          <p:spPr bwMode="auto">
            <a:xfrm>
              <a:off x="4096" y="1392"/>
              <a:ext cx="0" cy="2043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7" name="Line 167"/>
            <p:cNvSpPr>
              <a:spLocks noChangeShapeType="1"/>
            </p:cNvSpPr>
            <p:nvPr/>
          </p:nvSpPr>
          <p:spPr bwMode="auto">
            <a:xfrm>
              <a:off x="4272" y="1392"/>
              <a:ext cx="0" cy="2043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8" name="Line 168"/>
            <p:cNvSpPr>
              <a:spLocks noChangeShapeType="1"/>
            </p:cNvSpPr>
            <p:nvPr/>
          </p:nvSpPr>
          <p:spPr bwMode="auto">
            <a:xfrm>
              <a:off x="4448" y="1392"/>
              <a:ext cx="0" cy="2043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9" name="Line 169"/>
            <p:cNvSpPr>
              <a:spLocks noChangeShapeType="1"/>
            </p:cNvSpPr>
            <p:nvPr/>
          </p:nvSpPr>
          <p:spPr bwMode="auto">
            <a:xfrm>
              <a:off x="4624" y="1392"/>
              <a:ext cx="0" cy="2043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0" name="Line 170"/>
            <p:cNvSpPr>
              <a:spLocks noChangeShapeType="1"/>
            </p:cNvSpPr>
            <p:nvPr/>
          </p:nvSpPr>
          <p:spPr bwMode="auto">
            <a:xfrm>
              <a:off x="4800" y="1392"/>
              <a:ext cx="0" cy="2043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1" name="Line 171"/>
            <p:cNvSpPr>
              <a:spLocks noChangeShapeType="1"/>
            </p:cNvSpPr>
            <p:nvPr/>
          </p:nvSpPr>
          <p:spPr bwMode="auto">
            <a:xfrm>
              <a:off x="4976" y="1392"/>
              <a:ext cx="0" cy="2043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" name="Line 172"/>
            <p:cNvSpPr>
              <a:spLocks noChangeShapeType="1"/>
            </p:cNvSpPr>
            <p:nvPr/>
          </p:nvSpPr>
          <p:spPr bwMode="auto">
            <a:xfrm>
              <a:off x="3216" y="1719"/>
              <a:ext cx="2112" cy="0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" name="Line 173"/>
            <p:cNvSpPr>
              <a:spLocks noChangeShapeType="1"/>
            </p:cNvSpPr>
            <p:nvPr/>
          </p:nvSpPr>
          <p:spPr bwMode="auto">
            <a:xfrm>
              <a:off x="3216" y="1556"/>
              <a:ext cx="2112" cy="0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4" name="Line 174"/>
            <p:cNvSpPr>
              <a:spLocks noChangeShapeType="1"/>
            </p:cNvSpPr>
            <p:nvPr/>
          </p:nvSpPr>
          <p:spPr bwMode="auto">
            <a:xfrm>
              <a:off x="5152" y="1392"/>
              <a:ext cx="0" cy="2043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5" name="Line 175"/>
            <p:cNvSpPr>
              <a:spLocks noChangeShapeType="1"/>
            </p:cNvSpPr>
            <p:nvPr/>
          </p:nvSpPr>
          <p:spPr bwMode="auto">
            <a:xfrm>
              <a:off x="3392" y="1392"/>
              <a:ext cx="0" cy="2043"/>
            </a:xfrm>
            <a:prstGeom prst="line">
              <a:avLst/>
            </a:prstGeom>
            <a:noFill/>
            <a:ln w="6350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6" name="Line 176"/>
            <p:cNvSpPr>
              <a:spLocks noChangeShapeType="1"/>
            </p:cNvSpPr>
            <p:nvPr/>
          </p:nvSpPr>
          <p:spPr bwMode="auto">
            <a:xfrm>
              <a:off x="3216" y="1392"/>
              <a:ext cx="2112" cy="0"/>
            </a:xfrm>
            <a:prstGeom prst="line">
              <a:avLst/>
            </a:prstGeom>
            <a:noFill/>
            <a:ln w="6350" cap="sq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7" name="Line 177"/>
            <p:cNvSpPr>
              <a:spLocks noChangeShapeType="1"/>
            </p:cNvSpPr>
            <p:nvPr/>
          </p:nvSpPr>
          <p:spPr bwMode="auto">
            <a:xfrm>
              <a:off x="3216" y="1392"/>
              <a:ext cx="0" cy="2043"/>
            </a:xfrm>
            <a:prstGeom prst="line">
              <a:avLst/>
            </a:prstGeom>
            <a:noFill/>
            <a:ln w="6350" cap="sq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8" name="Line 178"/>
            <p:cNvSpPr>
              <a:spLocks noChangeShapeType="1"/>
            </p:cNvSpPr>
            <p:nvPr/>
          </p:nvSpPr>
          <p:spPr bwMode="auto">
            <a:xfrm>
              <a:off x="5328" y="1392"/>
              <a:ext cx="0" cy="2043"/>
            </a:xfrm>
            <a:prstGeom prst="line">
              <a:avLst/>
            </a:prstGeom>
            <a:noFill/>
            <a:ln w="6350" cap="sq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9" name="Line 179"/>
            <p:cNvSpPr>
              <a:spLocks noChangeShapeType="1"/>
            </p:cNvSpPr>
            <p:nvPr/>
          </p:nvSpPr>
          <p:spPr bwMode="auto">
            <a:xfrm>
              <a:off x="3216" y="3435"/>
              <a:ext cx="2112" cy="0"/>
            </a:xfrm>
            <a:prstGeom prst="line">
              <a:avLst/>
            </a:prstGeom>
            <a:noFill/>
            <a:ln w="6350" cap="sq">
              <a:solidFill>
                <a:srgbClr val="8282AC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0" name="Text Box 180"/>
            <p:cNvSpPr txBox="1">
              <a:spLocks noChangeArrowheads="1"/>
            </p:cNvSpPr>
            <p:nvPr/>
          </p:nvSpPr>
          <p:spPr bwMode="auto">
            <a:xfrm>
              <a:off x="3168" y="2688"/>
              <a:ext cx="22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    -5   -4   -3   -2   -1          1     2    3    4    5</a:t>
              </a:r>
              <a:r>
                <a:rPr lang="en-US" sz="1800">
                  <a:latin typeface="Times New Roman" pitchFamily="18" charset="0"/>
                </a:rPr>
                <a:t>    </a:t>
              </a:r>
            </a:p>
          </p:txBody>
        </p:sp>
        <p:sp>
          <p:nvSpPr>
            <p:cNvPr id="4281" name="Text Box 181"/>
            <p:cNvSpPr txBox="1">
              <a:spLocks noChangeArrowheads="1"/>
            </p:cNvSpPr>
            <p:nvPr/>
          </p:nvSpPr>
          <p:spPr bwMode="auto">
            <a:xfrm>
              <a:off x="4752" y="182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4282" name="Freeform 182"/>
            <p:cNvSpPr>
              <a:spLocks/>
            </p:cNvSpPr>
            <p:nvPr/>
          </p:nvSpPr>
          <p:spPr bwMode="auto">
            <a:xfrm>
              <a:off x="3408" y="1536"/>
              <a:ext cx="1392" cy="1440"/>
            </a:xfrm>
            <a:custGeom>
              <a:avLst/>
              <a:gdLst>
                <a:gd name="T0" fmla="*/ 0 w 1200"/>
                <a:gd name="T1" fmla="*/ 1097 h 1536"/>
                <a:gd name="T2" fmla="*/ 387 w 1200"/>
                <a:gd name="T3" fmla="*/ 1223 h 1536"/>
                <a:gd name="T4" fmla="*/ 710 w 1200"/>
                <a:gd name="T5" fmla="*/ 338 h 1536"/>
                <a:gd name="T6" fmla="*/ 1034 w 1200"/>
                <a:gd name="T7" fmla="*/ 633 h 1536"/>
                <a:gd name="T8" fmla="*/ 1615 w 1200"/>
                <a:gd name="T9" fmla="*/ 0 h 1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0"/>
                <a:gd name="T16" fmla="*/ 0 h 1536"/>
                <a:gd name="T17" fmla="*/ 1200 w 1200"/>
                <a:gd name="T18" fmla="*/ 1536 h 1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0" h="1536">
                  <a:moveTo>
                    <a:pt x="0" y="1248"/>
                  </a:moveTo>
                  <a:cubicBezTo>
                    <a:pt x="100" y="1392"/>
                    <a:pt x="200" y="1536"/>
                    <a:pt x="288" y="1392"/>
                  </a:cubicBezTo>
                  <a:cubicBezTo>
                    <a:pt x="376" y="1248"/>
                    <a:pt x="448" y="496"/>
                    <a:pt x="528" y="384"/>
                  </a:cubicBezTo>
                  <a:cubicBezTo>
                    <a:pt x="608" y="272"/>
                    <a:pt x="656" y="784"/>
                    <a:pt x="768" y="720"/>
                  </a:cubicBezTo>
                  <a:cubicBezTo>
                    <a:pt x="880" y="656"/>
                    <a:pt x="1128" y="120"/>
                    <a:pt x="1200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3" name="Text Box 183"/>
            <p:cNvSpPr txBox="1">
              <a:spLocks noChangeArrowheads="1"/>
            </p:cNvSpPr>
            <p:nvPr/>
          </p:nvSpPr>
          <p:spPr bwMode="auto">
            <a:xfrm>
              <a:off x="4080" y="196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84" name="Text Box 184"/>
            <p:cNvSpPr txBox="1">
              <a:spLocks noChangeArrowheads="1"/>
            </p:cNvSpPr>
            <p:nvPr/>
          </p:nvSpPr>
          <p:spPr bwMode="auto">
            <a:xfrm>
              <a:off x="4080" y="297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4285" name="Text Box 185"/>
            <p:cNvSpPr txBox="1">
              <a:spLocks noChangeArrowheads="1"/>
            </p:cNvSpPr>
            <p:nvPr/>
          </p:nvSpPr>
          <p:spPr bwMode="auto">
            <a:xfrm>
              <a:off x="4080" y="278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4286" name="Text Box 186"/>
            <p:cNvSpPr txBox="1">
              <a:spLocks noChangeArrowheads="1"/>
            </p:cNvSpPr>
            <p:nvPr/>
          </p:nvSpPr>
          <p:spPr bwMode="auto">
            <a:xfrm>
              <a:off x="4080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-4</a:t>
              </a:r>
            </a:p>
          </p:txBody>
        </p:sp>
        <p:sp>
          <p:nvSpPr>
            <p:cNvPr id="4287" name="Text Box 187"/>
            <p:cNvSpPr txBox="1">
              <a:spLocks noChangeArrowheads="1"/>
            </p:cNvSpPr>
            <p:nvPr/>
          </p:nvSpPr>
          <p:spPr bwMode="auto">
            <a:xfrm>
              <a:off x="4080" y="316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4288" name="Text Box 188"/>
            <p:cNvSpPr txBox="1">
              <a:spLocks noChangeArrowheads="1"/>
            </p:cNvSpPr>
            <p:nvPr/>
          </p:nvSpPr>
          <p:spPr bwMode="auto">
            <a:xfrm>
              <a:off x="4080" y="21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289" name="Text Box 189"/>
            <p:cNvSpPr txBox="1">
              <a:spLocks noChangeArrowheads="1"/>
            </p:cNvSpPr>
            <p:nvPr/>
          </p:nvSpPr>
          <p:spPr bwMode="auto">
            <a:xfrm>
              <a:off x="4080" y="230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290" name="Text Box 190"/>
            <p:cNvSpPr txBox="1">
              <a:spLocks noChangeArrowheads="1"/>
            </p:cNvSpPr>
            <p:nvPr/>
          </p:nvSpPr>
          <p:spPr bwMode="auto">
            <a:xfrm>
              <a:off x="4080" y="177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291" name="Text Box 191"/>
            <p:cNvSpPr txBox="1">
              <a:spLocks noChangeArrowheads="1"/>
            </p:cNvSpPr>
            <p:nvPr/>
          </p:nvSpPr>
          <p:spPr bwMode="auto">
            <a:xfrm>
              <a:off x="4080" y="249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292" name="Text Box 192"/>
            <p:cNvSpPr txBox="1">
              <a:spLocks noChangeArrowheads="1"/>
            </p:cNvSpPr>
            <p:nvPr/>
          </p:nvSpPr>
          <p:spPr bwMode="auto">
            <a:xfrm>
              <a:off x="4080" y="163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293" name="Text Box 193"/>
            <p:cNvSpPr txBox="1">
              <a:spLocks noChangeArrowheads="1"/>
            </p:cNvSpPr>
            <p:nvPr/>
          </p:nvSpPr>
          <p:spPr bwMode="auto">
            <a:xfrm>
              <a:off x="3312" y="1776"/>
              <a:ext cx="67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  <a:latin typeface="Times New Roman" pitchFamily="18" charset="0"/>
                </a:rPr>
                <a:t>The range of </a:t>
              </a:r>
              <a:r>
                <a:rPr lang="en-US" sz="2000" i="1">
                  <a:solidFill>
                    <a:schemeClr val="tx2"/>
                  </a:solidFill>
                  <a:latin typeface="Times New Roman" pitchFamily="18" charset="0"/>
                </a:rPr>
                <a:t>f</a:t>
              </a:r>
              <a:endParaRPr lang="en-US" sz="20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294" name="Rectangle 194"/>
            <p:cNvSpPr>
              <a:spLocks noChangeArrowheads="1"/>
            </p:cNvSpPr>
            <p:nvPr/>
          </p:nvSpPr>
          <p:spPr bwMode="auto">
            <a:xfrm rot="5400000">
              <a:off x="3528" y="2088"/>
              <a:ext cx="1392" cy="288"/>
            </a:xfrm>
            <a:prstGeom prst="rect">
              <a:avLst/>
            </a:prstGeom>
            <a:solidFill>
              <a:schemeClr val="tx2">
                <a:alpha val="2509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5" name="Text Box 195"/>
            <p:cNvSpPr txBox="1">
              <a:spLocks noChangeArrowheads="1"/>
            </p:cNvSpPr>
            <p:nvPr/>
          </p:nvSpPr>
          <p:spPr bwMode="auto">
            <a:xfrm>
              <a:off x="4080" y="144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7</a:t>
              </a:r>
            </a:p>
          </p:txBody>
        </p:sp>
      </p:grpSp>
      <p:graphicFrame>
        <p:nvGraphicFramePr>
          <p:cNvPr id="454852" name="Object 196"/>
          <p:cNvGraphicFramePr>
            <a:graphicFrameLocks noChangeAspect="1"/>
          </p:cNvGraphicFramePr>
          <p:nvPr/>
        </p:nvGraphicFramePr>
        <p:xfrm>
          <a:off x="914400" y="5791200"/>
          <a:ext cx="2339975" cy="477838"/>
        </p:xfrm>
        <a:graphic>
          <a:graphicData uri="http://schemas.openxmlformats.org/presentationml/2006/ole">
            <p:oleObj spid="_x0000_s4101" name="Equation" r:id="rId3" imgW="1117600" imgH="228600" progId="">
              <p:embed/>
            </p:oleObj>
          </a:graphicData>
        </a:graphic>
      </p:graphicFrame>
      <p:sp>
        <p:nvSpPr>
          <p:cNvPr id="454853" name="Text Box 197"/>
          <p:cNvSpPr txBox="1">
            <a:spLocks noChangeArrowheads="1"/>
          </p:cNvSpPr>
          <p:nvPr/>
        </p:nvSpPr>
        <p:spPr bwMode="auto">
          <a:xfrm>
            <a:off x="914400" y="1905000"/>
            <a:ext cx="37338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The range of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>
                <a:latin typeface="Times New Roman" pitchFamily="18" charset="0"/>
              </a:rPr>
              <a:t>  is the set of all </a:t>
            </a:r>
            <a:r>
              <a:rPr lang="en-US" i="1">
                <a:latin typeface="Times New Roman" pitchFamily="18" charset="0"/>
              </a:rPr>
              <a:t>y</a:t>
            </a:r>
            <a:r>
              <a:rPr lang="en-US">
                <a:latin typeface="Times New Roman" pitchFamily="18" charset="0"/>
              </a:rPr>
              <a:t>-values that are used in the points on the curve.  These extend continuously from -1 to 7 and can be viewed as the curve’s shadow, or projection, on the </a:t>
            </a:r>
            <a:r>
              <a:rPr lang="en-US" i="1">
                <a:latin typeface="Times New Roman" pitchFamily="18" charset="0"/>
              </a:rPr>
              <a:t>y</a:t>
            </a:r>
            <a:r>
              <a:rPr lang="en-US">
                <a:latin typeface="Times New Roman" pitchFamily="18" charset="0"/>
              </a:rPr>
              <a:t>-axis.  Thus the range is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/>
      <p:bldP spid="4548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1525-3C98-444F-92EF-681B44C9F40D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27650" name="Object 2"/>
          <p:cNvGraphicFramePr>
            <a:graphicFrameLocks/>
          </p:cNvGraphicFramePr>
          <p:nvPr/>
        </p:nvGraphicFramePr>
        <p:xfrm>
          <a:off x="1905000" y="2290763"/>
          <a:ext cx="6248400" cy="4414837"/>
        </p:xfrm>
        <a:graphic>
          <a:graphicData uri="http://schemas.openxmlformats.org/presentationml/2006/ole">
            <p:oleObj spid="_x0000_s91141" name="Chart" r:id="rId4" imgW="6238990" imgH="4400460" progId="MSGraph.Chart.8">
              <p:embed followColorScheme="full"/>
            </p:oleObj>
          </a:graphicData>
        </a:graphic>
      </p:graphicFrame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2514600" y="1454150"/>
            <a:ext cx="0" cy="51800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2516188" y="3890963"/>
            <a:ext cx="51038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516188" y="3509963"/>
            <a:ext cx="150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516188" y="3052763"/>
            <a:ext cx="150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516188" y="2595563"/>
            <a:ext cx="150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516188" y="2138363"/>
            <a:ext cx="150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2516188" y="4348163"/>
            <a:ext cx="150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2516188" y="4805363"/>
            <a:ext cx="150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516188" y="5338763"/>
            <a:ext cx="150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2516188" y="5795963"/>
            <a:ext cx="150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971800" y="3740150"/>
            <a:ext cx="0" cy="150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3429000" y="3740150"/>
            <a:ext cx="0" cy="150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3886200" y="3740150"/>
            <a:ext cx="0" cy="150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4343400" y="3740150"/>
            <a:ext cx="0" cy="150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4800600" y="3740150"/>
            <a:ext cx="0" cy="150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5257800" y="3740150"/>
            <a:ext cx="0" cy="150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5715000" y="3740150"/>
            <a:ext cx="0" cy="150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6172200" y="3740150"/>
            <a:ext cx="0" cy="150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6629400" y="3740150"/>
            <a:ext cx="0" cy="150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7086600" y="3740150"/>
            <a:ext cx="0" cy="150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2133600" y="1909763"/>
            <a:ext cx="22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4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2133600" y="3662363"/>
            <a:ext cx="22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0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2057400" y="5567363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-4</a:t>
            </a:r>
          </a:p>
        </p:txBody>
      </p:sp>
      <p:sp>
        <p:nvSpPr>
          <p:cNvPr id="27674" name="Arc 26"/>
          <p:cNvSpPr>
            <a:spLocks/>
          </p:cNvSpPr>
          <p:nvPr/>
        </p:nvSpPr>
        <p:spPr bwMode="auto">
          <a:xfrm>
            <a:off x="3352800" y="2598738"/>
            <a:ext cx="992188" cy="1295400"/>
          </a:xfrm>
          <a:custGeom>
            <a:avLst/>
            <a:gdLst>
              <a:gd name="G0" fmla="+- 34 0 0"/>
              <a:gd name="G1" fmla="+- 21600 0 0"/>
              <a:gd name="G2" fmla="+- 21600 0 0"/>
              <a:gd name="T0" fmla="*/ 0 w 21634"/>
              <a:gd name="T1" fmla="*/ 1 h 21600"/>
              <a:gd name="T2" fmla="*/ 21634 w 21634"/>
              <a:gd name="T3" fmla="*/ 21600 h 21600"/>
              <a:gd name="T4" fmla="*/ 34 w 2163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34" h="21600" fill="none" extrusionOk="0">
                <a:moveTo>
                  <a:pt x="-1" y="0"/>
                </a:moveTo>
                <a:cubicBezTo>
                  <a:pt x="11" y="0"/>
                  <a:pt x="22" y="-1"/>
                  <a:pt x="34" y="0"/>
                </a:cubicBezTo>
                <a:cubicBezTo>
                  <a:pt x="11963" y="0"/>
                  <a:pt x="21634" y="9670"/>
                  <a:pt x="21634" y="21600"/>
                </a:cubicBezTo>
              </a:path>
              <a:path w="21634" h="21600" stroke="0" extrusionOk="0">
                <a:moveTo>
                  <a:pt x="-1" y="0"/>
                </a:moveTo>
                <a:cubicBezTo>
                  <a:pt x="11" y="0"/>
                  <a:pt x="22" y="-1"/>
                  <a:pt x="34" y="0"/>
                </a:cubicBezTo>
                <a:cubicBezTo>
                  <a:pt x="11963" y="0"/>
                  <a:pt x="21634" y="9670"/>
                  <a:pt x="21634" y="21600"/>
                </a:cubicBezTo>
                <a:lnTo>
                  <a:pt x="34" y="21600"/>
                </a:lnTo>
                <a:close/>
              </a:path>
            </a:pathLst>
          </a:custGeom>
          <a:noFill/>
          <a:ln w="50800" cap="rnd">
            <a:solidFill>
              <a:schemeClr val="accent2"/>
            </a:solidFill>
            <a:round/>
            <a:headEnd type="diamond" w="med" len="med"/>
            <a:tailEnd type="diamond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Arc 27"/>
          <p:cNvSpPr>
            <a:spLocks/>
          </p:cNvSpPr>
          <p:nvPr/>
        </p:nvSpPr>
        <p:spPr bwMode="auto">
          <a:xfrm rot="10800000">
            <a:off x="4346575" y="3894138"/>
            <a:ext cx="2743200" cy="12954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0 w 43199"/>
              <a:gd name="T1" fmla="*/ 21495 h 21600"/>
              <a:gd name="T2" fmla="*/ 43199 w 43199"/>
              <a:gd name="T3" fmla="*/ 21600 h 21600"/>
              <a:gd name="T4" fmla="*/ 21599 w 431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21600" fill="none" extrusionOk="0">
                <a:moveTo>
                  <a:pt x="-1" y="21494"/>
                </a:moveTo>
                <a:cubicBezTo>
                  <a:pt x="57" y="9606"/>
                  <a:pt x="9710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-1" y="21494"/>
                </a:moveTo>
                <a:cubicBezTo>
                  <a:pt x="57" y="9606"/>
                  <a:pt x="9710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close/>
              </a:path>
            </a:pathLst>
          </a:custGeom>
          <a:noFill/>
          <a:ln w="50800" cap="rnd">
            <a:solidFill>
              <a:schemeClr val="accent2"/>
            </a:solidFill>
            <a:round/>
            <a:headEnd type="diamond" w="med" len="med"/>
            <a:tailEnd type="diamond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2514600" y="5338763"/>
            <a:ext cx="1295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(0, -3)</a:t>
            </a: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3048000" y="1985963"/>
            <a:ext cx="1752600" cy="58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(2, 3)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4343400" y="3814763"/>
            <a:ext cx="121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(4, 0)</a:t>
            </a: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7010400" y="3281363"/>
            <a:ext cx="1752600" cy="58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(10, 0)</a:t>
            </a:r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 flipV="1">
            <a:off x="2516188" y="3892550"/>
            <a:ext cx="455612" cy="1446213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V="1">
            <a:off x="2973388" y="2597150"/>
            <a:ext cx="379412" cy="1293813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2819400" y="3890963"/>
            <a:ext cx="1371600" cy="58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(1, 0)</a:t>
            </a:r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7467600" y="3890963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/>
              <a:t>x</a:t>
            </a:r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2057400" y="1249363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/>
              <a:t>y</a:t>
            </a:r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533400" y="34925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/>
              <a:t>Determine the domain, range, and intercepts of the following graph.</a:t>
            </a:r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2514600" y="3890963"/>
            <a:ext cx="457200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2514600" y="2595563"/>
            <a:ext cx="0" cy="2743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8" grpId="0" animBg="1"/>
      <p:bldP spid="276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787400" y="152400"/>
            <a:ext cx="69088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Definitions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728328" y="7620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relation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is a correspondence between a first set </a:t>
            </a:r>
            <a:endParaRPr lang="en-US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</a:rPr>
              <a:t>called </a:t>
            </a:r>
            <a:r>
              <a:rPr lang="en-US" dirty="0">
                <a:latin typeface="Times New Roman" pitchFamily="18" charset="0"/>
              </a:rPr>
              <a:t>the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domain</a:t>
            </a:r>
            <a:r>
              <a:rPr lang="en-US" dirty="0">
                <a:latin typeface="Times New Roman" pitchFamily="18" charset="0"/>
              </a:rPr>
              <a:t>, and a second set, called the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range</a:t>
            </a:r>
            <a:r>
              <a:rPr lang="en-US" dirty="0" smtClean="0">
                <a:latin typeface="Times New Roman" pitchFamily="18" charset="0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</a:rPr>
              <a:t>such </a:t>
            </a:r>
            <a:r>
              <a:rPr lang="en-US" dirty="0">
                <a:latin typeface="Times New Roman" pitchFamily="18" charset="0"/>
              </a:rPr>
              <a:t>that each member of the domain corresponds </a:t>
            </a:r>
            <a:endParaRPr lang="en-US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</a:rPr>
              <a:t>to </a:t>
            </a:r>
            <a:r>
              <a:rPr lang="en-US" i="1" dirty="0">
                <a:latin typeface="Times New Roman" pitchFamily="18" charset="0"/>
              </a:rPr>
              <a:t>at least one </a:t>
            </a:r>
            <a:r>
              <a:rPr lang="en-US" dirty="0">
                <a:latin typeface="Times New Roman" pitchFamily="18" charset="0"/>
              </a:rPr>
              <a:t>member of the range.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28328" y="3657600"/>
            <a:ext cx="841567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function </a:t>
            </a:r>
            <a:r>
              <a:rPr lang="en-US" dirty="0" smtClean="0">
                <a:latin typeface="Times New Roman" pitchFamily="18" charset="0"/>
              </a:rPr>
              <a:t>is </a:t>
            </a:r>
            <a:r>
              <a:rPr lang="en-US" dirty="0">
                <a:latin typeface="Times New Roman" pitchFamily="18" charset="0"/>
              </a:rPr>
              <a:t>a </a:t>
            </a:r>
            <a:r>
              <a:rPr lang="en-US" dirty="0" smtClean="0">
                <a:latin typeface="Times New Roman" pitchFamily="18" charset="0"/>
              </a:rPr>
              <a:t>relation </a:t>
            </a:r>
            <a:r>
              <a:rPr lang="en-US" dirty="0" smtClean="0">
                <a:latin typeface="Times New Roman" pitchFamily="18" charset="0"/>
              </a:rPr>
              <a:t>in which each </a:t>
            </a:r>
            <a:r>
              <a:rPr lang="en-US" dirty="0" smtClean="0">
                <a:latin typeface="Times New Roman" pitchFamily="18" charset="0"/>
              </a:rPr>
              <a:t>member of the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</a:rPr>
              <a:t>domain corresponds to </a:t>
            </a:r>
            <a:r>
              <a:rPr lang="en-US" b="1" i="1" u="sng" dirty="0" smtClean="0">
                <a:latin typeface="Times New Roman" pitchFamily="18" charset="0"/>
              </a:rPr>
              <a:t>exactly </a:t>
            </a:r>
            <a:r>
              <a:rPr lang="en-US" b="1" i="1" u="sng" dirty="0" smtClean="0">
                <a:latin typeface="Times New Roman" pitchFamily="18" charset="0"/>
              </a:rPr>
              <a:t>one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member of </a:t>
            </a:r>
            <a:r>
              <a:rPr lang="en-US" dirty="0" smtClean="0">
                <a:latin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</a:rPr>
              <a:t>ange</a:t>
            </a:r>
            <a:r>
              <a:rPr lang="en-US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7129524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8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14400" y="1235075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Determine the domain of 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210175" y="1204913"/>
          <a:ext cx="2590800" cy="603250"/>
        </p:xfrm>
        <a:graphic>
          <a:graphicData uri="http://schemas.openxmlformats.org/presentationml/2006/ole">
            <p:oleObj spid="_x0000_s5125" name="Equation" r:id="rId3" imgW="1091726" imgH="253890" progId="">
              <p:embed/>
            </p:oleObj>
          </a:graphicData>
        </a:graphic>
      </p:graphicFrame>
      <p:grpSp>
        <p:nvGrpSpPr>
          <p:cNvPr id="5129" name="Group 6"/>
          <p:cNvGrpSpPr>
            <a:grpSpLocks/>
          </p:cNvGrpSpPr>
          <p:nvPr/>
        </p:nvGrpSpPr>
        <p:grpSpPr bwMode="auto">
          <a:xfrm>
            <a:off x="914400" y="1935163"/>
            <a:ext cx="7010400" cy="2900363"/>
            <a:chOff x="576" y="1210"/>
            <a:chExt cx="4416" cy="1827"/>
          </a:xfrm>
        </p:grpSpPr>
        <p:sp>
          <p:nvSpPr>
            <p:cNvPr id="5130" name="Text Box 7"/>
            <p:cNvSpPr txBox="1">
              <a:spLocks noChangeArrowheads="1"/>
            </p:cNvSpPr>
            <p:nvPr/>
          </p:nvSpPr>
          <p:spPr bwMode="auto">
            <a:xfrm>
              <a:off x="576" y="1210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tx2"/>
                  </a:solidFill>
                  <a:latin typeface="Times New Roman" pitchFamily="18" charset="0"/>
                </a:rPr>
                <a:t>Solution</a:t>
              </a:r>
            </a:p>
          </p:txBody>
        </p:sp>
        <p:sp>
          <p:nvSpPr>
            <p:cNvPr id="5131" name="Text Box 8"/>
            <p:cNvSpPr txBox="1">
              <a:spLocks noChangeArrowheads="1"/>
            </p:cNvSpPr>
            <p:nvPr/>
          </p:nvSpPr>
          <p:spPr bwMode="auto">
            <a:xfrm>
              <a:off x="576" y="1738"/>
              <a:ext cx="4416" cy="1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imes New Roman" pitchFamily="18" charset="0"/>
                </a:rPr>
                <a:t>We ask, “Is there any number </a:t>
              </a:r>
              <a:r>
                <a:rPr lang="en-US" sz="3200" i="1" dirty="0">
                  <a:latin typeface="Times New Roman" pitchFamily="18" charset="0"/>
                </a:rPr>
                <a:t>x</a:t>
              </a:r>
              <a:r>
                <a:rPr lang="en-US" sz="3200" dirty="0">
                  <a:latin typeface="Times New Roman" pitchFamily="18" charset="0"/>
                </a:rPr>
                <a:t> for which we cannot compute 3</a:t>
              </a:r>
              <a:r>
                <a:rPr lang="en-US" sz="3200" i="1" dirty="0">
                  <a:latin typeface="Times New Roman" pitchFamily="18" charset="0"/>
                </a:rPr>
                <a:t>x</a:t>
              </a:r>
              <a:r>
                <a:rPr lang="en-US" sz="3200" baseline="30000" dirty="0">
                  <a:latin typeface="Times New Roman" pitchFamily="18" charset="0"/>
                </a:rPr>
                <a:t>2</a:t>
              </a:r>
              <a:r>
                <a:rPr lang="en-US" sz="3200" dirty="0">
                  <a:latin typeface="Times New Roman" pitchFamily="18" charset="0"/>
                </a:rPr>
                <a:t> – 4?”  Since the answer is </a:t>
              </a:r>
              <a:r>
                <a:rPr lang="en-US" sz="3200" i="1" dirty="0">
                  <a:latin typeface="Times New Roman" pitchFamily="18" charset="0"/>
                </a:rPr>
                <a:t>no</a:t>
              </a:r>
              <a:r>
                <a:rPr lang="en-US" sz="3200" dirty="0">
                  <a:latin typeface="Times New Roman" pitchFamily="18" charset="0"/>
                </a:rPr>
                <a:t>, the domain of </a:t>
              </a:r>
              <a:r>
                <a:rPr lang="en-US" sz="3200" i="1" dirty="0">
                  <a:latin typeface="Times New Roman" pitchFamily="18" charset="0"/>
                </a:rPr>
                <a:t>f</a:t>
              </a:r>
              <a:r>
                <a:rPr lang="en-US" sz="3200" dirty="0">
                  <a:latin typeface="Times New Roman" pitchFamily="18" charset="0"/>
                </a:rPr>
                <a:t> is </a:t>
              </a:r>
              <a:r>
                <a:rPr lang="en-US" sz="3200" dirty="0" smtClean="0"/>
                <a:t>(-</a:t>
              </a:r>
              <a:r>
                <a:rPr lang="en-US" sz="3200" dirty="0" smtClean="0">
                  <a:sym typeface="Symbol" pitchFamily="18" charset="2"/>
                </a:rPr>
                <a:t>, )</a:t>
              </a:r>
              <a:r>
                <a:rPr lang="en-US" sz="3200" dirty="0" smtClean="0">
                  <a:latin typeface="Times New Roman" pitchFamily="18" charset="0"/>
                </a:rPr>
                <a:t>    </a:t>
              </a:r>
              <a:r>
                <a:rPr lang="en-US" sz="3200" dirty="0">
                  <a:latin typeface="Times New Roman" pitchFamily="18" charset="0"/>
                </a:rPr>
                <a:t>the set of all real numbers.</a:t>
              </a:r>
            </a:p>
          </p:txBody>
        </p:sp>
      </p:grp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828800" y="3365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85800" y="914400"/>
            <a:ext cx="7294563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 dirty="0">
                <a:latin typeface="Times" pitchFamily="18" charset="0"/>
              </a:rPr>
              <a:t>Find the domain of the following functions: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17525" y="1889125"/>
            <a:ext cx="59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" pitchFamily="18" charset="0"/>
              </a:rPr>
              <a:t>(a) 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33400" y="35052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" pitchFamily="18" charset="0"/>
              </a:rPr>
              <a:t>(b)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029200" y="1676400"/>
            <a:ext cx="3505200" cy="9556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dirty="0"/>
              <a:t>Domain: All Real Numbers or (-</a:t>
            </a:r>
            <a:r>
              <a:rPr lang="en-US" sz="2800" dirty="0">
                <a:sym typeface="Symbol" pitchFamily="18" charset="2"/>
              </a:rPr>
              <a:t>, ) 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029200" y="3200400"/>
            <a:ext cx="3140075" cy="14430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/>
              <a:t>Domain: All Real Numbers except 1  or (-</a:t>
            </a:r>
            <a:r>
              <a:rPr lang="en-US" sz="2800">
                <a:sym typeface="Symbol" pitchFamily="18" charset="2"/>
              </a:rPr>
              <a:t>, 1)  (1, </a:t>
            </a:r>
            <a:r>
              <a:rPr lang="en-US" sz="3200">
                <a:sym typeface="Symbol" pitchFamily="18" charset="2"/>
              </a:rPr>
              <a:t>)</a:t>
            </a:r>
            <a:r>
              <a:rPr lang="en-US" sz="2800">
                <a:sym typeface="Symbol" pitchFamily="18" charset="2"/>
              </a:rPr>
              <a:t> </a:t>
            </a:r>
          </a:p>
        </p:txBody>
      </p:sp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1143000" y="1828800"/>
          <a:ext cx="2438400" cy="600075"/>
        </p:xfrm>
        <a:graphic>
          <a:graphicData uri="http://schemas.openxmlformats.org/presentationml/2006/ole">
            <p:oleObj spid="_x0000_s159752" name="Equation" r:id="rId4" imgW="825500" imgH="203200" progId="Equation.3">
              <p:embed/>
            </p:oleObj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1295400" y="3276600"/>
          <a:ext cx="2133600" cy="1101725"/>
        </p:xfrm>
        <a:graphic>
          <a:graphicData uri="http://schemas.openxmlformats.org/presentationml/2006/ole">
            <p:oleObj spid="_x0000_s159753" name="Equation" r:id="rId5" imgW="761669" imgH="393529" progId="Equation.3">
              <p:embed/>
            </p:oleObj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828800" y="22860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 animBg="1"/>
      <p:bldP spid="153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85800" y="838200"/>
            <a:ext cx="7294563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 dirty="0">
                <a:latin typeface="Times" pitchFamily="18" charset="0"/>
              </a:rPr>
              <a:t>Find the domain of the following functions: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17525" y="1889125"/>
            <a:ext cx="59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" pitchFamily="18" charset="0"/>
              </a:rPr>
              <a:t>(a) 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33400" y="35052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" pitchFamily="18" charset="0"/>
              </a:rPr>
              <a:t>(b)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029200" y="1676400"/>
            <a:ext cx="3657600" cy="9556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dirty="0"/>
              <a:t>Domain: All Real Numbers or (-</a:t>
            </a:r>
            <a:r>
              <a:rPr lang="en-US" sz="2800" dirty="0">
                <a:sym typeface="Symbol" pitchFamily="18" charset="2"/>
              </a:rPr>
              <a:t>, ) 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295400" y="4343400"/>
            <a:ext cx="7467600" cy="10156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dirty="0"/>
              <a:t>Domain: All Real Numbers except </a:t>
            </a:r>
            <a:r>
              <a:rPr lang="en-US" sz="2800" dirty="0" smtClean="0"/>
              <a:t>1 and -7/3  </a:t>
            </a:r>
            <a:r>
              <a:rPr lang="en-US" sz="2800" dirty="0"/>
              <a:t>or </a:t>
            </a:r>
            <a:r>
              <a:rPr lang="en-US" sz="2800" dirty="0" smtClean="0"/>
              <a:t>  (-</a:t>
            </a:r>
            <a:r>
              <a:rPr lang="en-US" sz="2800" dirty="0">
                <a:sym typeface="Symbol" pitchFamily="18" charset="2"/>
              </a:rPr>
              <a:t>, </a:t>
            </a:r>
            <a:r>
              <a:rPr lang="en-US" sz="2800" dirty="0" smtClean="0">
                <a:sym typeface="Symbol" pitchFamily="18" charset="2"/>
              </a:rPr>
              <a:t>-7/3</a:t>
            </a:r>
            <a:r>
              <a:rPr lang="en-US" dirty="0" smtClean="0">
                <a:sym typeface="Symbol" pitchFamily="18" charset="2"/>
              </a:rPr>
              <a:t>)  (-7/3,1)  </a:t>
            </a:r>
            <a:r>
              <a:rPr lang="en-US" sz="2800" dirty="0">
                <a:sym typeface="Symbol" pitchFamily="18" charset="2"/>
              </a:rPr>
              <a:t>(1, </a:t>
            </a:r>
            <a:r>
              <a:rPr lang="en-US" sz="3200" dirty="0">
                <a:sym typeface="Symbol" pitchFamily="18" charset="2"/>
              </a:rPr>
              <a:t>)</a:t>
            </a:r>
            <a:r>
              <a:rPr lang="en-US" sz="2800" dirty="0">
                <a:sym typeface="Symbol" pitchFamily="18" charset="2"/>
              </a:rPr>
              <a:t> </a:t>
            </a:r>
          </a:p>
        </p:txBody>
      </p:sp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969962" y="1716088"/>
          <a:ext cx="3602038" cy="825500"/>
        </p:xfrm>
        <a:graphic>
          <a:graphicData uri="http://schemas.openxmlformats.org/presentationml/2006/ole">
            <p:oleObj spid="_x0000_s164872" name="Equation" r:id="rId4" imgW="1219200" imgH="279400" progId="">
              <p:embed/>
            </p:oleObj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1235075" y="3048000"/>
          <a:ext cx="3413125" cy="1101725"/>
        </p:xfrm>
        <a:graphic>
          <a:graphicData uri="http://schemas.openxmlformats.org/presentationml/2006/ole">
            <p:oleObj spid="_x0000_s164873" name="Equation" r:id="rId5" imgW="1218671" imgH="393529" progId="">
              <p:embed/>
            </p:oleObj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828800" y="22860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 animBg="1"/>
      <p:bldP spid="153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939800" y="1092200"/>
            <a:ext cx="3073400" cy="4140200"/>
          </a:xfrm>
          <a:prstGeom prst="ellipse">
            <a:avLst/>
          </a:prstGeom>
          <a:solidFill>
            <a:srgbClr val="99CCFF"/>
          </a:solidFill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447800" y="5638800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/>
              <a:t>Domain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5740400" y="1092200"/>
            <a:ext cx="2844800" cy="4216400"/>
          </a:xfrm>
          <a:prstGeom prst="ellipse">
            <a:avLst/>
          </a:prstGeom>
          <a:solidFill>
            <a:srgbClr val="FFCC99"/>
          </a:solidFill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324600" y="5562600"/>
            <a:ext cx="213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/>
              <a:t>Range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209800" y="42672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/>
              <a:t>X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1600200" y="1758950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1606550" y="2520950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1828800" y="3663950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7016750" y="3206750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6864350" y="2444750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Arc 16"/>
          <p:cNvSpPr>
            <a:spLocks/>
          </p:cNvSpPr>
          <p:nvPr/>
        </p:nvSpPr>
        <p:spPr bwMode="auto">
          <a:xfrm>
            <a:off x="1676400" y="1831975"/>
            <a:ext cx="51054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Arc 17"/>
          <p:cNvSpPr>
            <a:spLocks/>
          </p:cNvSpPr>
          <p:nvPr/>
        </p:nvSpPr>
        <p:spPr bwMode="auto">
          <a:xfrm>
            <a:off x="1676400" y="2593975"/>
            <a:ext cx="52578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Arc 18"/>
          <p:cNvSpPr>
            <a:spLocks/>
          </p:cNvSpPr>
          <p:nvPr/>
        </p:nvSpPr>
        <p:spPr bwMode="auto">
          <a:xfrm>
            <a:off x="1905000" y="3429000"/>
            <a:ext cx="4270375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14366 w 14366"/>
              <a:gd name="T1" fmla="*/ 16130 h 21600"/>
              <a:gd name="T2" fmla="*/ 0 w 14366"/>
              <a:gd name="T3" fmla="*/ 21600 h 21600"/>
              <a:gd name="T4" fmla="*/ 0 w 14366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366" h="21600" fill="none" extrusionOk="0">
                <a:moveTo>
                  <a:pt x="14366" y="16130"/>
                </a:moveTo>
                <a:cubicBezTo>
                  <a:pt x="10410" y="19653"/>
                  <a:pt x="5297" y="21599"/>
                  <a:pt x="0" y="21600"/>
                </a:cubicBezTo>
              </a:path>
              <a:path w="14366" h="21600" stroke="0" extrusionOk="0">
                <a:moveTo>
                  <a:pt x="14366" y="16130"/>
                </a:moveTo>
                <a:cubicBezTo>
                  <a:pt x="10410" y="19653"/>
                  <a:pt x="5297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H="1">
            <a:off x="6707188" y="4040188"/>
            <a:ext cx="303212" cy="159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7391400" y="44196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/>
              <a:t>Y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419600" y="11430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/>
              <a:t>f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1219200" y="2362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1"/>
              <a:t>x</a:t>
            </a:r>
            <a:r>
              <a:rPr lang="en-US" altLang="en-US" sz="2800" b="1" baseline="-25000"/>
              <a:t>2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1339850" y="1752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1"/>
              <a:t>x</a:t>
            </a:r>
            <a:r>
              <a:rPr lang="en-US" altLang="en-US" sz="2800" b="1" baseline="-25000"/>
              <a:t>1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1295400" y="3352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1"/>
              <a:t>x</a:t>
            </a:r>
            <a:r>
              <a:rPr lang="en-US" altLang="en-US" sz="2800" b="1" baseline="-25000"/>
              <a:t>3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7239000" y="29718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1"/>
              <a:t>y</a:t>
            </a:r>
            <a:r>
              <a:rPr lang="en-US" altLang="en-US" sz="2800" b="1" baseline="-25000"/>
              <a:t>2</a:t>
            </a: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7010400" y="22860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1"/>
              <a:t>y</a:t>
            </a:r>
            <a:r>
              <a:rPr lang="en-US" altLang="en-US" sz="2800" b="1" baseline="-25000"/>
              <a:t>1</a:t>
            </a:r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2133600" y="4876800"/>
            <a:ext cx="152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6324600" y="351948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1"/>
              <a:t>y</a:t>
            </a:r>
            <a:r>
              <a:rPr lang="en-US" altLang="en-US" sz="2800" b="1" baseline="-25000"/>
              <a:t>3</a:t>
            </a:r>
          </a:p>
        </p:txBody>
      </p:sp>
      <p:sp>
        <p:nvSpPr>
          <p:cNvPr id="9247" name="Oval 31"/>
          <p:cNvSpPr>
            <a:spLocks noChangeArrowheads="1"/>
          </p:cNvSpPr>
          <p:nvPr/>
        </p:nvSpPr>
        <p:spPr bwMode="auto">
          <a:xfrm>
            <a:off x="6203950" y="3597275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3027433" y="4616450"/>
            <a:ext cx="6858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200">
                <a:solidFill>
                  <a:srgbClr val="CC0066"/>
                </a:solidFill>
                <a:latin typeface="Times New Roman" pitchFamily="18" charset="0"/>
              </a:rPr>
              <a:t> 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>
                <a:solidFill>
                  <a:srgbClr val="CC0066"/>
                </a:solidFill>
                <a:latin typeface="Times New Roman" pitchFamily="18" charset="0"/>
              </a:rPr>
              <a:t>  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>
                <a:solidFill>
                  <a:srgbClr val="CC0066"/>
                </a:solidFill>
                <a:latin typeface="Times New Roman" pitchFamily="18" charset="0"/>
              </a:rPr>
              <a:t>–5 </a:t>
            </a: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4703833" y="4540250"/>
            <a:ext cx="838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folHlink"/>
                </a:solidFill>
                <a:latin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folHlink"/>
                </a:solidFill>
                <a:latin typeface="Times New Roman" pitchFamily="18" charset="0"/>
              </a:rPr>
              <a:t>17</a:t>
            </a:r>
          </a:p>
        </p:txBody>
      </p:sp>
      <p:sp>
        <p:nvSpPr>
          <p:cNvPr id="35848" name="Line 9"/>
          <p:cNvSpPr>
            <a:spLocks noChangeShapeType="1"/>
          </p:cNvSpPr>
          <p:nvPr/>
        </p:nvSpPr>
        <p:spPr bwMode="auto">
          <a:xfrm flipV="1">
            <a:off x="3637033" y="5607050"/>
            <a:ext cx="10668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49" name="Line 10"/>
          <p:cNvSpPr>
            <a:spLocks noChangeShapeType="1"/>
          </p:cNvSpPr>
          <p:nvPr/>
        </p:nvSpPr>
        <p:spPr bwMode="auto">
          <a:xfrm>
            <a:off x="3637033" y="5226050"/>
            <a:ext cx="1066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Line 11"/>
          <p:cNvSpPr>
            <a:spLocks noChangeShapeType="1"/>
          </p:cNvSpPr>
          <p:nvPr/>
        </p:nvSpPr>
        <p:spPr bwMode="auto">
          <a:xfrm>
            <a:off x="3637033" y="4768850"/>
            <a:ext cx="914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828800" y="3365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669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8300" y="1143000"/>
            <a:ext cx="5372100" cy="2461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219200" y="3846464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Determine if the correspondence is a function.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914400" y="990600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Determine if the correspondence is a function.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066800" y="1895475"/>
            <a:ext cx="16002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200">
                <a:solidFill>
                  <a:srgbClr val="CC0066"/>
                </a:solidFill>
                <a:latin typeface="Times New Roman" pitchFamily="18" charset="0"/>
              </a:rPr>
              <a:t>Jackson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>
                <a:solidFill>
                  <a:srgbClr val="CC0066"/>
                </a:solidFill>
                <a:latin typeface="Times New Roman" pitchFamily="18" charset="0"/>
              </a:rPr>
              <a:t>Max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>
                <a:solidFill>
                  <a:srgbClr val="CC0066"/>
                </a:solidFill>
                <a:latin typeface="Times New Roman" pitchFamily="18" charset="0"/>
              </a:rPr>
              <a:t>Cade</a:t>
            </a:r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4475233" y="1785937"/>
            <a:ext cx="3200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3200" dirty="0">
                <a:solidFill>
                  <a:schemeClr val="folHlink"/>
                </a:solidFill>
                <a:latin typeface="Times New Roman" pitchFamily="18" charset="0"/>
              </a:rPr>
              <a:t>Football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3200" dirty="0">
                <a:solidFill>
                  <a:schemeClr val="folHlink"/>
                </a:solidFill>
                <a:latin typeface="Times New Roman" pitchFamily="18" charset="0"/>
              </a:rPr>
              <a:t>Wrestling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3200" dirty="0">
                <a:solidFill>
                  <a:schemeClr val="folHlink"/>
                </a:solidFill>
                <a:latin typeface="Times New Roman" pitchFamily="18" charset="0"/>
              </a:rPr>
              <a:t>Soccer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14400" y="3911601"/>
            <a:ext cx="7772400" cy="1958976"/>
            <a:chOff x="576" y="2614"/>
            <a:chExt cx="4896" cy="1234"/>
          </a:xfrm>
        </p:grpSpPr>
        <p:sp>
          <p:nvSpPr>
            <p:cNvPr id="36877" name="Text Box 7"/>
            <p:cNvSpPr txBox="1">
              <a:spLocks noChangeArrowheads="1"/>
            </p:cNvSpPr>
            <p:nvPr/>
          </p:nvSpPr>
          <p:spPr bwMode="auto">
            <a:xfrm>
              <a:off x="588" y="2614"/>
              <a:ext cx="11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chemeClr val="tx2"/>
                  </a:solidFill>
                  <a:latin typeface="Times New Roman" pitchFamily="18" charset="0"/>
                </a:rPr>
                <a:t>Solution</a:t>
              </a:r>
            </a:p>
          </p:txBody>
        </p:sp>
        <p:sp>
          <p:nvSpPr>
            <p:cNvPr id="36878" name="Text Box 8"/>
            <p:cNvSpPr txBox="1">
              <a:spLocks noChangeArrowheads="1"/>
            </p:cNvSpPr>
            <p:nvPr/>
          </p:nvSpPr>
          <p:spPr bwMode="auto">
            <a:xfrm>
              <a:off x="576" y="2976"/>
              <a:ext cx="4896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Times New Roman" pitchFamily="18" charset="0"/>
                </a:rPr>
                <a:t>It </a:t>
              </a:r>
              <a:r>
                <a:rPr lang="en-US" i="1" dirty="0" smtClean="0">
                  <a:latin typeface="Times New Roman" pitchFamily="18" charset="0"/>
                </a:rPr>
                <a:t>is </a:t>
              </a:r>
              <a:r>
                <a:rPr lang="en-US" i="1" dirty="0">
                  <a:latin typeface="Times New Roman" pitchFamily="18" charset="0"/>
                </a:rPr>
                <a:t>not</a:t>
              </a:r>
              <a:r>
                <a:rPr lang="en-US" dirty="0">
                  <a:latin typeface="Times New Roman" pitchFamily="18" charset="0"/>
                </a:rPr>
                <a:t> a function because a member of the domain (Jackson) corresponds to </a:t>
              </a:r>
              <a:r>
                <a:rPr lang="en-US" i="1" dirty="0">
                  <a:latin typeface="Times New Roman" pitchFamily="18" charset="0"/>
                </a:rPr>
                <a:t>more than one</a:t>
              </a:r>
              <a:r>
                <a:rPr lang="en-US" dirty="0">
                  <a:latin typeface="Times New Roman" pitchFamily="18" charset="0"/>
                </a:rPr>
                <a:t> member of the range.</a:t>
              </a:r>
            </a:p>
          </p:txBody>
        </p:sp>
      </p:grpSp>
      <p:sp>
        <p:nvSpPr>
          <p:cNvPr id="36872" name="Line 9"/>
          <p:cNvSpPr>
            <a:spLocks noChangeShapeType="1"/>
          </p:cNvSpPr>
          <p:nvPr/>
        </p:nvSpPr>
        <p:spPr bwMode="auto">
          <a:xfrm>
            <a:off x="2209800" y="3190875"/>
            <a:ext cx="22098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73" name="Line 10"/>
          <p:cNvSpPr>
            <a:spLocks noChangeShapeType="1"/>
          </p:cNvSpPr>
          <p:nvPr/>
        </p:nvSpPr>
        <p:spPr bwMode="auto">
          <a:xfrm>
            <a:off x="2057400" y="2657475"/>
            <a:ext cx="2362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74" name="Line 11"/>
          <p:cNvSpPr>
            <a:spLocks noChangeShapeType="1"/>
          </p:cNvSpPr>
          <p:nvPr/>
        </p:nvSpPr>
        <p:spPr bwMode="auto">
          <a:xfrm>
            <a:off x="2590800" y="2200275"/>
            <a:ext cx="1828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 flipV="1">
            <a:off x="2590800" y="1971675"/>
            <a:ext cx="18288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828800" y="3365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862" y="1363662"/>
            <a:ext cx="5105400" cy="712788"/>
          </a:xfrm>
          <a:prstGeom prst="rect">
            <a:avLst/>
          </a:prstGeom>
          <a:noFill/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862" y="2506662"/>
            <a:ext cx="4876800" cy="771525"/>
          </a:xfrm>
          <a:prstGeom prst="rect">
            <a:avLst/>
          </a:prstGeom>
          <a:noFill/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" y="3878262"/>
            <a:ext cx="2667000" cy="760413"/>
          </a:xfrm>
          <a:prstGeom prst="rect">
            <a:avLst/>
          </a:prstGeom>
          <a:noFill/>
        </p:spPr>
      </p:pic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519862" y="1295400"/>
            <a:ext cx="2243138" cy="525462"/>
          </a:xfrm>
          <a:prstGeom prst="rect">
            <a:avLst/>
          </a:prstGeom>
          <a:noFill/>
          <a:ln w="635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latin typeface="Times" pitchFamily="18" charset="0"/>
              </a:rPr>
              <a:t>Not a function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567487" y="2782887"/>
            <a:ext cx="1457325" cy="528638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latin typeface="Times" pitchFamily="18" charset="0"/>
              </a:rPr>
              <a:t>Function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586537" y="4335462"/>
            <a:ext cx="1457325" cy="528638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latin typeface="Times" pitchFamily="18" charset="0"/>
              </a:rPr>
              <a:t>Function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828800" y="3365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nimBg="1" autoUpdateAnimBg="0"/>
      <p:bldP spid="11277" grpId="0" animBg="1" autoUpdateAnimBg="0"/>
      <p:bldP spid="1128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1430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If it is possible for a vertical line to cross a graph more than once, then the graph is not the graph of a function.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828800" y="3365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The Vertical Line Test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583565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7" name="Line 712"/>
          <p:cNvSpPr>
            <a:spLocks noChangeShapeType="1"/>
          </p:cNvSpPr>
          <p:nvPr/>
        </p:nvSpPr>
        <p:spPr bwMode="auto">
          <a:xfrm>
            <a:off x="685800" y="377825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13"/>
          <p:cNvSpPr>
            <a:spLocks noChangeShapeType="1"/>
          </p:cNvSpPr>
          <p:nvPr/>
        </p:nvSpPr>
        <p:spPr bwMode="auto">
          <a:xfrm flipV="1">
            <a:off x="1600200" y="271145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715"/>
          <p:cNvSpPr>
            <a:spLocks noChangeShapeType="1"/>
          </p:cNvSpPr>
          <p:nvPr/>
        </p:nvSpPr>
        <p:spPr bwMode="auto">
          <a:xfrm flipV="1">
            <a:off x="6934200" y="271145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717"/>
          <p:cNvSpPr>
            <a:spLocks noChangeShapeType="1"/>
          </p:cNvSpPr>
          <p:nvPr/>
        </p:nvSpPr>
        <p:spPr bwMode="auto">
          <a:xfrm flipV="1">
            <a:off x="4419600" y="271145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719"/>
          <p:cNvSpPr>
            <a:spLocks noChangeShapeType="1"/>
          </p:cNvSpPr>
          <p:nvPr/>
        </p:nvSpPr>
        <p:spPr bwMode="auto">
          <a:xfrm>
            <a:off x="6019800" y="377825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720"/>
          <p:cNvSpPr>
            <a:spLocks noChangeShapeType="1"/>
          </p:cNvSpPr>
          <p:nvPr/>
        </p:nvSpPr>
        <p:spPr bwMode="auto">
          <a:xfrm>
            <a:off x="3429000" y="377825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721"/>
          <p:cNvSpPr>
            <a:spLocks/>
          </p:cNvSpPr>
          <p:nvPr/>
        </p:nvSpPr>
        <p:spPr bwMode="auto">
          <a:xfrm>
            <a:off x="838200" y="2940050"/>
            <a:ext cx="1219200" cy="1447800"/>
          </a:xfrm>
          <a:custGeom>
            <a:avLst/>
            <a:gdLst>
              <a:gd name="T0" fmla="*/ 0 w 720"/>
              <a:gd name="T1" fmla="*/ 563008339 h 880"/>
              <a:gd name="T2" fmla="*/ 963439030 w 720"/>
              <a:gd name="T3" fmla="*/ 173234209 h 880"/>
              <a:gd name="T4" fmla="*/ 275268279 w 720"/>
              <a:gd name="T5" fmla="*/ 1602410200 h 880"/>
              <a:gd name="T6" fmla="*/ 2064512147 w 720"/>
              <a:gd name="T7" fmla="*/ 2147483647 h 88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880"/>
              <a:gd name="T14" fmla="*/ 720 w 720"/>
              <a:gd name="T15" fmla="*/ 880 h 8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880">
                <a:moveTo>
                  <a:pt x="0" y="208"/>
                </a:moveTo>
                <a:cubicBezTo>
                  <a:pt x="160" y="104"/>
                  <a:pt x="320" y="0"/>
                  <a:pt x="336" y="64"/>
                </a:cubicBezTo>
                <a:cubicBezTo>
                  <a:pt x="352" y="128"/>
                  <a:pt x="32" y="456"/>
                  <a:pt x="96" y="592"/>
                </a:cubicBezTo>
                <a:cubicBezTo>
                  <a:pt x="160" y="728"/>
                  <a:pt x="616" y="832"/>
                  <a:pt x="720" y="8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722"/>
          <p:cNvSpPr>
            <a:spLocks/>
          </p:cNvSpPr>
          <p:nvPr/>
        </p:nvSpPr>
        <p:spPr bwMode="auto">
          <a:xfrm rot="917475">
            <a:off x="3429000" y="2863850"/>
            <a:ext cx="1828800" cy="1447800"/>
          </a:xfrm>
          <a:custGeom>
            <a:avLst/>
            <a:gdLst>
              <a:gd name="T0" fmla="*/ 2147483647 w 864"/>
              <a:gd name="T1" fmla="*/ 0 h 960"/>
              <a:gd name="T2" fmla="*/ 2147483647 w 864"/>
              <a:gd name="T3" fmla="*/ 764212175 h 960"/>
              <a:gd name="T4" fmla="*/ 1720426710 w 864"/>
              <a:gd name="T5" fmla="*/ 1528424351 h 960"/>
              <a:gd name="T6" fmla="*/ 0 w 864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960"/>
              <a:gd name="T14" fmla="*/ 864 w 864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960">
                <a:moveTo>
                  <a:pt x="864" y="0"/>
                </a:moveTo>
                <a:cubicBezTo>
                  <a:pt x="712" y="112"/>
                  <a:pt x="560" y="224"/>
                  <a:pt x="480" y="336"/>
                </a:cubicBezTo>
                <a:cubicBezTo>
                  <a:pt x="400" y="448"/>
                  <a:pt x="464" y="568"/>
                  <a:pt x="384" y="672"/>
                </a:cubicBezTo>
                <a:cubicBezTo>
                  <a:pt x="304" y="776"/>
                  <a:pt x="64" y="912"/>
                  <a:pt x="0" y="9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Oval 726"/>
          <p:cNvSpPr>
            <a:spLocks noChangeArrowheads="1"/>
          </p:cNvSpPr>
          <p:nvPr/>
        </p:nvSpPr>
        <p:spPr bwMode="auto">
          <a:xfrm>
            <a:off x="1143000" y="3321050"/>
            <a:ext cx="76200" cy="76200"/>
          </a:xfrm>
          <a:prstGeom prst="ellipse">
            <a:avLst/>
          </a:prstGeom>
          <a:solidFill>
            <a:srgbClr val="9900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728"/>
          <p:cNvSpPr>
            <a:spLocks noChangeArrowheads="1"/>
          </p:cNvSpPr>
          <p:nvPr/>
        </p:nvSpPr>
        <p:spPr bwMode="auto">
          <a:xfrm>
            <a:off x="6934200" y="2863850"/>
            <a:ext cx="76200" cy="76200"/>
          </a:xfrm>
          <a:prstGeom prst="ellipse">
            <a:avLst/>
          </a:prstGeom>
          <a:solidFill>
            <a:srgbClr val="990033"/>
          </a:solidFill>
          <a:ln w="9525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729"/>
          <p:cNvSpPr>
            <a:spLocks noChangeArrowheads="1"/>
          </p:cNvSpPr>
          <p:nvPr/>
        </p:nvSpPr>
        <p:spPr bwMode="auto">
          <a:xfrm>
            <a:off x="6934200" y="3778250"/>
            <a:ext cx="76200" cy="76200"/>
          </a:xfrm>
          <a:prstGeom prst="ellipse">
            <a:avLst/>
          </a:prstGeom>
          <a:solidFill>
            <a:srgbClr val="990033"/>
          </a:solidFill>
          <a:ln w="9525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730"/>
          <p:cNvSpPr txBox="1">
            <a:spLocks noChangeArrowheads="1"/>
          </p:cNvSpPr>
          <p:nvPr/>
        </p:nvSpPr>
        <p:spPr bwMode="auto">
          <a:xfrm>
            <a:off x="3657600" y="46926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 function</a:t>
            </a:r>
          </a:p>
        </p:txBody>
      </p:sp>
      <p:sp>
        <p:nvSpPr>
          <p:cNvPr id="19" name="Text Box 731"/>
          <p:cNvSpPr txBox="1">
            <a:spLocks noChangeArrowheads="1"/>
          </p:cNvSpPr>
          <p:nvPr/>
        </p:nvSpPr>
        <p:spPr bwMode="auto">
          <a:xfrm>
            <a:off x="5715000" y="4692650"/>
            <a:ext cx="2971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Not a function.  Two </a:t>
            </a:r>
            <a:r>
              <a:rPr lang="en-US" sz="2400" i="1">
                <a:latin typeface="Times New Roman" pitchFamily="18" charset="0"/>
              </a:rPr>
              <a:t>y</a:t>
            </a:r>
            <a:r>
              <a:rPr lang="en-US" sz="2400">
                <a:latin typeface="Times New Roman" pitchFamily="18" charset="0"/>
              </a:rPr>
              <a:t>-values correspond to one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-value</a:t>
            </a:r>
          </a:p>
        </p:txBody>
      </p:sp>
      <p:sp>
        <p:nvSpPr>
          <p:cNvPr id="20" name="Text Box 732"/>
          <p:cNvSpPr txBox="1">
            <a:spLocks noChangeArrowheads="1"/>
          </p:cNvSpPr>
          <p:nvPr/>
        </p:nvSpPr>
        <p:spPr bwMode="auto">
          <a:xfrm>
            <a:off x="381000" y="4616450"/>
            <a:ext cx="2895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Not a function.  Three </a:t>
            </a:r>
            <a:r>
              <a:rPr lang="en-US" sz="2400" i="1" dirty="0">
                <a:latin typeface="Times New Roman" pitchFamily="18" charset="0"/>
              </a:rPr>
              <a:t>y</a:t>
            </a:r>
            <a:r>
              <a:rPr lang="en-US" sz="2400" dirty="0">
                <a:latin typeface="Times New Roman" pitchFamily="18" charset="0"/>
              </a:rPr>
              <a:t>-values correspond to one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</a:rPr>
              <a:t>-value</a:t>
            </a:r>
          </a:p>
        </p:txBody>
      </p:sp>
      <p:sp>
        <p:nvSpPr>
          <p:cNvPr id="21" name="Line 733"/>
          <p:cNvSpPr>
            <a:spLocks noChangeShapeType="1"/>
          </p:cNvSpPr>
          <p:nvPr/>
        </p:nvSpPr>
        <p:spPr bwMode="auto">
          <a:xfrm>
            <a:off x="1219200" y="3016250"/>
            <a:ext cx="0" cy="1066800"/>
          </a:xfrm>
          <a:prstGeom prst="line">
            <a:avLst/>
          </a:prstGeom>
          <a:noFill/>
          <a:ln w="25400">
            <a:solidFill>
              <a:srgbClr val="A50021"/>
            </a:solidFill>
            <a:prstDash val="dash"/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734"/>
          <p:cNvSpPr>
            <a:spLocks noChangeShapeType="1"/>
          </p:cNvSpPr>
          <p:nvPr/>
        </p:nvSpPr>
        <p:spPr bwMode="auto">
          <a:xfrm>
            <a:off x="1219200" y="4083050"/>
            <a:ext cx="381000" cy="0"/>
          </a:xfrm>
          <a:prstGeom prst="line">
            <a:avLst/>
          </a:prstGeom>
          <a:noFill/>
          <a:ln w="9525">
            <a:solidFill>
              <a:srgbClr val="A5002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735"/>
          <p:cNvSpPr>
            <a:spLocks noChangeShapeType="1"/>
          </p:cNvSpPr>
          <p:nvPr/>
        </p:nvSpPr>
        <p:spPr bwMode="auto">
          <a:xfrm>
            <a:off x="1219200" y="3397250"/>
            <a:ext cx="381000" cy="0"/>
          </a:xfrm>
          <a:prstGeom prst="line">
            <a:avLst/>
          </a:prstGeom>
          <a:noFill/>
          <a:ln w="9525">
            <a:solidFill>
              <a:srgbClr val="A5002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736"/>
          <p:cNvSpPr>
            <a:spLocks noChangeShapeType="1"/>
          </p:cNvSpPr>
          <p:nvPr/>
        </p:nvSpPr>
        <p:spPr bwMode="auto">
          <a:xfrm>
            <a:off x="1219200" y="3016250"/>
            <a:ext cx="381000" cy="0"/>
          </a:xfrm>
          <a:prstGeom prst="line">
            <a:avLst/>
          </a:prstGeom>
          <a:noFill/>
          <a:ln w="9525">
            <a:solidFill>
              <a:srgbClr val="A5002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AutoShape 737"/>
          <p:cNvSpPr>
            <a:spLocks noChangeArrowheads="1"/>
          </p:cNvSpPr>
          <p:nvPr/>
        </p:nvSpPr>
        <p:spPr bwMode="auto">
          <a:xfrm>
            <a:off x="6248400" y="2863850"/>
            <a:ext cx="1676400" cy="1600200"/>
          </a:xfrm>
          <a:prstGeom prst="lightningBol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008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657600" y="990600"/>
            <a:ext cx="13874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4800" i="1"/>
              <a:t>f (x)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371600" y="2473325"/>
            <a:ext cx="2530475" cy="1412875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i="1" dirty="0"/>
              <a:t>f is the name of the function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H="1">
            <a:off x="2819400" y="1905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572000" y="2438400"/>
            <a:ext cx="3962400" cy="180975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i="1" dirty="0"/>
              <a:t>x is the variable into which we substitute values or other expressions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4495800" y="17526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1143000" y="4495800"/>
            <a:ext cx="6324600" cy="156966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b="1" i="1" dirty="0"/>
              <a:t>x</a:t>
            </a:r>
            <a:r>
              <a:rPr lang="en-US" sz="3200" b="1" dirty="0"/>
              <a:t> is called the </a:t>
            </a:r>
            <a:r>
              <a:rPr lang="en-US" sz="3200" b="1" dirty="0">
                <a:solidFill>
                  <a:schemeClr val="hlink"/>
                </a:solidFill>
              </a:rPr>
              <a:t>independent variable</a:t>
            </a:r>
            <a:r>
              <a:rPr lang="en-US" sz="3200" b="1" dirty="0"/>
              <a:t> and </a:t>
            </a:r>
            <a:r>
              <a:rPr lang="en-US" sz="3200" b="1" i="1" dirty="0"/>
              <a:t>f</a:t>
            </a:r>
            <a:r>
              <a:rPr lang="en-US" sz="3200" b="1" dirty="0"/>
              <a:t>(</a:t>
            </a:r>
            <a:r>
              <a:rPr lang="en-US" sz="3200" b="1" i="1" dirty="0"/>
              <a:t>x</a:t>
            </a:r>
            <a:r>
              <a:rPr lang="en-US" sz="3200" b="1" dirty="0"/>
              <a:t>) is the </a:t>
            </a:r>
            <a:r>
              <a:rPr lang="en-US" sz="3200" b="1" dirty="0">
                <a:solidFill>
                  <a:schemeClr val="hlink"/>
                </a:solidFill>
              </a:rPr>
              <a:t>dependent variable</a:t>
            </a:r>
            <a:r>
              <a:rPr lang="en-US" sz="3200" b="1" dirty="0"/>
              <a:t>.</a:t>
            </a:r>
            <a:endParaRPr lang="en-US" sz="3200" b="1" i="1" dirty="0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003925" y="1484867"/>
            <a:ext cx="2530475" cy="528638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i="1">
                <a:solidFill>
                  <a:schemeClr val="hlink"/>
                </a:solidFill>
              </a:rPr>
              <a:t>Read: “f of x”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057400" y="22860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Function Notation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685800" y="3581400"/>
            <a:ext cx="7924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</a:rPr>
              <a:t>To understand function notation, it helps to imagine a “function machine.”  Think of putting a member of the domain (an </a:t>
            </a:r>
            <a:r>
              <a:rPr lang="en-US" i="1" dirty="0" smtClean="0">
                <a:latin typeface="Times New Roman" pitchFamily="18" charset="0"/>
              </a:rPr>
              <a:t>input</a:t>
            </a:r>
            <a:r>
              <a:rPr lang="en-US" dirty="0" smtClean="0">
                <a:latin typeface="Times New Roman" pitchFamily="18" charset="0"/>
              </a:rPr>
              <a:t>) into the machine.  The machine is programmed to produce the appropriate member of the range (the </a:t>
            </a:r>
            <a:r>
              <a:rPr lang="en-US" i="1" dirty="0" smtClean="0">
                <a:latin typeface="Times New Roman" pitchFamily="18" charset="0"/>
              </a:rPr>
              <a:t>output</a:t>
            </a:r>
            <a:r>
              <a:rPr lang="en-US" dirty="0" smtClean="0">
                <a:latin typeface="Times New Roman" pitchFamily="18" charset="0"/>
              </a:rPr>
              <a:t>).</a:t>
            </a:r>
            <a:r>
              <a:rPr lang="en-US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Here 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 represents an arbitrary input, and </a:t>
            </a:r>
            <a:r>
              <a:rPr lang="en-US" i="1" dirty="0">
                <a:latin typeface="Times New Roman" pitchFamily="18" charset="0"/>
              </a:rPr>
              <a:t>f 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</a:rPr>
              <a:t>represents </a:t>
            </a:r>
            <a:r>
              <a:rPr lang="en-US" dirty="0">
                <a:latin typeface="Times New Roman" pitchFamily="18" charset="0"/>
              </a:rPr>
              <a:t>the corresponding output.</a:t>
            </a:r>
          </a:p>
        </p:txBody>
      </p:sp>
      <p:pic>
        <p:nvPicPr>
          <p:cNvPr id="51206" name="Picture 4" descr="i02_0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838200"/>
            <a:ext cx="54864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22860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Function Notation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4135</TotalTime>
  <Words>1158</Words>
  <Application>Microsoft Office PowerPoint</Application>
  <PresentationFormat>On-screen Show (4:3)</PresentationFormat>
  <Paragraphs>210</Paragraphs>
  <Slides>22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Blends</vt:lpstr>
      <vt:lpstr>Equation</vt:lpstr>
      <vt:lpstr>Chart</vt:lpstr>
      <vt:lpstr>Sections 7.1, 7.2   Functions and Domain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Denise</dc:creator>
  <cp:lastModifiedBy>Phong</cp:lastModifiedBy>
  <cp:revision>259</cp:revision>
  <dcterms:created xsi:type="dcterms:W3CDTF">2005-02-12T04:03:29Z</dcterms:created>
  <dcterms:modified xsi:type="dcterms:W3CDTF">2014-09-22T09:15:57Z</dcterms:modified>
</cp:coreProperties>
</file>