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6" r:id="rId2"/>
    <p:sldId id="260" r:id="rId3"/>
    <p:sldId id="284" r:id="rId4"/>
    <p:sldId id="289" r:id="rId5"/>
    <p:sldId id="286" r:id="rId6"/>
    <p:sldId id="287" r:id="rId7"/>
    <p:sldId id="285" r:id="rId8"/>
    <p:sldId id="296" r:id="rId9"/>
    <p:sldId id="288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CCFF"/>
    <a:srgbClr val="FFFF00"/>
    <a:srgbClr val="3366FF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9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EE3A9C-0278-4669-A6F9-C23DE7A1EAC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63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83DAE-2C65-4B52-B24A-C0748C82EF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3CBE-3455-4F70-A6A6-0C0923CC2E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8CC3BC-0D7E-406C-BC1D-C5CD982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417F-08B3-4282-A837-FBDFFE101D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11F5-0A51-4812-B9EF-5A158E2685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73BB0-A3DA-4F6A-9F31-B90DEB6C6C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D9272-0A03-4680-9E95-4CE3EC9DB3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936E-27D4-4340-8A6C-BF3FC528E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56163-78BC-4714-864E-3BE736A16D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CF20D-26B5-448E-848C-3FD993D2D3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6DE0D-D449-4051-9D99-82DEA6FEE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26AE1BC-F382-4A21-91C9-26032EDC3A5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53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466725"/>
            <a:ext cx="7543800" cy="2133600"/>
          </a:xfrm>
        </p:spPr>
        <p:txBody>
          <a:bodyPr/>
          <a:lstStyle/>
          <a:p>
            <a:r>
              <a:rPr lang="en-US" sz="4400" dirty="0">
                <a:latin typeface="Times New Roman" pitchFamily="18" charset="0"/>
              </a:rPr>
              <a:t>Section </a:t>
            </a:r>
            <a:r>
              <a:rPr lang="en-US" sz="4400" dirty="0" smtClean="0">
                <a:latin typeface="Times New Roman" pitchFamily="18" charset="0"/>
              </a:rPr>
              <a:t>1.1</a:t>
            </a:r>
            <a:r>
              <a:rPr lang="en-US" sz="4400" dirty="0">
                <a:latin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</a:rPr>
            </a:br>
            <a:r>
              <a:rPr lang="en-US" sz="4200" dirty="0" smtClean="0">
                <a:latin typeface="Times New Roman" pitchFamily="18" charset="0"/>
              </a:rPr>
              <a:t>Slopes and Equations of Lines</a:t>
            </a:r>
            <a:endParaRPr lang="en-US" sz="4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/>
              <a:t>Perpendicular Lines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8305800" cy="4530725"/>
          </a:xfrm>
        </p:spPr>
        <p:txBody>
          <a:bodyPr/>
          <a:lstStyle/>
          <a:p>
            <a:r>
              <a:rPr lang="en-US" dirty="0"/>
              <a:t>Two lines with slopes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are </a:t>
            </a:r>
            <a:r>
              <a:rPr lang="en-US" dirty="0">
                <a:solidFill>
                  <a:srgbClr val="0000CC"/>
                </a:solidFill>
              </a:rPr>
              <a:t>perpendicular</a:t>
            </a:r>
            <a:r>
              <a:rPr lang="en-US" dirty="0"/>
              <a:t> if and only if the product of their slopes is </a:t>
            </a:r>
            <a:r>
              <a:rPr lang="en-US" dirty="0">
                <a:sym typeface="Symbol" pitchFamily="18" charset="2"/>
              </a:rPr>
              <a:t>1</a:t>
            </a:r>
            <a:r>
              <a:rPr lang="en-US" dirty="0" smtClean="0">
                <a:sym typeface="Symbol" pitchFamily="18" charset="2"/>
              </a:rPr>
              <a:t>:</a:t>
            </a:r>
            <a:r>
              <a:rPr lang="en-US" dirty="0">
                <a:sym typeface="Symbol" pitchFamily="18" charset="2"/>
              </a:rPr>
              <a:t>	</a:t>
            </a:r>
            <a:r>
              <a:rPr lang="en-US" i="1" dirty="0">
                <a:sym typeface="Symbol" pitchFamily="18" charset="2"/>
              </a:rPr>
              <a:t>m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m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= 1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Lines are also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perpendicular </a:t>
            </a:r>
            <a:r>
              <a:rPr lang="en-US" dirty="0">
                <a:sym typeface="Symbol" pitchFamily="18" charset="2"/>
              </a:rPr>
              <a:t>if one is vertical 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) and the other is horizontal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).</a:t>
            </a:r>
          </a:p>
          <a:p>
            <a:endParaRPr lang="en-US" dirty="0">
              <a:sym typeface="Symbol" pitchFamily="18" charset="2"/>
            </a:endParaRPr>
          </a:p>
        </p:txBody>
      </p:sp>
      <p:graphicFrame>
        <p:nvGraphicFramePr>
          <p:cNvPr id="408576" name="Object 1024"/>
          <p:cNvGraphicFramePr>
            <a:graphicFrameLocks noChangeAspect="1"/>
          </p:cNvGraphicFramePr>
          <p:nvPr/>
        </p:nvGraphicFramePr>
        <p:xfrm>
          <a:off x="0" y="0"/>
          <a:ext cx="914400" cy="285750"/>
        </p:xfrm>
        <a:graphic>
          <a:graphicData uri="http://schemas.openxmlformats.org/presentationml/2006/ole">
            <p:oleObj spid="_x0000_s65538" name="Equation" r:id="rId3" imgW="914400" imgH="285120" progId="Equation.DSMT4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3276600"/>
            <a:ext cx="4197386" cy="3429000"/>
            <a:chOff x="2966" y="1392"/>
            <a:chExt cx="2469" cy="2100"/>
          </a:xfrm>
        </p:grpSpPr>
        <p:pic>
          <p:nvPicPr>
            <p:cNvPr id="35635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8" y="1392"/>
              <a:ext cx="2100" cy="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6359" name="Text Box 7"/>
            <p:cNvSpPr txBox="1">
              <a:spLocks noChangeArrowheads="1"/>
            </p:cNvSpPr>
            <p:nvPr/>
          </p:nvSpPr>
          <p:spPr bwMode="auto">
            <a:xfrm>
              <a:off x="4609" y="1742"/>
              <a:ext cx="82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i="1" dirty="0">
                  <a:latin typeface="Times New Roman" pitchFamily="18" charset="0"/>
                </a:rPr>
                <a:t>y = </a:t>
              </a:r>
              <a:r>
                <a:rPr lang="en-US" sz="1600" dirty="0">
                  <a:latin typeface="Times New Roman" pitchFamily="18" charset="0"/>
                </a:rPr>
                <a:t>3</a:t>
              </a:r>
              <a:r>
                <a:rPr lang="en-US" sz="1600" i="1" dirty="0">
                  <a:latin typeface="Times New Roman" pitchFamily="18" charset="0"/>
                </a:rPr>
                <a:t>x</a:t>
              </a:r>
              <a:r>
                <a:rPr lang="en-US" sz="1600" dirty="0">
                  <a:latin typeface="Times New Roman" pitchFamily="18" charset="0"/>
                </a:rPr>
                <a:t> </a:t>
              </a:r>
              <a:r>
                <a:rPr lang="en-US" sz="1600" dirty="0">
                  <a:latin typeface="Times New Roman" pitchFamily="18" charset="0"/>
                  <a:sym typeface="Symbol" pitchFamily="18" charset="2"/>
                </a:rPr>
                <a:t> 4</a:t>
              </a:r>
            </a:p>
          </p:txBody>
        </p:sp>
        <p:graphicFrame>
          <p:nvGraphicFramePr>
            <p:cNvPr id="408577" name="Object 1025"/>
            <p:cNvGraphicFramePr>
              <a:graphicFrameLocks noChangeAspect="1"/>
            </p:cNvGraphicFramePr>
            <p:nvPr/>
          </p:nvGraphicFramePr>
          <p:xfrm>
            <a:off x="2966" y="1872"/>
            <a:ext cx="759" cy="363"/>
          </p:xfrm>
          <a:graphic>
            <a:graphicData uri="http://schemas.openxmlformats.org/presentationml/2006/ole">
              <p:oleObj spid="_x0000_s65539" name="Equation" r:id="rId5" imgW="1409400" imgH="6728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89075"/>
            <a:ext cx="8763000" cy="45307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Determine </a:t>
            </a:r>
            <a:r>
              <a:rPr lang="en-US" dirty="0"/>
              <a:t>whether each of the following pairs of lines is parallel, perpendicular, or neither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a) </a:t>
            </a:r>
            <a:r>
              <a:rPr lang="en-US" i="1" dirty="0"/>
              <a:t>y </a:t>
            </a:r>
            <a:r>
              <a:rPr lang="en-US" i="1" dirty="0">
                <a:sym typeface="Symbol" pitchFamily="18" charset="2"/>
              </a:rPr>
              <a:t> </a:t>
            </a:r>
            <a:r>
              <a:rPr lang="en-US" dirty="0">
                <a:sym typeface="Symbol" pitchFamily="18" charset="2"/>
              </a:rPr>
              <a:t>4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/>
              <a:t> = </a:t>
            </a:r>
            <a:r>
              <a:rPr lang="en-US" i="1" dirty="0">
                <a:sym typeface="Symbol" pitchFamily="18" charset="2"/>
              </a:rPr>
              <a:t> </a:t>
            </a:r>
            <a:r>
              <a:rPr lang="en-US" dirty="0">
                <a:sym typeface="Symbol" pitchFamily="18" charset="2"/>
              </a:rPr>
              <a:t>3, 	4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 </a:t>
            </a:r>
            <a:r>
              <a:rPr lang="en-US" dirty="0">
                <a:sym typeface="Symbol" pitchFamily="18" charset="2"/>
              </a:rPr>
              <a:t>8</a:t>
            </a:r>
            <a:r>
              <a:rPr lang="en-US" i="1" dirty="0">
                <a:sym typeface="Symbol" pitchFamily="18" charset="2"/>
              </a:rPr>
              <a:t> =  </a:t>
            </a:r>
            <a:r>
              <a:rPr lang="en-US" i="1" dirty="0" smtClean="0">
                <a:sym typeface="Symbol" pitchFamily="18" charset="2"/>
              </a:rPr>
              <a:t>x   </a:t>
            </a:r>
          </a:p>
          <a:p>
            <a:pPr>
              <a:buFont typeface="Wingdings" pitchFamily="2" charset="2"/>
              <a:buNone/>
            </a:pPr>
            <a:r>
              <a:rPr lang="en-US" i="1" dirty="0" smtClean="0">
                <a:sym typeface="Symbol" pitchFamily="18" charset="2"/>
              </a:rPr>
              <a:t>							</a:t>
            </a:r>
            <a:r>
              <a:rPr lang="en-US" dirty="0" smtClean="0"/>
              <a:t>(perpendicular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/>
              <a:t>b) 2</a:t>
            </a:r>
            <a:r>
              <a:rPr lang="en-US" i="1" dirty="0"/>
              <a:t>x</a:t>
            </a:r>
            <a:r>
              <a:rPr lang="en-US" dirty="0"/>
              <a:t> + 3</a:t>
            </a:r>
            <a:r>
              <a:rPr lang="en-US" i="1" dirty="0"/>
              <a:t>y</a:t>
            </a:r>
            <a:r>
              <a:rPr lang="en-US" dirty="0"/>
              <a:t> = 4, 	3</a:t>
            </a:r>
            <a:r>
              <a:rPr lang="en-US" i="1" dirty="0"/>
              <a:t>x</a:t>
            </a:r>
            <a:r>
              <a:rPr lang="en-US" dirty="0"/>
              <a:t> + 2</a:t>
            </a:r>
            <a:r>
              <a:rPr lang="en-US" i="1" dirty="0"/>
              <a:t>y</a:t>
            </a:r>
            <a:r>
              <a:rPr lang="en-US" dirty="0"/>
              <a:t> = 8	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							(</a:t>
            </a:r>
            <a:r>
              <a:rPr lang="en-US" dirty="0"/>
              <a:t>neither)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/>
              <a:t>c) 2</a:t>
            </a:r>
            <a:r>
              <a:rPr lang="en-US" i="1" dirty="0"/>
              <a:t>y</a:t>
            </a:r>
            <a:r>
              <a:rPr lang="en-US" dirty="0"/>
              <a:t> = 4</a:t>
            </a:r>
            <a:r>
              <a:rPr lang="en-US" i="1" dirty="0"/>
              <a:t>x</a:t>
            </a:r>
            <a:r>
              <a:rPr lang="en-US" dirty="0"/>
              <a:t> + 12, 	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i="1" dirty="0">
                <a:sym typeface="Symbol" pitchFamily="18" charset="2"/>
              </a:rPr>
              <a:t>  </a:t>
            </a:r>
            <a:r>
              <a:rPr lang="en-US" dirty="0">
                <a:sym typeface="Symbol" pitchFamily="18" charset="2"/>
              </a:rPr>
              <a:t>8 = 2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		</a:t>
            </a:r>
            <a:r>
              <a:rPr lang="en-US" dirty="0" smtClean="0">
                <a:sym typeface="Symbol" pitchFamily="18" charset="2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							(</a:t>
            </a:r>
            <a:r>
              <a:rPr lang="en-US" dirty="0">
                <a:sym typeface="Symbol" pitchFamily="18" charset="2"/>
              </a:rPr>
              <a:t>parallel)</a:t>
            </a:r>
            <a:endParaRPr lang="en-US" i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382000" cy="45307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	Write an equation </a:t>
            </a:r>
            <a:r>
              <a:rPr lang="en-US" dirty="0"/>
              <a:t>of the </a:t>
            </a:r>
            <a:r>
              <a:rPr lang="en-US" dirty="0" smtClean="0"/>
              <a:t>line containing the point (1, </a:t>
            </a:r>
            <a:r>
              <a:rPr lang="en-US" i="1" dirty="0" smtClean="0">
                <a:sym typeface="Symbol" pitchFamily="18" charset="2"/>
              </a:rPr>
              <a:t> </a:t>
            </a:r>
            <a:r>
              <a:rPr lang="en-US" dirty="0" smtClean="0">
                <a:sym typeface="Symbol" pitchFamily="18" charset="2"/>
              </a:rPr>
              <a:t>2) and is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smtClean="0"/>
              <a:t>(a</a:t>
            </a:r>
            <a:r>
              <a:rPr lang="en-US" dirty="0"/>
              <a:t>) parallel </a:t>
            </a:r>
            <a:r>
              <a:rPr lang="en-US" dirty="0" smtClean="0"/>
              <a:t>to the line 3y + 4 = 18x.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(b) perpendicular to </a:t>
            </a:r>
            <a:r>
              <a:rPr lang="en-US" dirty="0" smtClean="0"/>
              <a:t>the </a:t>
            </a:r>
            <a:r>
              <a:rPr lang="en-US" dirty="0"/>
              <a:t>line 3</a:t>
            </a:r>
            <a:r>
              <a:rPr lang="en-US" i="1" dirty="0"/>
              <a:t>y</a:t>
            </a:r>
            <a:r>
              <a:rPr lang="en-US" dirty="0"/>
              <a:t> + 4 = </a:t>
            </a:r>
            <a:r>
              <a:rPr lang="en-US" dirty="0" smtClean="0"/>
              <a:t>18</a:t>
            </a:r>
            <a:r>
              <a:rPr lang="en-US" i="1" dirty="0" smtClean="0"/>
              <a:t>x.</a:t>
            </a:r>
            <a:endParaRPr lang="en-US" dirty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 </a:t>
            </a:r>
            <a:r>
              <a:rPr lang="en-US" b="1" dirty="0" smtClean="0">
                <a:sym typeface="Symbol" pitchFamily="18" charset="2"/>
              </a:rPr>
              <a:t>Solution: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Solve </a:t>
            </a:r>
            <a:r>
              <a:rPr lang="en-US" dirty="0">
                <a:sym typeface="Symbol" pitchFamily="18" charset="2"/>
              </a:rPr>
              <a:t>the equation for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: </a:t>
            </a:r>
            <a:endParaRPr lang="en-US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So, its slope is 6.</a:t>
            </a:r>
            <a:endParaRPr lang="en-US" dirty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  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dirty="0">
              <a:sym typeface="Symbol" pitchFamily="18" charset="2"/>
            </a:endParaRPr>
          </a:p>
        </p:txBody>
      </p:sp>
      <p:graphicFrame>
        <p:nvGraphicFramePr>
          <p:cNvPr id="409600" name="Object 1024"/>
          <p:cNvGraphicFramePr>
            <a:graphicFrameLocks noChangeAspect="1"/>
          </p:cNvGraphicFramePr>
          <p:nvPr/>
        </p:nvGraphicFramePr>
        <p:xfrm>
          <a:off x="5334000" y="4267200"/>
          <a:ext cx="2057400" cy="1758142"/>
        </p:xfrm>
        <a:graphic>
          <a:graphicData uri="http://schemas.openxmlformats.org/presentationml/2006/ole">
            <p:oleObj spid="_x0000_s66562" name="Equation" r:id="rId3" imgW="139680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dirty="0"/>
              <a:t>Example continued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530725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AutoNum type="alphaLcParenBoth"/>
            </a:pPr>
            <a:r>
              <a:rPr lang="en-US" dirty="0" smtClean="0">
                <a:sym typeface="Symbol" pitchFamily="18" charset="2"/>
              </a:rPr>
              <a:t>The line parallel to the given line will have the same slope, which is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6.</a:t>
            </a:r>
          </a:p>
          <a:p>
            <a:pPr marL="514350" indent="-514350">
              <a:buFont typeface="Wingdings" pitchFamily="2" charset="2"/>
              <a:buAutoNum type="alphaLcParenBoth"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410624" name="Object 1024"/>
          <p:cNvGraphicFramePr>
            <a:graphicFrameLocks noChangeAspect="1"/>
          </p:cNvGraphicFramePr>
          <p:nvPr/>
        </p:nvGraphicFramePr>
        <p:xfrm>
          <a:off x="0" y="0"/>
          <a:ext cx="914400" cy="285750"/>
        </p:xfrm>
        <a:graphic>
          <a:graphicData uri="http://schemas.openxmlformats.org/presentationml/2006/ole">
            <p:oleObj spid="_x0000_s67586" name="Equation" r:id="rId3" imgW="914400" imgH="285120" progId="Equation.DSMT4">
              <p:embed/>
            </p:oleObj>
          </a:graphicData>
        </a:graphic>
      </p:graphicFrame>
      <p:graphicFrame>
        <p:nvGraphicFramePr>
          <p:cNvPr id="410625" name="Object 1025"/>
          <p:cNvGraphicFramePr>
            <a:graphicFrameLocks noChangeAspect="1"/>
          </p:cNvGraphicFramePr>
          <p:nvPr/>
        </p:nvGraphicFramePr>
        <p:xfrm>
          <a:off x="2514600" y="2438400"/>
          <a:ext cx="3352800" cy="2710132"/>
        </p:xfrm>
        <a:graphic>
          <a:graphicData uri="http://schemas.openxmlformats.org/presentationml/2006/ole">
            <p:oleObj spid="_x0000_s67587" name="Equation" r:id="rId4" imgW="1993680" imgH="1612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/>
              <a:t>Example continued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696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(b) For a line </a:t>
            </a:r>
            <a:r>
              <a:rPr lang="en-US" dirty="0" smtClean="0"/>
              <a:t>perpendicular, its slope will be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</a:t>
            </a:r>
            <a:r>
              <a:rPr lang="en-US" i="1" dirty="0"/>
              <a:t>m</a:t>
            </a:r>
            <a:r>
              <a:rPr lang="en-US" dirty="0"/>
              <a:t> = 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411648" name="Object 1024"/>
          <p:cNvGraphicFramePr>
            <a:graphicFrameLocks noChangeAspect="1"/>
          </p:cNvGraphicFramePr>
          <p:nvPr>
            <p:ph sz="half" idx="4294967295"/>
          </p:nvPr>
        </p:nvGraphicFramePr>
        <p:xfrm>
          <a:off x="1447800" y="1828800"/>
          <a:ext cx="398462" cy="673100"/>
        </p:xfrm>
        <a:graphic>
          <a:graphicData uri="http://schemas.openxmlformats.org/presentationml/2006/ole">
            <p:oleObj spid="_x0000_s68610" name="Equation" r:id="rId3" imgW="406080" imgH="672840" progId="Equation.DSMT4">
              <p:embed/>
            </p:oleObj>
          </a:graphicData>
        </a:graphic>
      </p:graphicFrame>
      <p:graphicFrame>
        <p:nvGraphicFramePr>
          <p:cNvPr id="411649" name="Object 1025"/>
          <p:cNvGraphicFramePr>
            <a:graphicFrameLocks noChangeAspect="1"/>
          </p:cNvGraphicFramePr>
          <p:nvPr>
            <p:ph sz="half" idx="4294967295"/>
          </p:nvPr>
        </p:nvGraphicFramePr>
        <p:xfrm>
          <a:off x="3276600" y="2286000"/>
          <a:ext cx="2743200" cy="3615710"/>
        </p:xfrm>
        <a:graphic>
          <a:graphicData uri="http://schemas.openxmlformats.org/presentationml/2006/ole">
            <p:oleObj spid="_x0000_s68611" name="Equation" r:id="rId4" imgW="1993680" imgH="260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of a line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7315200" cy="4495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If a line passes through two points 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and (x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,y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), then its slope is given by</a:t>
            </a: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The slope of a horizontal line is 0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The slope of a vertical line is undefined</a:t>
            </a: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860550" y="2562225"/>
          <a:ext cx="5249863" cy="1981200"/>
        </p:xfrm>
        <a:graphic>
          <a:graphicData uri="http://schemas.openxmlformats.org/presentationml/2006/ole">
            <p:oleObj spid="_x0000_s8196" name="Equation" r:id="rId3" imgW="11808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Slope-Intercept form of a line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7315200" cy="2895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If a line has slope m and y-intercept (0,b), then the equation of the line is given by</a:t>
            </a: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895600" y="2895600"/>
          <a:ext cx="2990850" cy="904875"/>
        </p:xfrm>
        <a:graphic>
          <a:graphicData uri="http://schemas.openxmlformats.org/presentationml/2006/ole">
            <p:oleObj spid="_x0000_s60418" name="Equation" r:id="rId3" imgW="672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0413" y="1524000"/>
            <a:ext cx="3963987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Graph</a:t>
            </a:r>
            <a:endParaRPr lang="en-US" dirty="0"/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b="1" dirty="0"/>
              <a:t>Solution: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The </a:t>
            </a:r>
            <a:r>
              <a:rPr lang="en-US" i="1" dirty="0"/>
              <a:t>y</a:t>
            </a:r>
            <a:r>
              <a:rPr lang="en-US" dirty="0"/>
              <a:t>-intercept is </a:t>
            </a:r>
            <a:endParaRPr 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  (</a:t>
            </a:r>
            <a:r>
              <a:rPr lang="en-US" dirty="0"/>
              <a:t>0, </a:t>
            </a:r>
            <a:r>
              <a:rPr lang="en-US" dirty="0">
                <a:sym typeface="Symbol" pitchFamily="18" charset="2"/>
              </a:rPr>
              <a:t>2). </a:t>
            </a:r>
          </a:p>
        </p:txBody>
      </p:sp>
      <p:graphicFrame>
        <p:nvGraphicFramePr>
          <p:cNvPr id="406528" name="Object 1024"/>
          <p:cNvGraphicFramePr>
            <a:graphicFrameLocks noChangeAspect="1"/>
          </p:cNvGraphicFramePr>
          <p:nvPr>
            <p:ph sz="half" idx="2"/>
          </p:nvPr>
        </p:nvGraphicFramePr>
        <p:xfrm>
          <a:off x="2438399" y="1295401"/>
          <a:ext cx="1802919" cy="985100"/>
        </p:xfrm>
        <a:graphic>
          <a:graphicData uri="http://schemas.openxmlformats.org/presentationml/2006/ole">
            <p:oleObj spid="_x0000_s64514" name="Equation" r:id="rId3" imgW="1231560" imgH="672840" progId="Equation.DSMT4">
              <p:embed/>
            </p:oleObj>
          </a:graphicData>
        </a:graphic>
      </p:graphicFrame>
      <p:graphicFrame>
        <p:nvGraphicFramePr>
          <p:cNvPr id="406529" name="Object 1025"/>
          <p:cNvGraphicFramePr>
            <a:graphicFrameLocks noChangeAspect="1"/>
          </p:cNvGraphicFramePr>
          <p:nvPr/>
        </p:nvGraphicFramePr>
        <p:xfrm>
          <a:off x="609600" y="5105400"/>
          <a:ext cx="6997262" cy="893923"/>
        </p:xfrm>
        <a:graphic>
          <a:graphicData uri="http://schemas.openxmlformats.org/presentationml/2006/ole">
            <p:oleObj spid="_x0000_s64515" name="Equation" r:id="rId4" imgW="5765760" imgH="736560" progId="Equation.DSMT4">
              <p:embed/>
            </p:oleObj>
          </a:graphicData>
        </a:graphic>
      </p:graphicFrame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5181600" y="1752600"/>
            <a:ext cx="3308350" cy="3308350"/>
            <a:chOff x="3360" y="1056"/>
            <a:chExt cx="1800" cy="1800"/>
          </a:xfrm>
        </p:grpSpPr>
        <p:pic>
          <p:nvPicPr>
            <p:cNvPr id="353287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60" y="1056"/>
              <a:ext cx="1800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8"/>
            <p:cNvGrpSpPr>
              <a:grpSpLocks noChangeAspect="1"/>
            </p:cNvGrpSpPr>
            <p:nvPr/>
          </p:nvGrpSpPr>
          <p:grpSpPr bwMode="auto">
            <a:xfrm>
              <a:off x="3968" y="1944"/>
              <a:ext cx="880" cy="472"/>
              <a:chOff x="3968" y="1944"/>
              <a:chExt cx="880" cy="472"/>
            </a:xfrm>
          </p:grpSpPr>
          <p:grpSp>
            <p:nvGrpSpPr>
              <p:cNvPr id="4" name="Group 9"/>
              <p:cNvGrpSpPr>
                <a:grpSpLocks noChangeAspect="1"/>
              </p:cNvGrpSpPr>
              <p:nvPr/>
            </p:nvGrpSpPr>
            <p:grpSpPr bwMode="auto">
              <a:xfrm>
                <a:off x="4256" y="2104"/>
                <a:ext cx="304" cy="144"/>
                <a:chOff x="4256" y="2104"/>
                <a:chExt cx="304" cy="144"/>
              </a:xfrm>
            </p:grpSpPr>
            <p:sp>
              <p:nvSpPr>
                <p:cNvPr id="353290" name="Line 1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256" y="210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291" name="Line 11"/>
                <p:cNvSpPr>
                  <a:spLocks noChangeAspect="1" noChangeShapeType="1"/>
                </p:cNvSpPr>
                <p:nvPr/>
              </p:nvSpPr>
              <p:spPr bwMode="auto">
                <a:xfrm>
                  <a:off x="4272" y="2112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"/>
              <p:cNvGrpSpPr>
                <a:grpSpLocks noChangeAspect="1"/>
              </p:cNvGrpSpPr>
              <p:nvPr/>
            </p:nvGrpSpPr>
            <p:grpSpPr bwMode="auto">
              <a:xfrm>
                <a:off x="4544" y="1944"/>
                <a:ext cx="304" cy="144"/>
                <a:chOff x="4256" y="2104"/>
                <a:chExt cx="304" cy="144"/>
              </a:xfrm>
            </p:grpSpPr>
            <p:sp>
              <p:nvSpPr>
                <p:cNvPr id="353293" name="Line 1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256" y="210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294" name="Line 14"/>
                <p:cNvSpPr>
                  <a:spLocks noChangeAspect="1" noChangeShapeType="1"/>
                </p:cNvSpPr>
                <p:nvPr/>
              </p:nvSpPr>
              <p:spPr bwMode="auto">
                <a:xfrm>
                  <a:off x="4272" y="2112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5"/>
              <p:cNvGrpSpPr>
                <a:grpSpLocks noChangeAspect="1"/>
              </p:cNvGrpSpPr>
              <p:nvPr/>
            </p:nvGrpSpPr>
            <p:grpSpPr bwMode="auto">
              <a:xfrm rot="10800000">
                <a:off x="3968" y="2272"/>
                <a:ext cx="304" cy="144"/>
                <a:chOff x="4256" y="2104"/>
                <a:chExt cx="304" cy="144"/>
              </a:xfrm>
            </p:grpSpPr>
            <p:sp>
              <p:nvSpPr>
                <p:cNvPr id="353296" name="Line 1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256" y="210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297" name="Line 1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72" y="2112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6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Point-Slope form of a line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7391400" cy="4495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If a line has slope m and passes through a point 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), then the equation of the line is given by</a:t>
            </a: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63663" y="3103563"/>
          <a:ext cx="4910137" cy="962025"/>
        </p:xfrm>
        <a:graphic>
          <a:graphicData uri="http://schemas.openxmlformats.org/presentationml/2006/ole">
            <p:oleObj spid="_x0000_s62466" name="Equation" r:id="rId3" imgW="11048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7543800" cy="453072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Find </a:t>
            </a:r>
            <a:r>
              <a:rPr lang="en-US" sz="2800" dirty="0">
                <a:sym typeface="Symbol" pitchFamily="18" charset="2"/>
              </a:rPr>
              <a:t>the equation of the line containing the points (2, 7)  and (1, 8).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ym typeface="Symbol" pitchFamily="18" charset="2"/>
              </a:rPr>
              <a:t>Solution</a:t>
            </a:r>
            <a:r>
              <a:rPr lang="en-US" sz="2800" dirty="0">
                <a:sym typeface="Symbol" pitchFamily="18" charset="2"/>
              </a:rPr>
              <a:t>: </a:t>
            </a:r>
            <a:endParaRPr lang="en-US" sz="2800" dirty="0" smtClean="0"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ym typeface="Symbol" pitchFamily="18" charset="2"/>
              </a:rPr>
              <a:t>First </a:t>
            </a:r>
            <a:r>
              <a:rPr lang="en-US" sz="2400" dirty="0">
                <a:sym typeface="Symbol" pitchFamily="18" charset="2"/>
              </a:rPr>
              <a:t>determine the slope: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 </a:t>
            </a:r>
          </a:p>
        </p:txBody>
      </p:sp>
      <p:graphicFrame>
        <p:nvGraphicFramePr>
          <p:cNvPr id="407552" name="Object 1024"/>
          <p:cNvGraphicFramePr>
            <a:graphicFrameLocks noChangeAspect="1"/>
          </p:cNvGraphicFramePr>
          <p:nvPr/>
        </p:nvGraphicFramePr>
        <p:xfrm>
          <a:off x="0" y="0"/>
          <a:ext cx="914400" cy="285750"/>
        </p:xfrm>
        <a:graphic>
          <a:graphicData uri="http://schemas.openxmlformats.org/presentationml/2006/ole">
            <p:oleObj spid="_x0000_s63490" name="Equation" r:id="rId3" imgW="914400" imgH="285120" progId="Equation.DSMT4">
              <p:embed/>
            </p:oleObj>
          </a:graphicData>
        </a:graphic>
      </p:graphicFrame>
      <p:graphicFrame>
        <p:nvGraphicFramePr>
          <p:cNvPr id="407553" name="Object 1025"/>
          <p:cNvGraphicFramePr>
            <a:graphicFrameLocks noChangeAspect="1"/>
          </p:cNvGraphicFramePr>
          <p:nvPr/>
        </p:nvGraphicFramePr>
        <p:xfrm>
          <a:off x="990600" y="3429000"/>
          <a:ext cx="1524000" cy="2176424"/>
        </p:xfrm>
        <a:graphic>
          <a:graphicData uri="http://schemas.openxmlformats.org/presentationml/2006/ole">
            <p:oleObj spid="_x0000_s63491" name="Equation" r:id="rId4" imgW="1244520" imgH="1777680" progId="Equation.DSMT4">
              <p:embed/>
            </p:oleObj>
          </a:graphicData>
        </a:graphic>
      </p:graphicFrame>
      <p:graphicFrame>
        <p:nvGraphicFramePr>
          <p:cNvPr id="407554" name="Object 1026"/>
          <p:cNvGraphicFramePr>
            <a:graphicFrameLocks noChangeAspect="1"/>
          </p:cNvGraphicFramePr>
          <p:nvPr/>
        </p:nvGraphicFramePr>
        <p:xfrm>
          <a:off x="5181600" y="3429000"/>
          <a:ext cx="2895600" cy="2342302"/>
        </p:xfrm>
        <a:graphic>
          <a:graphicData uri="http://schemas.openxmlformats.org/presentationml/2006/ole">
            <p:oleObj spid="_x0000_s63492" name="Equation" r:id="rId5" imgW="1993680" imgH="16128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5800" y="2819400"/>
            <a:ext cx="46482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ym typeface="Symbol" pitchFamily="18" charset="2"/>
              </a:rPr>
              <a:t>Using the </a:t>
            </a:r>
            <a:r>
              <a:rPr lang="en-US" sz="2400" i="1" dirty="0" smtClean="0">
                <a:sym typeface="Symbol" pitchFamily="18" charset="2"/>
              </a:rPr>
              <a:t>point-slope </a:t>
            </a:r>
            <a:r>
              <a:rPr lang="en-US" sz="2400" dirty="0" smtClean="0">
                <a:sym typeface="Symbol" pitchFamily="18" charset="2"/>
              </a:rPr>
              <a:t>equation,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lines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7772400" cy="2895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Horizontal line has equation of the form 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Vertical line has equation of the form </a:t>
            </a:r>
          </a:p>
          <a:p>
            <a:pPr>
              <a:lnSpc>
                <a:spcPct val="80000"/>
              </a:lnSpc>
              <a:buNone/>
            </a:pP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781800" y="1905000"/>
          <a:ext cx="1579563" cy="904875"/>
        </p:xfrm>
        <a:graphic>
          <a:graphicData uri="http://schemas.openxmlformats.org/presentationml/2006/ole">
            <p:oleObj spid="_x0000_s61442" name="Equation" r:id="rId3" imgW="355320" imgH="203040" progId="Equation.3">
              <p:embed/>
            </p:oleObj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6477000" y="3810000"/>
          <a:ext cx="1579563" cy="622300"/>
        </p:xfrm>
        <a:graphic>
          <a:graphicData uri="http://schemas.openxmlformats.org/presentationml/2006/ole">
            <p:oleObj spid="_x0000_s61443" name="Equation" r:id="rId4" imgW="3553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 of a Line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7772400" cy="42672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Examples: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		2x + y = 10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		x – 5 = 1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		3y – 9 = 0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362200" y="1752600"/>
          <a:ext cx="3498850" cy="904875"/>
        </p:xfrm>
        <a:graphic>
          <a:graphicData uri="http://schemas.openxmlformats.org/presentationml/2006/ole">
            <p:oleObj spid="_x0000_s70658" name="Equation" r:id="rId3" imgW="787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Lines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9075"/>
            <a:ext cx="8077200" cy="45307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Vertical </a:t>
            </a:r>
            <a:r>
              <a:rPr lang="en-US" dirty="0"/>
              <a:t>lines are </a:t>
            </a:r>
            <a:r>
              <a:rPr lang="en-US" dirty="0">
                <a:solidFill>
                  <a:srgbClr val="0000CC"/>
                </a:solidFill>
              </a:rPr>
              <a:t>parallel</a:t>
            </a:r>
            <a:r>
              <a:rPr lang="en-US" dirty="0"/>
              <a:t>. </a:t>
            </a:r>
            <a:r>
              <a:rPr lang="en-US" dirty="0" err="1"/>
              <a:t>Nonvertical</a:t>
            </a:r>
            <a:r>
              <a:rPr lang="en-US" dirty="0"/>
              <a:t> lines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0000CC"/>
                </a:solidFill>
              </a:rPr>
              <a:t>parallel</a:t>
            </a:r>
            <a:r>
              <a:rPr lang="en-US" dirty="0" smtClean="0"/>
              <a:t> </a:t>
            </a:r>
            <a:r>
              <a:rPr lang="en-US" dirty="0"/>
              <a:t>if and only if they have the same slope and different  </a:t>
            </a:r>
            <a:r>
              <a:rPr lang="en-US" i="1" dirty="0" smtClean="0"/>
              <a:t>y</a:t>
            </a:r>
            <a:r>
              <a:rPr lang="en-US" dirty="0" smtClean="0"/>
              <a:t>-intercepts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3124200"/>
            <a:ext cx="6172200" cy="3333750"/>
            <a:chOff x="1776" y="1872"/>
            <a:chExt cx="2100" cy="2100"/>
          </a:xfrm>
        </p:grpSpPr>
        <p:pic>
          <p:nvPicPr>
            <p:cNvPr id="35533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76" y="1872"/>
              <a:ext cx="2100" cy="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217" y="2384"/>
              <a:ext cx="1658" cy="445"/>
              <a:chOff x="934" y="2243"/>
              <a:chExt cx="1658" cy="445"/>
            </a:xfrm>
          </p:grpSpPr>
          <p:sp>
            <p:nvSpPr>
              <p:cNvPr id="355335" name="Text Box 7"/>
              <p:cNvSpPr txBox="1">
                <a:spLocks noChangeArrowheads="1"/>
              </p:cNvSpPr>
              <p:nvPr/>
            </p:nvSpPr>
            <p:spPr bwMode="auto">
              <a:xfrm>
                <a:off x="934" y="2243"/>
                <a:ext cx="7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i="1">
                    <a:latin typeface="Times New Roman" pitchFamily="18" charset="0"/>
                  </a:rPr>
                  <a:t>y</a:t>
                </a:r>
                <a:r>
                  <a:rPr lang="en-US" sz="1400">
                    <a:latin typeface="Times New Roman" pitchFamily="18" charset="0"/>
                  </a:rPr>
                  <a:t> = 3</a:t>
                </a:r>
                <a:r>
                  <a:rPr lang="en-US" sz="1400" i="1">
                    <a:latin typeface="Times New Roman" pitchFamily="18" charset="0"/>
                  </a:rPr>
                  <a:t>x</a:t>
                </a:r>
                <a:r>
                  <a:rPr lang="en-US" sz="1400">
                    <a:latin typeface="Times New Roman" pitchFamily="18" charset="0"/>
                  </a:rPr>
                  <a:t> + 2</a:t>
                </a:r>
                <a:endParaRPr lang="en-US" sz="1400" i="1">
                  <a:latin typeface="Times New Roman" pitchFamily="18" charset="0"/>
                </a:endParaRPr>
              </a:p>
            </p:txBody>
          </p:sp>
          <p:sp>
            <p:nvSpPr>
              <p:cNvPr id="355336" name="Text Box 8"/>
              <p:cNvSpPr txBox="1">
                <a:spLocks noChangeArrowheads="1"/>
              </p:cNvSpPr>
              <p:nvPr/>
            </p:nvSpPr>
            <p:spPr bwMode="auto">
              <a:xfrm>
                <a:off x="1872" y="2496"/>
                <a:ext cx="7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i="1">
                    <a:latin typeface="Times New Roman" pitchFamily="18" charset="0"/>
                  </a:rPr>
                  <a:t>y</a:t>
                </a:r>
                <a:r>
                  <a:rPr lang="en-US" sz="1400">
                    <a:latin typeface="Times New Roman" pitchFamily="18" charset="0"/>
                  </a:rPr>
                  <a:t> = 3</a:t>
                </a:r>
                <a:r>
                  <a:rPr lang="en-US" sz="1400" i="1">
                    <a:latin typeface="Times New Roman" pitchFamily="18" charset="0"/>
                  </a:rPr>
                  <a:t>x</a:t>
                </a:r>
                <a:r>
                  <a:rPr lang="en-US" sz="1400">
                    <a:latin typeface="Times New Roman" pitchFamily="18" charset="0"/>
                  </a:rPr>
                  <a:t> </a:t>
                </a:r>
                <a:r>
                  <a:rPr lang="en-US" sz="1400">
                    <a:latin typeface="Times New Roman" pitchFamily="18" charset="0"/>
                    <a:sym typeface="Symbol" pitchFamily="18" charset="2"/>
                  </a:rPr>
                  <a:t> 4</a:t>
                </a:r>
                <a:endParaRPr lang="en-US" sz="1400" i="1">
                  <a:latin typeface="Times New Roman" pitchFamily="18" charset="0"/>
                  <a:sym typeface="Symbol" pitchFamily="18" charset="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3184</TotalTime>
  <Words>171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Network</vt:lpstr>
      <vt:lpstr>MathType 6.0 Equation</vt:lpstr>
      <vt:lpstr>Equation</vt:lpstr>
      <vt:lpstr>Section 1.1 Slopes and Equations of Lines</vt:lpstr>
      <vt:lpstr>Slope of a line</vt:lpstr>
      <vt:lpstr>Slope-Intercept form of a line</vt:lpstr>
      <vt:lpstr>Example</vt:lpstr>
      <vt:lpstr>Point-Slope form of a line</vt:lpstr>
      <vt:lpstr>Example</vt:lpstr>
      <vt:lpstr>Horizontal and vertical lines</vt:lpstr>
      <vt:lpstr>General Form of a Line</vt:lpstr>
      <vt:lpstr>Parallel Lines</vt:lpstr>
      <vt:lpstr>Perpendicular Lines</vt:lpstr>
      <vt:lpstr>Examples</vt:lpstr>
      <vt:lpstr>Example</vt:lpstr>
      <vt:lpstr>Example continued</vt:lpstr>
      <vt:lpstr>Example continued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Slopes and Equations of Lines</dc:title>
  <dc:subject>Math</dc:subject>
  <dc:creator>Phong Chau</dc:creator>
  <cp:lastModifiedBy>pqchau</cp:lastModifiedBy>
  <cp:revision>38</cp:revision>
  <dcterms:created xsi:type="dcterms:W3CDTF">2005-10-11T19:45:23Z</dcterms:created>
  <dcterms:modified xsi:type="dcterms:W3CDTF">2012-01-18T18:48:30Z</dcterms:modified>
</cp:coreProperties>
</file>