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2" r:id="rId3"/>
    <p:sldId id="301" r:id="rId4"/>
    <p:sldId id="293" r:id="rId5"/>
    <p:sldId id="285" r:id="rId6"/>
    <p:sldId id="286" r:id="rId7"/>
    <p:sldId id="311" r:id="rId8"/>
    <p:sldId id="312" r:id="rId9"/>
    <p:sldId id="277" r:id="rId10"/>
    <p:sldId id="295" r:id="rId11"/>
    <p:sldId id="302" r:id="rId12"/>
    <p:sldId id="303" r:id="rId13"/>
    <p:sldId id="317" r:id="rId14"/>
    <p:sldId id="318" r:id="rId15"/>
    <p:sldId id="305" r:id="rId16"/>
    <p:sldId id="319" r:id="rId17"/>
    <p:sldId id="316" r:id="rId18"/>
    <p:sldId id="31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149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724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72ACB-D5BF-4A32-AE50-35A5E46D27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E3A9C-0278-4669-A6F9-C23DE7A1EA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3DAE-2C65-4B52-B24A-C0748C82EF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3CBE-3455-4F70-A6A6-0C0923CC2E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8CC3BC-0D7E-406C-BC1D-C5CD982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0CB0A-51B3-4804-9C2C-BD7F8F7A8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417F-08B3-4282-A837-FBDFFE101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1F5-0A51-4812-B9EF-5A158E2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3BB0-A3DA-4F6A-9F31-B90DEB6C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9272-0A03-4680-9E95-4CE3EC9DB3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36E-27D4-4340-8A6C-BF3FC528E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6163-78BC-4714-864E-3BE736A16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F20D-26B5-448E-848C-3FD993D2D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DE0D-D449-4051-9D99-82DEA6FEE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AE1BC-F382-4A21-91C9-26032EDC3A5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1000" y="762000"/>
            <a:ext cx="7543800" cy="1666875"/>
          </a:xfrm>
        </p:spPr>
        <p:txBody>
          <a:bodyPr/>
          <a:lstStyle/>
          <a:p>
            <a:r>
              <a:rPr lang="en-US" sz="4400" dirty="0">
                <a:latin typeface="Times New Roman" pitchFamily="18" charset="0"/>
              </a:rPr>
              <a:t>Section </a:t>
            </a:r>
            <a:r>
              <a:rPr lang="en-US" sz="4400" dirty="0" smtClean="0">
                <a:latin typeface="Times New Roman" pitchFamily="18" charset="0"/>
              </a:rPr>
              <a:t>11.1</a:t>
            </a:r>
            <a:r>
              <a:rPr lang="en-US" sz="4400" dirty="0">
                <a:latin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</a:rPr>
              <a:t>Limits</a:t>
            </a:r>
            <a:endParaRPr lang="en-US" sz="4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Finding limits algebraically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9144000" cy="4876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Rules for Limits (Read page 657)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We can use this property whenever possible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</a:rPr>
              <a:t>This means we can do a </a:t>
            </a:r>
            <a:r>
              <a:rPr lang="en-US" sz="2800" dirty="0" smtClean="0">
                <a:solidFill>
                  <a:srgbClr val="0070C0"/>
                </a:solidFill>
              </a:rPr>
              <a:t>direct substitution </a:t>
            </a:r>
            <a:r>
              <a:rPr lang="en-US" sz="2800" dirty="0" smtClean="0">
                <a:solidFill>
                  <a:srgbClr val="7030A0"/>
                </a:solidFill>
              </a:rPr>
              <a:t>if possible.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</a:rPr>
              <a:t>Otherwise, we can </a:t>
            </a:r>
            <a:r>
              <a:rPr lang="en-US" sz="2800" dirty="0" smtClean="0">
                <a:solidFill>
                  <a:srgbClr val="0070C0"/>
                </a:solidFill>
              </a:rPr>
              <a:t>simplify</a:t>
            </a:r>
            <a:r>
              <a:rPr lang="en-US" sz="2800" dirty="0" smtClean="0">
                <a:solidFill>
                  <a:srgbClr val="7030A0"/>
                </a:solidFill>
              </a:rPr>
              <a:t> the expression first: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B050"/>
                </a:solidFill>
              </a:rPr>
              <a:t>Factor</a:t>
            </a:r>
            <a:r>
              <a:rPr lang="en-US" sz="2400" dirty="0" smtClean="0">
                <a:solidFill>
                  <a:srgbClr val="7030A0"/>
                </a:solidFill>
              </a:rPr>
              <a:t> and cancel common factors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B050"/>
                </a:solidFill>
              </a:rPr>
              <a:t>Expand</a:t>
            </a:r>
            <a:r>
              <a:rPr lang="en-US" sz="2400" dirty="0" smtClean="0">
                <a:solidFill>
                  <a:srgbClr val="7030A0"/>
                </a:solidFill>
              </a:rPr>
              <a:t> and collect like terms (if parentheses are present)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B050"/>
                </a:solidFill>
              </a:rPr>
              <a:t>Rationalize</a:t>
            </a:r>
            <a:r>
              <a:rPr lang="en-US" sz="2400" dirty="0" smtClean="0">
                <a:solidFill>
                  <a:srgbClr val="7030A0"/>
                </a:solidFill>
              </a:rPr>
              <a:t> the numerator or denominator (if root is present)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</a:rPr>
              <a:t>Then use direct substitution.</a:t>
            </a: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2590800" y="1981200"/>
          <a:ext cx="2366963" cy="652462"/>
        </p:xfrm>
        <a:graphic>
          <a:graphicData uri="http://schemas.openxmlformats.org/presentationml/2006/ole">
            <p:oleObj spid="_x0000_s65541" name="Equation" r:id="rId4" imgW="1002865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the following limit algebraically.</a:t>
            </a:r>
            <a:endParaRPr lang="en-US" sz="3200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519112" y="4419600"/>
          <a:ext cx="3519488" cy="1265238"/>
        </p:xfrm>
        <a:graphic>
          <a:graphicData uri="http://schemas.openxmlformats.org/presentationml/2006/ole">
            <p:oleObj spid="_x0000_s116749" name="Equation" r:id="rId3" imgW="1180588" imgH="418918" progId="Equation.3">
              <p:embed/>
            </p:oleObj>
          </a:graphicData>
        </a:graphic>
      </p:graphicFrame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533400" y="1752600"/>
          <a:ext cx="3216275" cy="1265238"/>
        </p:xfrm>
        <a:graphic>
          <a:graphicData uri="http://schemas.openxmlformats.org/presentationml/2006/ole">
            <p:oleObj spid="_x0000_s116750" name="Equation" r:id="rId4" imgW="1079500" imgH="419100" progId="Equation.3">
              <p:embed/>
            </p:oleObj>
          </a:graphicData>
        </a:graphic>
      </p:graphicFrame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533400" y="3048000"/>
          <a:ext cx="3216275" cy="1265238"/>
        </p:xfrm>
        <a:graphic>
          <a:graphicData uri="http://schemas.openxmlformats.org/presentationml/2006/ole">
            <p:oleObj spid="_x0000_s116751" name="Equation" r:id="rId5" imgW="10795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the following limit algebraically.</a:t>
            </a:r>
            <a:endParaRPr lang="en-US" sz="32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477838" y="1752600"/>
          <a:ext cx="3328987" cy="1265238"/>
        </p:xfrm>
        <a:graphic>
          <a:graphicData uri="http://schemas.openxmlformats.org/presentationml/2006/ole">
            <p:oleObj spid="_x0000_s117767" name="Equation" r:id="rId3" imgW="1117600" imgH="419100" progId="Equation.3">
              <p:embed/>
            </p:oleObj>
          </a:graphicData>
        </a:graphic>
      </p:graphicFrame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401638" y="3268663"/>
          <a:ext cx="2874962" cy="1303337"/>
        </p:xfrm>
        <a:graphic>
          <a:graphicData uri="http://schemas.openxmlformats.org/presentationml/2006/ole">
            <p:oleObj spid="_x0000_s117768" name="Equation" r:id="rId4" imgW="9652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1447800" y="2286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90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0" y="39624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04800" y="228600"/>
            <a:ext cx="55194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As x approaches infinity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8600" y="1117937"/>
            <a:ext cx="84740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f(x) </a:t>
            </a:r>
            <a:r>
              <a:rPr lang="en-US" sz="2400" dirty="0" smtClean="0">
                <a:sym typeface="Wingdings" pitchFamily="2" charset="2"/>
              </a:rPr>
              <a:t> ? as x gets larger and larger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ym typeface="Wingdings" pitchFamily="2" charset="2"/>
              </a:rPr>
              <a:t>f(x)  ? as x gets larger and larger in the negative direction</a:t>
            </a:r>
            <a:endParaRPr lang="en-US" sz="2400" dirty="0" smtClean="0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066800" y="3581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1143000" y="2362200"/>
            <a:ext cx="26670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576"/>
              </a:cxn>
              <a:cxn ang="0">
                <a:pos x="1680" y="720"/>
              </a:cxn>
            </a:cxnLst>
            <a:rect l="0" t="0" r="r" b="b"/>
            <a:pathLst>
              <a:path w="1680" h="720">
                <a:moveTo>
                  <a:pt x="0" y="0"/>
                </a:moveTo>
                <a:cubicBezTo>
                  <a:pt x="76" y="228"/>
                  <a:pt x="152" y="456"/>
                  <a:pt x="432" y="576"/>
                </a:cubicBezTo>
                <a:cubicBezTo>
                  <a:pt x="712" y="696"/>
                  <a:pt x="1196" y="708"/>
                  <a:pt x="1680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47800" y="29003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81038" y="327660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i="1" dirty="0" smtClean="0"/>
              <a:t>8</a:t>
            </a:r>
            <a:endParaRPr lang="en-US" sz="2800" i="1" dirty="0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33400" y="2895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 smtClean="0"/>
              <a:t>x</a:t>
            </a:r>
            <a:r>
              <a:rPr lang="en-US" sz="1400" dirty="0" smtClean="0"/>
              <a:t>)</a:t>
            </a:r>
            <a:endParaRPr lang="en-US" sz="1400" i="1" dirty="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438400" y="4724400"/>
            <a:ext cx="85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→ ∞</a:t>
            </a:r>
            <a:endParaRPr lang="en-US" i="1" dirty="0">
              <a:cs typeface="Times New Roman" pitchFamily="18" charset="0"/>
            </a:endParaRPr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4724400" y="2286000"/>
          <a:ext cx="2143125" cy="746125"/>
        </p:xfrm>
        <a:graphic>
          <a:graphicData uri="http://schemas.openxmlformats.org/presentationml/2006/ole">
            <p:oleObj spid="_x0000_s152578" name="Equation" r:id="rId3" imgW="812520" imgH="279360" progId="Equation.3">
              <p:embed/>
            </p:oleObj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4672013" y="3200400"/>
          <a:ext cx="2413000" cy="746125"/>
        </p:xfrm>
        <a:graphic>
          <a:graphicData uri="http://schemas.openxmlformats.org/presentationml/2006/ole">
            <p:oleObj spid="_x0000_s152579" name="Equation" r:id="rId4" imgW="914400" imgH="279360" progId="Equation.DSMT4">
              <p:embed/>
            </p:oleObj>
          </a:graphicData>
        </a:graphic>
      </p:graphicFrame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419600" y="3048000"/>
            <a:ext cx="44196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u="sng" dirty="0" smtClean="0"/>
              <a:t>Fun Fact</a:t>
            </a:r>
            <a:r>
              <a:rPr lang="en-US" sz="2400" dirty="0" smtClean="0"/>
              <a:t>: A student, who is an excellent pattern-observer, was asked to find the following limit. He quickly answered</a:t>
            </a:r>
          </a:p>
        </p:txBody>
      </p:sp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4876800" y="4953000"/>
          <a:ext cx="1874838" cy="746125"/>
        </p:xfrm>
        <a:graphic>
          <a:graphicData uri="http://schemas.openxmlformats.org/presentationml/2006/ole">
            <p:oleObj spid="_x0000_s152580" name="Equation" r:id="rId5" imgW="711000" imgH="27936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551712" y="5105400"/>
            <a:ext cx="615553" cy="609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781 3.7037E-6 L 0.21719 3.703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0.00069 C 0.00139 0.00278 0.00295 0.00648 0.00885 0.01111 C 0.01476 0.01574 0.02465 0.02176 0.03542 0.02639 C 0.04618 0.03102 0.05833 0.03611 0.07396 0.03958 C 0.08958 0.04306 0.11146 0.04606 0.12969 0.04792 C 0.14792 0.04977 0.16771 0.05046 0.18385 0.05139 C 0.2 0.05231 0.22031 0.0537 0.22708 0.05417 " pathEditMode="relative" ptsTypes="aaaaaaA">
                                      <p:cBhvr>
                                        <p:cTn id="8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4.44444E-6 L 0.00104 0.07778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87" grpId="0"/>
      <p:bldP spid="17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1447800" y="2286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90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0" y="39624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57200" y="228600"/>
            <a:ext cx="3467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Limit at infinity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8600" y="1311275"/>
            <a:ext cx="847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/>
              <a:t>If as </a:t>
            </a:r>
            <a:r>
              <a:rPr lang="en-US" sz="2400" i="1" dirty="0"/>
              <a:t>x</a:t>
            </a:r>
            <a:r>
              <a:rPr lang="en-US" sz="2400" dirty="0"/>
              <a:t> approaches </a:t>
            </a:r>
            <a:r>
              <a:rPr lang="en-US" sz="2400" i="1" dirty="0"/>
              <a:t>infinity</a:t>
            </a:r>
            <a:r>
              <a:rPr lang="en-US" sz="2400" dirty="0"/>
              <a:t> (or </a:t>
            </a:r>
            <a:r>
              <a:rPr lang="en-US" sz="2400" i="1" dirty="0"/>
              <a:t>negative infinity</a:t>
            </a:r>
            <a:r>
              <a:rPr lang="en-US" sz="2400" dirty="0"/>
              <a:t>), </a:t>
            </a:r>
            <a:r>
              <a:rPr lang="en-US" sz="2400" i="1" dirty="0"/>
              <a:t>f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dirty="0"/>
              <a:t>) approaches </a:t>
            </a:r>
            <a:r>
              <a:rPr lang="en-US" sz="2400" i="1" dirty="0"/>
              <a:t>L</a:t>
            </a:r>
            <a:r>
              <a:rPr lang="en-US" sz="2400" dirty="0"/>
              <a:t>, then the limit as </a:t>
            </a:r>
            <a:r>
              <a:rPr lang="en-US" sz="2400" i="1" dirty="0"/>
              <a:t>x</a:t>
            </a:r>
            <a:r>
              <a:rPr lang="en-US" sz="2400" dirty="0"/>
              <a:t> approaches </a:t>
            </a:r>
            <a:r>
              <a:rPr lang="en-US" sz="2400" i="1" dirty="0"/>
              <a:t>a</a:t>
            </a:r>
            <a:r>
              <a:rPr lang="en-US" sz="2400" dirty="0"/>
              <a:t> of </a:t>
            </a:r>
            <a:r>
              <a:rPr lang="en-US" sz="2400" i="1" dirty="0"/>
              <a:t>f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is </a:t>
            </a:r>
            <a:r>
              <a:rPr lang="en-US" sz="2400" i="1" dirty="0"/>
              <a:t>L</a:t>
            </a:r>
            <a:r>
              <a:rPr lang="en-US" sz="2400" dirty="0"/>
              <a:t>.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5257800" y="3352800"/>
          <a:ext cx="2152650" cy="739775"/>
        </p:xfrm>
        <a:graphic>
          <a:graphicData uri="http://schemas.openxmlformats.org/presentationml/2006/ole">
            <p:oleObj spid="_x0000_s153602" name="Equation" r:id="rId3" imgW="812520" imgH="279360" progId="Equation.DSMT4">
              <p:embed/>
            </p:oleObj>
          </a:graphicData>
        </a:graphic>
      </p:graphicFrame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066800" y="3581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1143000" y="2362200"/>
            <a:ext cx="26670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576"/>
              </a:cxn>
              <a:cxn ang="0">
                <a:pos x="1680" y="720"/>
              </a:cxn>
            </a:cxnLst>
            <a:rect l="0" t="0" r="r" b="b"/>
            <a:pathLst>
              <a:path w="1680" h="720">
                <a:moveTo>
                  <a:pt x="0" y="0"/>
                </a:moveTo>
                <a:cubicBezTo>
                  <a:pt x="76" y="228"/>
                  <a:pt x="152" y="456"/>
                  <a:pt x="432" y="576"/>
                </a:cubicBezTo>
                <a:cubicBezTo>
                  <a:pt x="712" y="696"/>
                  <a:pt x="1196" y="708"/>
                  <a:pt x="1680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47800" y="29003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81038" y="3276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i="1" dirty="0"/>
              <a:t>L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33400" y="2895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 smtClean="0"/>
              <a:t>x</a:t>
            </a:r>
            <a:r>
              <a:rPr lang="en-US" sz="1400" dirty="0" smtClean="0"/>
              <a:t>)</a:t>
            </a:r>
            <a:endParaRPr lang="en-US" sz="1400" i="1" dirty="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438400" y="4724400"/>
            <a:ext cx="85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→ ∞</a:t>
            </a:r>
            <a:endParaRPr lang="en-US" i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781 3.7037E-6 L 0.21719 3.703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0.00069 C 0.00139 0.00278 0.00295 0.00648 0.00885 0.01111 C 0.01476 0.01574 0.02465 0.02176 0.03542 0.02639 C 0.04618 0.03102 0.05833 0.03611 0.07396 0.03958 C 0.08958 0.04306 0.11146 0.04606 0.12969 0.04792 C 0.14792 0.04977 0.16771 0.05046 0.18385 0.05139 C 0.2 0.05231 0.22031 0.0537 0.22708 0.05417 " pathEditMode="relative" ptsTypes="aaaaaaA">
                                      <p:cBhvr>
                                        <p:cTn id="8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4.44444E-6 L 0.00104 0.07778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>Horizontal Asymptote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411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The line 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i="1" dirty="0"/>
              <a:t>L</a:t>
            </a:r>
            <a:r>
              <a:rPr lang="en-US" sz="2800" dirty="0"/>
              <a:t> is called a horizontal asymptote of the curve 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if either 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2590800"/>
          <a:ext cx="2228850" cy="782638"/>
        </p:xfrm>
        <a:graphic>
          <a:graphicData uri="http://schemas.openxmlformats.org/presentationml/2006/ole">
            <p:oleObj spid="_x0000_s119814" name="Equation" r:id="rId3" imgW="939600" imgH="330120" progId="Equation.DSMT4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762000" y="3733800"/>
          <a:ext cx="2078038" cy="782638"/>
        </p:xfrm>
        <a:graphic>
          <a:graphicData uri="http://schemas.openxmlformats.org/presentationml/2006/ole">
            <p:oleObj spid="_x0000_s119815" name="Equation" r:id="rId4" imgW="876240" imgH="330120" progId="Equation.DSMT4">
              <p:embed/>
            </p:oleObj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752600" y="3276600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or</a:t>
            </a: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4876800" y="1066800"/>
            <a:ext cx="3505200" cy="2362200"/>
            <a:chOff x="624" y="1666"/>
            <a:chExt cx="2208" cy="1488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960" y="166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24" y="286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194"/>
              <a:ext cx="2016" cy="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672" y="2064"/>
              <a:ext cx="1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 dirty="0" smtClean="0">
                  <a:solidFill>
                    <a:schemeClr val="tx2"/>
                  </a:solidFill>
                </a:rPr>
                <a:t>L</a:t>
              </a:r>
              <a:endParaRPr lang="en-US" sz="2400" i="1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592" y="2338"/>
              <a:ext cx="1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768" y="2256"/>
              <a:ext cx="187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432" y="96"/>
                </a:cxn>
                <a:cxn ang="0">
                  <a:pos x="1872" y="0"/>
                </a:cxn>
              </a:cxnLst>
              <a:rect l="0" t="0" r="r" b="b"/>
              <a:pathLst>
                <a:path w="1872" h="336">
                  <a:moveTo>
                    <a:pt x="0" y="336"/>
                  </a:moveTo>
                  <a:cubicBezTo>
                    <a:pt x="60" y="244"/>
                    <a:pt x="120" y="152"/>
                    <a:pt x="432" y="96"/>
                  </a:cubicBezTo>
                  <a:cubicBezTo>
                    <a:pt x="744" y="40"/>
                    <a:pt x="1308" y="20"/>
                    <a:pt x="1872" y="0"/>
                  </a:cubicBezTo>
                </a:path>
              </a:pathLst>
            </a:custGeom>
            <a:noFill/>
            <a:ln w="9525">
              <a:solidFill>
                <a:srgbClr val="FF99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>Examples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905000" y="838200"/>
          <a:ext cx="2095500" cy="914400"/>
        </p:xfrm>
        <a:graphic>
          <a:graphicData uri="http://schemas.openxmlformats.org/presentationml/2006/ole">
            <p:oleObj spid="_x0000_s154626" name="Equation" r:id="rId3" imgW="698400" imgH="304560" progId="Equation.DSMT4">
              <p:embed/>
            </p:oleObj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990600"/>
            <a:ext cx="7620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 Since</a:t>
            </a:r>
          </a:p>
          <a:p>
            <a:endParaRPr lang="en-US" sz="2600" dirty="0" smtClean="0"/>
          </a:p>
          <a:p>
            <a:r>
              <a:rPr lang="en-US" sz="2600" i="1" dirty="0" smtClean="0"/>
              <a:t>f</a:t>
            </a:r>
            <a:r>
              <a:rPr lang="en-US" sz="2600" dirty="0" smtClean="0"/>
              <a:t>(</a:t>
            </a:r>
            <a:r>
              <a:rPr lang="en-US" sz="2600" i="1" dirty="0" smtClean="0"/>
              <a:t>x</a:t>
            </a:r>
            <a:r>
              <a:rPr lang="en-US" sz="2600" dirty="0" smtClean="0"/>
              <a:t>) = </a:t>
            </a:r>
            <a:r>
              <a:rPr lang="en-US" sz="2600" i="1" dirty="0" smtClean="0"/>
              <a:t>e </a:t>
            </a:r>
            <a:r>
              <a:rPr lang="en-US" sz="2600" i="1" baseline="30000" dirty="0" smtClean="0"/>
              <a:t>x</a:t>
            </a:r>
            <a:r>
              <a:rPr lang="en-US" sz="2600" dirty="0" smtClean="0"/>
              <a:t> has a horizontal asymptote at </a:t>
            </a:r>
            <a:r>
              <a:rPr lang="en-US" sz="2600" i="1" dirty="0" smtClean="0"/>
              <a:t>y</a:t>
            </a:r>
            <a:r>
              <a:rPr lang="en-US" sz="2600" dirty="0" smtClean="0"/>
              <a:t> = 0</a:t>
            </a:r>
            <a:endParaRPr lang="en-US" sz="26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922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600" dirty="0" smtClean="0"/>
              <a:t>Polynomial Functions have no horizontal asymptotes.</a:t>
            </a:r>
            <a:endParaRPr lang="en-US" sz="2600" dirty="0"/>
          </a:p>
        </p:txBody>
      </p:sp>
      <p:graphicFrame>
        <p:nvGraphicFramePr>
          <p:cNvPr id="154627" name="Object 3"/>
          <p:cNvGraphicFramePr>
            <a:graphicFrameLocks noChangeAspect="1"/>
          </p:cNvGraphicFramePr>
          <p:nvPr/>
        </p:nvGraphicFramePr>
        <p:xfrm>
          <a:off x="2895600" y="3581400"/>
          <a:ext cx="2057400" cy="838200"/>
        </p:xfrm>
        <a:graphic>
          <a:graphicData uri="http://schemas.openxmlformats.org/presentationml/2006/ole">
            <p:oleObj spid="_x0000_s154627" name="Equation" r:id="rId4" imgW="748975" imgH="3046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81600" y="838200"/>
            <a:ext cx="2057400" cy="1066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Finding limits at infinity</a:t>
            </a:r>
            <a:endParaRPr lang="en-US" sz="4000" dirty="0">
              <a:latin typeface="Times New Roman" pitchFamily="18" charset="0"/>
            </a:endParaRPr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181600" y="844550"/>
          <a:ext cx="1981200" cy="1041400"/>
        </p:xfrm>
        <a:graphic>
          <a:graphicData uri="http://schemas.openxmlformats.org/presentationml/2006/ole">
            <p:oleObj spid="_x0000_s146438" name="Equation" r:id="rId3" imgW="749160" imgH="393480" progId="Equation.DSMT4">
              <p:embed/>
            </p:oleObj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If </a:t>
            </a:r>
            <a:r>
              <a:rPr lang="en-US" sz="2800" i="1" dirty="0"/>
              <a:t>n</a:t>
            </a:r>
            <a:r>
              <a:rPr lang="en-US" sz="2800" dirty="0"/>
              <a:t> is a positive </a:t>
            </a:r>
            <a:r>
              <a:rPr lang="en-US" sz="2800" dirty="0" smtClean="0"/>
              <a:t>number</a:t>
            </a:r>
            <a:r>
              <a:rPr lang="en-US" sz="2800" dirty="0"/>
              <a:t>, then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" y="2057400"/>
            <a:ext cx="8915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To find </a:t>
            </a:r>
            <a:r>
              <a:rPr lang="en-US" sz="2800" dirty="0">
                <a:solidFill>
                  <a:srgbClr val="7030A0"/>
                </a:solidFill>
              </a:rPr>
              <a:t>limits </a:t>
            </a:r>
            <a:r>
              <a:rPr lang="en-US" sz="2800" dirty="0" smtClean="0">
                <a:solidFill>
                  <a:srgbClr val="7030A0"/>
                </a:solidFill>
              </a:rPr>
              <a:t>at </a:t>
            </a:r>
            <a:r>
              <a:rPr lang="en-US" sz="2800" dirty="0">
                <a:solidFill>
                  <a:srgbClr val="7030A0"/>
                </a:solidFill>
              </a:rPr>
              <a:t>infinity, we </a:t>
            </a:r>
            <a:r>
              <a:rPr lang="en-US" sz="2800" dirty="0" smtClean="0">
                <a:solidFill>
                  <a:srgbClr val="7030A0"/>
                </a:solidFill>
              </a:rPr>
              <a:t>multiply the </a:t>
            </a:r>
            <a:r>
              <a:rPr lang="en-US" sz="2800" dirty="0">
                <a:solidFill>
                  <a:srgbClr val="7030A0"/>
                </a:solidFill>
              </a:rPr>
              <a:t>expression by 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7030A0"/>
                </a:solidFill>
              </a:rPr>
              <a:t>          where </a:t>
            </a:r>
            <a:r>
              <a:rPr lang="en-US" sz="2800" i="1" dirty="0" smtClean="0">
                <a:solidFill>
                  <a:srgbClr val="7030A0"/>
                </a:solidFill>
              </a:rPr>
              <a:t>n</a:t>
            </a:r>
            <a:r>
              <a:rPr lang="en-US" sz="2800" dirty="0" smtClean="0">
                <a:solidFill>
                  <a:srgbClr val="7030A0"/>
                </a:solidFill>
              </a:rPr>
              <a:t> is </a:t>
            </a:r>
            <a:r>
              <a:rPr lang="en-US" sz="2800" dirty="0" smtClean="0">
                <a:solidFill>
                  <a:srgbClr val="FF0000"/>
                </a:solidFill>
              </a:rPr>
              <a:t>the highest power </a:t>
            </a:r>
            <a:r>
              <a:rPr lang="en-US" sz="2800" dirty="0" smtClean="0">
                <a:solidFill>
                  <a:srgbClr val="7030A0"/>
                </a:solidFill>
              </a:rPr>
              <a:t>in the </a:t>
            </a:r>
            <a:r>
              <a:rPr lang="en-US" sz="2800" u="sng" dirty="0" smtClean="0">
                <a:solidFill>
                  <a:srgbClr val="7030A0"/>
                </a:solidFill>
              </a:rPr>
              <a:t>denominator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7030A0"/>
                </a:solidFill>
              </a:rPr>
              <a:t> Then use the above property to simplify.</a:t>
            </a:r>
            <a:endParaRPr lang="en-US" sz="2800" dirty="0">
              <a:solidFill>
                <a:srgbClr val="7030A0"/>
              </a:solidFill>
            </a:endParaRPr>
          </a:p>
        </p:txBody>
      </p:sp>
      <p:graphicFrame>
        <p:nvGraphicFramePr>
          <p:cNvPr id="1536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2438400"/>
          <a:ext cx="775097" cy="914400"/>
        </p:xfrm>
        <a:graphic>
          <a:graphicData uri="http://schemas.openxmlformats.org/presentationml/2006/ole">
            <p:oleObj spid="_x0000_s146439" name="Equation" r:id="rId4" imgW="3553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>Examples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1390650"/>
            <a:ext cx="6647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Find the </a:t>
            </a:r>
            <a:r>
              <a:rPr lang="en-US" sz="2800" dirty="0" smtClean="0"/>
              <a:t>limits.</a:t>
            </a:r>
            <a:r>
              <a:rPr lang="en-US" sz="2800" dirty="0"/>
              <a:t>		</a:t>
            </a:r>
            <a:r>
              <a:rPr lang="en-US" dirty="0"/>
              <a:t>			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810000" y="2133600"/>
          <a:ext cx="2425700" cy="1143000"/>
        </p:xfrm>
        <a:graphic>
          <a:graphicData uri="http://schemas.openxmlformats.org/presentationml/2006/ole">
            <p:oleObj spid="_x0000_s124938" name="Equation" r:id="rId3" imgW="888840" imgH="419040" progId="Equation.DSMT4">
              <p:embed/>
            </p:oleObj>
          </a:graphicData>
        </a:graphic>
      </p:graphicFrame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3960813" y="838200"/>
          <a:ext cx="1996920" cy="1066800"/>
        </p:xfrm>
        <a:graphic>
          <a:graphicData uri="http://schemas.openxmlformats.org/presentationml/2006/ole">
            <p:oleObj spid="_x0000_s124939" name="Equation" r:id="rId4" imgW="736280" imgH="393529" progId="Equation.3">
              <p:embed/>
            </p:oleObj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3810000" y="3581400"/>
          <a:ext cx="2586038" cy="1016000"/>
        </p:xfrm>
        <a:graphic>
          <a:graphicData uri="http://schemas.openxmlformats.org/presentationml/2006/ole">
            <p:oleObj spid="_x0000_s124940" name="Equation" r:id="rId5" imgW="10668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Exploring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Compare the following 2 functions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a)  Find </a:t>
            </a:r>
            <a:r>
              <a:rPr lang="en-US" sz="2400" i="1" dirty="0" smtClean="0"/>
              <a:t>g</a:t>
            </a:r>
            <a:r>
              <a:rPr lang="en-US" sz="2400" dirty="0" smtClean="0"/>
              <a:t>(1), </a:t>
            </a:r>
            <a:r>
              <a:rPr lang="en-US" sz="2400" i="1" dirty="0" smtClean="0"/>
              <a:t>g</a:t>
            </a:r>
            <a:r>
              <a:rPr lang="en-US" sz="2400" dirty="0" smtClean="0"/>
              <a:t>(2) and </a:t>
            </a:r>
            <a:r>
              <a:rPr lang="en-US" sz="2400" i="1" dirty="0" smtClean="0"/>
              <a:t>g</a:t>
            </a:r>
            <a:r>
              <a:rPr lang="en-US" sz="2400" dirty="0" smtClean="0"/>
              <a:t>(3)</a:t>
            </a:r>
          </a:p>
          <a:p>
            <a:endParaRPr lang="en-US" sz="2400" dirty="0" smtClean="0"/>
          </a:p>
          <a:p>
            <a:r>
              <a:rPr lang="en-US" sz="2400" dirty="0" smtClean="0"/>
              <a:t>b)  Find </a:t>
            </a:r>
            <a:r>
              <a:rPr lang="en-US" sz="2400" i="1" dirty="0" smtClean="0"/>
              <a:t>f</a:t>
            </a:r>
            <a:r>
              <a:rPr lang="en-US" sz="2400" dirty="0" smtClean="0"/>
              <a:t>(1), </a:t>
            </a:r>
            <a:r>
              <a:rPr lang="en-US" sz="2400" i="1" dirty="0" smtClean="0"/>
              <a:t>f</a:t>
            </a:r>
            <a:r>
              <a:rPr lang="en-US" sz="2400" dirty="0" smtClean="0"/>
              <a:t>(2) and </a:t>
            </a:r>
            <a:r>
              <a:rPr lang="en-US" sz="2400" i="1" dirty="0" smtClean="0"/>
              <a:t>f</a:t>
            </a:r>
            <a:r>
              <a:rPr lang="en-US" sz="2400" dirty="0" smtClean="0"/>
              <a:t>(3)</a:t>
            </a:r>
          </a:p>
          <a:p>
            <a:r>
              <a:rPr lang="en-US" sz="2400" dirty="0" smtClean="0"/>
              <a:t>                        </a:t>
            </a:r>
            <a:endParaRPr lang="en-US" sz="2400" dirty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533400" y="1752600"/>
          <a:ext cx="2667000" cy="1261806"/>
        </p:xfrm>
        <a:graphic>
          <a:graphicData uri="http://schemas.openxmlformats.org/presentationml/2006/ole">
            <p:oleObj spid="_x0000_s108551" name="Equation" r:id="rId3" imgW="889000" imgH="419100" progId="Equation.3">
              <p:embed/>
            </p:oleObj>
          </a:graphicData>
        </a:graphic>
      </p:graphicFrame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4572000" y="2057400"/>
          <a:ext cx="2828925" cy="733425"/>
        </p:xfrm>
        <a:graphic>
          <a:graphicData uri="http://schemas.openxmlformats.org/presentationml/2006/ole">
            <p:oleObj spid="_x0000_s108552" name="Equation" r:id="rId4" imgW="774364" imgH="203112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Exploring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7239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f(2) = </a:t>
            </a:r>
            <a:r>
              <a:rPr lang="en-US" sz="2800" dirty="0" smtClean="0">
                <a:solidFill>
                  <a:srgbClr val="FF0000"/>
                </a:solidFill>
              </a:rPr>
              <a:t>undefined</a:t>
            </a:r>
            <a:r>
              <a:rPr lang="en-US" sz="2800" dirty="0" smtClean="0"/>
              <a:t>, but g(2) = </a:t>
            </a:r>
            <a:r>
              <a:rPr lang="en-US" sz="2800" dirty="0" smtClean="0">
                <a:solidFill>
                  <a:srgbClr val="00B050"/>
                </a:solidFill>
              </a:rPr>
              <a:t>4</a:t>
            </a:r>
          </a:p>
          <a:p>
            <a:r>
              <a:rPr lang="en-US" sz="2400" dirty="0" smtClean="0"/>
              <a:t>What happens to these 2 functions when x is very close to 2?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As x gets closer and closer to 2 from both sides, both f(x) and g(x) approach 4 from both sides.</a:t>
            </a:r>
          </a:p>
          <a:p>
            <a:r>
              <a:rPr lang="en-US" sz="2400" dirty="0" smtClean="0"/>
              <a:t>We write</a:t>
            </a:r>
            <a:r>
              <a:rPr lang="en-US" sz="2400" dirty="0" smtClean="0">
                <a:sym typeface="Wingdings" pitchFamily="2" charset="2"/>
              </a:rPr>
              <a:t>                          and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209800"/>
          <a:ext cx="8229600" cy="1752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2.001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f(x)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4.001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g(x)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3.99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4.001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57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06299303"/>
              </p:ext>
            </p:extLst>
          </p:nvPr>
        </p:nvGraphicFramePr>
        <p:xfrm>
          <a:off x="4800600" y="5029200"/>
          <a:ext cx="1904999" cy="678830"/>
        </p:xfrm>
        <a:graphic>
          <a:graphicData uri="http://schemas.openxmlformats.org/presentationml/2006/ole">
            <p:oleObj spid="_x0000_s115717" name="Equation" r:id="rId3" imgW="774364" imgH="279279" progId="Equation.3">
              <p:embed/>
            </p:oleObj>
          </a:graphicData>
        </a:graphic>
      </p:graphicFrame>
      <p:graphicFrame>
        <p:nvGraphicFramePr>
          <p:cNvPr id="1157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9432572"/>
              </p:ext>
            </p:extLst>
          </p:nvPr>
        </p:nvGraphicFramePr>
        <p:xfrm>
          <a:off x="1828800" y="5029200"/>
          <a:ext cx="1922463" cy="674395"/>
        </p:xfrm>
        <a:graphic>
          <a:graphicData uri="http://schemas.openxmlformats.org/presentationml/2006/ole">
            <p:oleObj spid="_x0000_s115718" name="Equation" r:id="rId4" imgW="787400" imgH="279400" progId="Equation.3">
              <p:embed/>
            </p:oleObj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2209800"/>
          <a:ext cx="8229600" cy="180848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1.99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Wingdings"/>
                        </a:rPr>
                        <a:t>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2.001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2.1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2.5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f(x)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g(x)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276802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5050"/>
                </a:solidFill>
              </a:rPr>
              <a:t>4</a:t>
            </a:r>
            <a:endParaRPr lang="en-US" sz="3200" b="1" dirty="0">
              <a:solidFill>
                <a:srgbClr val="FF5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37762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5050"/>
                </a:solidFill>
              </a:rPr>
              <a:t>4</a:t>
            </a:r>
            <a:endParaRPr lang="en-US" sz="3200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7620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09600"/>
            <a:ext cx="8686800" cy="54102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800" dirty="0" smtClean="0"/>
              <a:t> approaches </a:t>
            </a:r>
            <a:r>
              <a:rPr lang="en-US" sz="2800" i="1" dirty="0" smtClean="0"/>
              <a:t>b</a:t>
            </a:r>
            <a:r>
              <a:rPr lang="en-US" sz="2800" dirty="0" smtClean="0"/>
              <a:t> as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approaches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/>
              <a:t>from       both sides, we will write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/>
              <a:t> is called the </a:t>
            </a:r>
            <a:r>
              <a:rPr lang="en-US" sz="2800" b="1" dirty="0" smtClean="0">
                <a:solidFill>
                  <a:srgbClr val="3366FF"/>
                </a:solidFill>
              </a:rPr>
              <a:t>limit</a:t>
            </a:r>
            <a:r>
              <a:rPr lang="en-US" sz="2800" b="1" dirty="0" smtClean="0"/>
              <a:t> </a:t>
            </a:r>
            <a:r>
              <a:rPr lang="en-US" sz="2800" dirty="0" smtClean="0"/>
              <a:t>of the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800" dirty="0" smtClean="0"/>
              <a:t> as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approaches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/>
              <a:t>.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We also write              </a:t>
            </a:r>
          </a:p>
          <a:p>
            <a:pPr lvl="1"/>
            <a:r>
              <a:rPr lang="en-US" sz="2400" dirty="0" smtClean="0"/>
              <a:t>                   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 smtClean="0"/>
              <a:t> approaches </a:t>
            </a:r>
            <a:r>
              <a:rPr lang="en-US" sz="2400" i="1" dirty="0" smtClean="0"/>
              <a:t>b</a:t>
            </a:r>
            <a:r>
              <a:rPr lang="en-US" sz="2400" dirty="0" smtClean="0"/>
              <a:t>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2400" dirty="0" smtClean="0">
                <a:solidFill>
                  <a:srgbClr val="00B050"/>
                </a:solidFill>
              </a:rPr>
              <a:t>from the left</a:t>
            </a:r>
            <a:r>
              <a:rPr lang="en-US" sz="2400" dirty="0" smtClean="0"/>
              <a:t>,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                   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 smtClean="0"/>
              <a:t> approaches </a:t>
            </a:r>
            <a:r>
              <a:rPr lang="en-US" sz="2400" i="1" dirty="0" smtClean="0"/>
              <a:t>b</a:t>
            </a:r>
            <a:r>
              <a:rPr lang="en-US" sz="2400" dirty="0" smtClean="0"/>
              <a:t>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2400" dirty="0" smtClean="0">
                <a:solidFill>
                  <a:srgbClr val="00B050"/>
                </a:solidFill>
              </a:rPr>
              <a:t>from the right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4495800" y="1600200"/>
          <a:ext cx="2438400" cy="831925"/>
        </p:xfrm>
        <a:graphic>
          <a:graphicData uri="http://schemas.openxmlformats.org/presentationml/2006/ole">
            <p:oleObj spid="_x0000_s109578" name="Equation" r:id="rId3" imgW="812447" imgH="279279" progId="Equation.3">
              <p:embed/>
            </p:oleObj>
          </a:graphicData>
        </a:graphic>
      </p:graphicFrame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801556" y="4724400"/>
          <a:ext cx="1713044" cy="558231"/>
        </p:xfrm>
        <a:graphic>
          <a:graphicData uri="http://schemas.openxmlformats.org/presentationml/2006/ole">
            <p:oleObj spid="_x0000_s109579" name="Equation" r:id="rId4" imgW="850531" imgH="279279" progId="Equation.3">
              <p:embed/>
            </p:oleObj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796318" y="3859662"/>
          <a:ext cx="1718282" cy="559937"/>
        </p:xfrm>
        <a:graphic>
          <a:graphicData uri="http://schemas.openxmlformats.org/presentationml/2006/ole">
            <p:oleObj spid="_x0000_s109580" name="Equation" r:id="rId5" imgW="850531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/>
              <a:t>Finding limits numerically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the following limit by using a table of numbers.</a:t>
            </a:r>
            <a:endParaRPr lang="en-US" sz="3200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893763" y="2914650"/>
          <a:ext cx="2414587" cy="1181100"/>
        </p:xfrm>
        <a:graphic>
          <a:graphicData uri="http://schemas.openxmlformats.org/presentationml/2006/ole">
            <p:oleObj spid="_x0000_s61447" name="Equation" r:id="rId3" imgW="812520" imgH="393480" progId="Equation.DSMT4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990600" y="4724400"/>
          <a:ext cx="1977060" cy="1185862"/>
        </p:xfrm>
        <a:graphic>
          <a:graphicData uri="http://schemas.openxmlformats.org/presentationml/2006/ole">
            <p:oleObj spid="_x0000_s61448" name="Equation" r:id="rId4" imgW="748975" imgH="444307" progId="Equation.3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5029200" y="2971800"/>
          <a:ext cx="2527300" cy="1219200"/>
        </p:xfrm>
        <a:graphic>
          <a:graphicData uri="http://schemas.openxmlformats.org/presentationml/2006/ole">
            <p:oleObj spid="_x0000_s61449" name="Equation" r:id="rId5" imgW="850531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305800" cy="4495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Limit </a:t>
            </a:r>
            <a:r>
              <a:rPr lang="en-US" sz="2800" dirty="0" smtClean="0">
                <a:solidFill>
                  <a:srgbClr val="3366FF"/>
                </a:solidFill>
              </a:rPr>
              <a:t>does not exist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dne</a:t>
            </a:r>
            <a:r>
              <a:rPr lang="en-US" sz="2800" dirty="0" smtClean="0"/>
              <a:t>) if f(x) does not  approach any constant.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            still </a:t>
            </a:r>
            <a:r>
              <a:rPr lang="en-US" sz="2800" dirty="0" smtClean="0">
                <a:solidFill>
                  <a:srgbClr val="00B050"/>
                </a:solidFill>
              </a:rPr>
              <a:t>exists</a:t>
            </a:r>
            <a:r>
              <a:rPr lang="en-US" sz="2800" dirty="0" smtClean="0"/>
              <a:t> even though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f(a)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FF66FF"/>
                </a:solidFill>
              </a:rPr>
              <a:t>undefined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If                            , then             = </a:t>
            </a:r>
            <a:r>
              <a:rPr lang="en-US" sz="2800" dirty="0" err="1" smtClean="0"/>
              <a:t>dne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7030A0"/>
                </a:solidFill>
              </a:rPr>
              <a:t>If f(x) gets larger and larger without bound as </a:t>
            </a:r>
            <a:r>
              <a:rPr lang="en-US" sz="2600" dirty="0" err="1" smtClean="0">
                <a:solidFill>
                  <a:srgbClr val="7030A0"/>
                </a:solidFill>
              </a:rPr>
              <a:t>x</a:t>
            </a:r>
            <a:r>
              <a:rPr lang="en-US" sz="2600" dirty="0" err="1" smtClean="0">
                <a:solidFill>
                  <a:srgbClr val="7030A0"/>
                </a:solidFill>
                <a:sym typeface="Wingdings" pitchFamily="2" charset="2"/>
              </a:rPr>
              <a:t>a</a:t>
            </a:r>
            <a:r>
              <a:rPr lang="en-US" sz="2600" dirty="0" smtClean="0">
                <a:solidFill>
                  <a:srgbClr val="7030A0"/>
                </a:solidFill>
                <a:sym typeface="Wingdings" pitchFamily="2" charset="2"/>
              </a:rPr>
              <a:t>, we will write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i="1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i="1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7030A0"/>
                </a:solidFill>
                <a:sym typeface="Wingdings" pitchFamily="2" charset="2"/>
              </a:rPr>
              <a:t>If f(x) gets larger and larger in the negative direction as </a:t>
            </a:r>
            <a:r>
              <a:rPr lang="en-US" sz="2600" dirty="0" err="1" smtClean="0">
                <a:solidFill>
                  <a:srgbClr val="7030A0"/>
                </a:solidFill>
                <a:sym typeface="Wingdings" pitchFamily="2" charset="2"/>
              </a:rPr>
              <a:t>xa</a:t>
            </a:r>
            <a:r>
              <a:rPr lang="en-US" sz="2600" dirty="0" smtClean="0">
                <a:solidFill>
                  <a:srgbClr val="7030A0"/>
                </a:solidFill>
                <a:sym typeface="Wingdings" pitchFamily="2" charset="2"/>
              </a:rPr>
              <a:t>, we will write</a:t>
            </a:r>
            <a:endParaRPr lang="en-US" sz="2600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966787" y="2640013"/>
          <a:ext cx="2690813" cy="560387"/>
        </p:xfrm>
        <a:graphic>
          <a:graphicData uri="http://schemas.openxmlformats.org/presentationml/2006/ole">
            <p:oleObj spid="_x0000_s62478" name="Equation" r:id="rId3" imgW="1333500" imgH="27940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495800" y="2590800"/>
          <a:ext cx="1230312" cy="560388"/>
        </p:xfrm>
        <a:graphic>
          <a:graphicData uri="http://schemas.openxmlformats.org/presentationml/2006/ole">
            <p:oleObj spid="_x0000_s62479" name="Equation" r:id="rId4" imgW="609600" imgH="27940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533400" y="1752600"/>
          <a:ext cx="1230312" cy="560387"/>
        </p:xfrm>
        <a:graphic>
          <a:graphicData uri="http://schemas.openxmlformats.org/presentationml/2006/ole">
            <p:oleObj spid="_x0000_s62480" name="Equation" r:id="rId5" imgW="609600" imgH="279400" progId="Equation.3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815461" y="4114800"/>
          <a:ext cx="1821627" cy="609600"/>
        </p:xfrm>
        <a:graphic>
          <a:graphicData uri="http://schemas.openxmlformats.org/presentationml/2006/ole">
            <p:oleObj spid="_x0000_s62481" name="Equation" r:id="rId6" imgW="825500" imgH="279400" progId="Equation.3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2819400" y="5749129"/>
          <a:ext cx="2157413" cy="651671"/>
        </p:xfrm>
        <a:graphic>
          <a:graphicData uri="http://schemas.openxmlformats.org/presentationml/2006/ole">
            <p:oleObj spid="_x0000_s62482" name="Equation" r:id="rId7" imgW="9144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en-US" dirty="0" smtClean="0"/>
              <a:t>Existence of a Limit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219200" y="2286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762000" y="4114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914400" y="2667000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24088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|</a:t>
            </a:r>
          </a:p>
          <a:p>
            <a:r>
              <a:rPr lang="en-US" i="1"/>
              <a:t>a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347913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704975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-250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71800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  <a:r>
              <a:rPr lang="en-US" baseline="-25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1066800" y="31432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24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f (a) = L</a:t>
            </a:r>
          </a:p>
        </p:txBody>
      </p:sp>
      <p:graphicFrame>
        <p:nvGraphicFramePr>
          <p:cNvPr id="13" name="Object 16"/>
          <p:cNvGraphicFramePr>
            <a:graphicFrameLocks noGrp="1" noChangeAspect="1"/>
          </p:cNvGraphicFramePr>
          <p:nvPr>
            <p:ph/>
          </p:nvPr>
        </p:nvGraphicFramePr>
        <p:xfrm>
          <a:off x="1143000" y="4896835"/>
          <a:ext cx="1979613" cy="1042004"/>
        </p:xfrm>
        <a:graphic>
          <a:graphicData uri="http://schemas.openxmlformats.org/presentationml/2006/ole">
            <p:oleObj spid="_x0000_s141318" name="Equation" r:id="rId3" imgW="965200" imgH="508000" progId="Equation.DSMT4">
              <p:embed/>
            </p:oleObj>
          </a:graphicData>
        </a:graphic>
      </p:graphicFrame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5562600" y="2209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5105400" y="4098925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Freeform 20"/>
          <p:cNvSpPr>
            <a:spLocks/>
          </p:cNvSpPr>
          <p:nvPr/>
        </p:nvSpPr>
        <p:spPr bwMode="auto">
          <a:xfrm>
            <a:off x="5257800" y="2651125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567488" y="38862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|</a:t>
            </a:r>
          </a:p>
          <a:p>
            <a:r>
              <a:rPr lang="en-US" i="1" dirty="0"/>
              <a:t>a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6691313" y="3108325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H="1">
            <a:off x="5405438" y="3146425"/>
            <a:ext cx="1295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4571999" y="2938661"/>
            <a:ext cx="1085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i="1"/>
              <a:t>f(a) </a:t>
            </a:r>
            <a:r>
              <a:rPr lang="en-US" sz="1800" i="1">
                <a:cs typeface="Times New Roman" pitchFamily="18" charset="0"/>
              </a:rPr>
              <a:t>≠ </a:t>
            </a:r>
            <a:r>
              <a:rPr lang="en-US" sz="1800" i="1"/>
              <a:t>L</a:t>
            </a:r>
          </a:p>
        </p:txBody>
      </p:sp>
      <p:graphicFrame>
        <p:nvGraphicFramePr>
          <p:cNvPr id="21" name="Object 29"/>
          <p:cNvGraphicFramePr>
            <a:graphicFrameLocks noChangeAspect="1"/>
          </p:cNvGraphicFramePr>
          <p:nvPr/>
        </p:nvGraphicFramePr>
        <p:xfrm>
          <a:off x="5568950" y="4876800"/>
          <a:ext cx="2432050" cy="1117476"/>
        </p:xfrm>
        <a:graphic>
          <a:graphicData uri="http://schemas.openxmlformats.org/presentationml/2006/ole">
            <p:oleObj spid="_x0000_s141319" name="Equation" r:id="rId4" imgW="1104900" imgH="508000" progId="Equation.DSMT4">
              <p:embed/>
            </p:oleObj>
          </a:graphicData>
        </a:graphic>
      </p:graphicFrame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6701759" y="3065463"/>
            <a:ext cx="114300" cy="133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6582696" y="2927350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18" charset="2"/>
              </a:rPr>
              <a:t>o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609600" y="2664023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/>
              <a:t>x</a:t>
            </a:r>
            <a:r>
              <a:rPr lang="en-US" sz="1400" baseline="-25000" dirty="0"/>
              <a:t>1</a:t>
            </a:r>
            <a:r>
              <a:rPr lang="en-US" sz="1400" dirty="0"/>
              <a:t>)</a:t>
            </a:r>
            <a:endParaRPr lang="en-US" sz="1400" i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609600" y="3349823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2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5005388" y="2664023"/>
            <a:ext cx="633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1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5005388" y="3349823"/>
            <a:ext cx="633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2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6048375" y="38862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-250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7315200" y="38862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  <a:r>
              <a:rPr lang="en-US" baseline="-25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7268496" y="326548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111209" y="259238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4495800" y="2286000"/>
            <a:ext cx="4343400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895600" y="32813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738313" y="26082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57 0.0044 C -0.00747 0.00509 -0.01337 0.00579 -0.02188 0.00162 C -0.03039 -0.00255 -0.0441 -0.01343 -0.05313 -0.0213 C -0.06216 -0.02917 -0.0691 -0.03773 -0.07604 -0.0463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3.7037E-6 L -0.08125 3.7037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0.00347 C 0.00938 0.0088 0.01945 0.01435 0.02795 0.02246 C 0.03646 0.03056 0.0467 0.04722 0.05017 0.05208 " pathEditMode="relative" rAng="0" ptsTypes="aaA">
                                      <p:cBhvr>
                                        <p:cTn id="1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7.5E-6 -6.93889E-18 L 0.05833 -6.93889E-18 " pathEditMode="relative" ptsTypes="AA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0.04861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-0.0534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57 0.0044 C -0.00747 0.00509 -0.01337 0.00579 -0.02188 0.00162 C -0.03039 -0.00255 -0.0441 -0.01343 -0.05313 -0.0213 C -0.06216 -0.02917 -0.0691 -0.03773 -0.07604 -0.0463 " pathEditMode="relative" rAng="0" ptsTypes="aaaA">
                                      <p:cBhvr>
                                        <p:cTn id="2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0.00347 C 0.00938 0.0088 0.01945 0.01435 0.02795 0.02246 C 0.03646 0.03056 0.0467 0.04722 0.05017 0.05208 " pathEditMode="relative" rAng="0" ptsTypes="aaA">
                                      <p:cBhvr>
                                        <p:cTn id="2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0.04861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-0.05347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3.7037E-6 L -0.08125 3.7037E-6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7.5E-6 -6.93889E-18 L 0.05833 -6.93889E-18 " pathEditMode="relative" ptsTypes="AA">
                                      <p:cBhvr>
                                        <p:cTn id="3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/>
              <a:t>Nonexistence of a Limit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447800" y="2286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90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286000" y="2362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685800" y="2844800"/>
            <a:ext cx="1600200" cy="508000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576" y="32"/>
              </a:cxn>
              <a:cxn ang="0">
                <a:pos x="1008" y="128"/>
              </a:cxn>
            </a:cxnLst>
            <a:rect l="0" t="0" r="r" b="b"/>
            <a:pathLst>
              <a:path w="1008" h="320">
                <a:moveTo>
                  <a:pt x="0" y="320"/>
                </a:moveTo>
                <a:cubicBezTo>
                  <a:pt x="204" y="192"/>
                  <a:pt x="408" y="64"/>
                  <a:pt x="576" y="32"/>
                </a:cubicBezTo>
                <a:cubicBezTo>
                  <a:pt x="744" y="0"/>
                  <a:pt x="936" y="112"/>
                  <a:pt x="1008" y="128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triangle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286000" y="2362200"/>
            <a:ext cx="838200" cy="13970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288" y="768"/>
              </a:cxn>
              <a:cxn ang="0">
                <a:pos x="528" y="0"/>
              </a:cxn>
            </a:cxnLst>
            <a:rect l="0" t="0" r="r" b="b"/>
            <a:pathLst>
              <a:path w="528" h="880">
                <a:moveTo>
                  <a:pt x="0" y="672"/>
                </a:moveTo>
                <a:cubicBezTo>
                  <a:pt x="100" y="776"/>
                  <a:pt x="200" y="880"/>
                  <a:pt x="288" y="768"/>
                </a:cubicBezTo>
                <a:cubicBezTo>
                  <a:pt x="376" y="656"/>
                  <a:pt x="452" y="328"/>
                  <a:pt x="528" y="0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8348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|</a:t>
            </a:r>
          </a:p>
          <a:p>
            <a:r>
              <a:rPr lang="en-US" i="1" dirty="0"/>
              <a:t>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614488" y="39624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819400" y="39624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895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600200" y="26717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1295400" y="3414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914400" y="3290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L</a:t>
            </a:r>
            <a:r>
              <a:rPr lang="en-US" sz="1800" baseline="-25000"/>
              <a:t>1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>
            <a:off x="127635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9144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L</a:t>
            </a:r>
            <a:r>
              <a:rPr lang="en-US" sz="1800" baseline="-25000"/>
              <a:t>2</a:t>
            </a:r>
          </a:p>
        </p:txBody>
      </p:sp>
      <p:graphicFrame>
        <p:nvGraphicFramePr>
          <p:cNvPr id="18" name="Object 25"/>
          <p:cNvGraphicFramePr>
            <a:graphicFrameLocks noChangeAspect="1"/>
          </p:cNvGraphicFramePr>
          <p:nvPr/>
        </p:nvGraphicFramePr>
        <p:xfrm>
          <a:off x="5029200" y="2133600"/>
          <a:ext cx="2857500" cy="2085975"/>
        </p:xfrm>
        <a:graphic>
          <a:graphicData uri="http://schemas.openxmlformats.org/presentationml/2006/ole">
            <p:oleObj spid="_x0000_s142342" name="Equation" r:id="rId3" imgW="1079500" imgH="787400" progId="Equation.DSMT4">
              <p:embed/>
            </p:oleObj>
          </a:graphicData>
        </a:graphic>
      </p:graphicFrame>
      <p:graphicFrame>
        <p:nvGraphicFramePr>
          <p:cNvPr id="19" name="Object 27"/>
          <p:cNvGraphicFramePr>
            <a:graphicFrameLocks noChangeAspect="1"/>
          </p:cNvGraphicFramePr>
          <p:nvPr/>
        </p:nvGraphicFramePr>
        <p:xfrm>
          <a:off x="1168400" y="5051425"/>
          <a:ext cx="7227888" cy="739775"/>
        </p:xfrm>
        <a:graphic>
          <a:graphicData uri="http://schemas.openxmlformats.org/presentationml/2006/ole">
            <p:oleObj spid="_x0000_s142343" name="Equation" r:id="rId4" imgW="2730500" imgH="27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2963E-6 C 0.00573 0.00046 0.01145 0.00092 0.02135 0.00485 C 0.03125 0.00879 0.04531 0.01643 0.05937 0.0243 " pathEditMode="relative" ptsTypes="aa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7037E-6 L 0.05677 3.7037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963E-6 C -0.00364 0.01899 -0.00729 0.03797 -0.01094 0.05417 C -0.01458 0.07038 -0.01753 0.0845 -0.02187 0.09723 C -0.02621 0.10996 -0.03177 0.12477 -0.03646 0.13056 C -0.04114 0.13635 -0.04548 0.13334 -0.05 0.13264 C -0.05451 0.13195 -0.05937 0.1301 -0.06406 0.1257 C -0.06875 0.1213 -0.075 0.11065 -0.07812 0.10626 C -0.08125 0.10186 -0.08212 0.10047 -0.08281 0.09931 " pathEditMode="relative" ptsTypes="aaaa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7037E-6 L -0.07448 3.7037E-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2238"/>
            <a:ext cx="7696200" cy="1295400"/>
          </a:xfrm>
        </p:spPr>
        <p:txBody>
          <a:bodyPr/>
          <a:lstStyle/>
          <a:p>
            <a:r>
              <a:rPr lang="en-US" dirty="0" smtClean="0"/>
              <a:t>Find limits graphically</a:t>
            </a:r>
            <a:endParaRPr lang="en-US" dirty="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124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8077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Given the graph of f(x). Find the following limit.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</p:txBody>
      </p:sp>
      <p:pic>
        <p:nvPicPr>
          <p:cNvPr id="6" name="Picture 3" descr="01_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362200"/>
            <a:ext cx="4198803" cy="3810000"/>
          </a:xfrm>
          <a:prstGeom prst="rect">
            <a:avLst/>
          </a:prstGeom>
          <a:noFill/>
        </p:spPr>
      </p:pic>
      <p:graphicFrame>
        <p:nvGraphicFramePr>
          <p:cNvPr id="110593" name="Object 1"/>
          <p:cNvGraphicFramePr>
            <a:graphicFrameLocks noChangeAspect="1"/>
          </p:cNvGraphicFramePr>
          <p:nvPr/>
        </p:nvGraphicFramePr>
        <p:xfrm>
          <a:off x="685800" y="2514600"/>
          <a:ext cx="1874838" cy="744538"/>
        </p:xfrm>
        <a:graphic>
          <a:graphicData uri="http://schemas.openxmlformats.org/presentationml/2006/ole">
            <p:oleObj spid="_x0000_s110599" name="Equation" r:id="rId4" imgW="710891" imgH="279279" progId="Equation.3">
              <p:embed/>
            </p:oleObj>
          </a:graphicData>
        </a:graphic>
      </p:graphicFrame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622300" y="3429000"/>
          <a:ext cx="2044700" cy="744537"/>
        </p:xfrm>
        <a:graphic>
          <a:graphicData uri="http://schemas.openxmlformats.org/presentationml/2006/ole">
            <p:oleObj spid="_x0000_s110600" name="Equation" r:id="rId5" imgW="774364" imgH="279279" progId="Equation.3">
              <p:embed/>
            </p:oleObj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681038" y="4419600"/>
          <a:ext cx="1909762" cy="746125"/>
        </p:xfrm>
        <a:graphic>
          <a:graphicData uri="http://schemas.openxmlformats.org/presentationml/2006/ole">
            <p:oleObj spid="_x0000_s110601" name="Equation" r:id="rId6" imgW="723586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4068</TotalTime>
  <Words>601</Words>
  <Application>Microsoft Office PowerPoint</Application>
  <PresentationFormat>On-screen Show (4:3)</PresentationFormat>
  <Paragraphs>186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Network</vt:lpstr>
      <vt:lpstr>Equation</vt:lpstr>
      <vt:lpstr>Section 11.1 Limits</vt:lpstr>
      <vt:lpstr>Exploring </vt:lpstr>
      <vt:lpstr>Exploring</vt:lpstr>
      <vt:lpstr>Definition</vt:lpstr>
      <vt:lpstr>Finding limits numerically</vt:lpstr>
      <vt:lpstr>Remarks</vt:lpstr>
      <vt:lpstr>Existence of a Limit</vt:lpstr>
      <vt:lpstr>Nonexistence of a Limit</vt:lpstr>
      <vt:lpstr>Find limits graphically</vt:lpstr>
      <vt:lpstr>Finding limits algebraically</vt:lpstr>
      <vt:lpstr>Examples</vt:lpstr>
      <vt:lpstr>Examples</vt:lpstr>
      <vt:lpstr>Slide 13</vt:lpstr>
      <vt:lpstr>Slide 14</vt:lpstr>
      <vt:lpstr>Horizontal Asymptote</vt:lpstr>
      <vt:lpstr>Examples</vt:lpstr>
      <vt:lpstr>Finding limits at infinity</vt:lpstr>
      <vt:lpstr>Examples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pqchau</cp:lastModifiedBy>
  <cp:revision>74</cp:revision>
  <dcterms:created xsi:type="dcterms:W3CDTF">2005-10-11T19:45:23Z</dcterms:created>
  <dcterms:modified xsi:type="dcterms:W3CDTF">2011-09-02T16:44:43Z</dcterms:modified>
</cp:coreProperties>
</file>