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0" r:id="rId3"/>
    <p:sldId id="311" r:id="rId4"/>
    <p:sldId id="304" r:id="rId5"/>
    <p:sldId id="306" r:id="rId6"/>
    <p:sldId id="307" r:id="rId7"/>
    <p:sldId id="312" r:id="rId8"/>
    <p:sldId id="292" r:id="rId9"/>
    <p:sldId id="303" r:id="rId10"/>
    <p:sldId id="313" r:id="rId11"/>
    <p:sldId id="309" r:id="rId12"/>
    <p:sldId id="314" r:id="rId13"/>
    <p:sldId id="28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FF"/>
    <a:srgbClr val="CCCCFF"/>
    <a:srgbClr val="FFFF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6C1F6-968C-432F-A142-DFFAAD647E4E}" type="slidenum">
              <a:rPr lang="en-CA"/>
              <a:pPr/>
              <a:t>4</a:t>
            </a:fld>
            <a:endParaRPr lang="en-CA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ED095-8AC3-447E-9589-C952960712D4}" type="slidenum">
              <a:rPr lang="en-CA"/>
              <a:pPr/>
              <a:t>5</a:t>
            </a:fld>
            <a:endParaRPr lang="en-CA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04C282-04AE-4690-8669-C7476D2B0C2D}" type="slidenum">
              <a:rPr lang="en-CA"/>
              <a:pPr/>
              <a:t>6</a:t>
            </a:fld>
            <a:endParaRPr lang="en-CA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CED4A8-7F98-4CFE-A7EC-E0B4334DA889}" type="slidenum">
              <a:rPr lang="en-CA"/>
              <a:pPr/>
              <a:t>11</a:t>
            </a:fld>
            <a:endParaRPr lang="en-CA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EE3A9C-0278-4669-A6F9-C23DE7A1EAC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63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83DAE-2C65-4B52-B24A-C0748C82EF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3CBE-3455-4F70-A6A6-0C0923CC2E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E6E281-96BF-435B-A3DF-9F6DED9D54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D8CC3BC-0D7E-406C-BC1D-C5CD982881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60CB0A-51B3-4804-9C2C-BD7F8F7A80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B417F-08B3-4282-A837-FBDFFE101D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711F5-0A51-4812-B9EF-5A158E2685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73BB0-A3DA-4F6A-9F31-B90DEB6C6C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D9272-0A03-4680-9E95-4CE3EC9DB3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A936E-27D4-4340-8A6C-BF3FC528E7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56163-78BC-4714-864E-3BE736A16D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CF20D-26B5-448E-848C-3FD993D2D3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6DE0D-D449-4051-9D99-82DEA6FEE5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26AE1BC-F382-4A21-91C9-26032EDC3A5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53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53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12.png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21.png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30.png"/><Relationship Id="rId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81000" y="762000"/>
            <a:ext cx="7543800" cy="1666875"/>
          </a:xfrm>
        </p:spPr>
        <p:txBody>
          <a:bodyPr/>
          <a:lstStyle/>
          <a:p>
            <a:r>
              <a:rPr lang="en-US" sz="4400" dirty="0">
                <a:latin typeface="Times New Roman" pitchFamily="18" charset="0"/>
              </a:rPr>
              <a:t>Section </a:t>
            </a:r>
            <a:r>
              <a:rPr lang="en-US" sz="4400" dirty="0" smtClean="0">
                <a:latin typeface="Times New Roman" pitchFamily="18" charset="0"/>
              </a:rPr>
              <a:t>11.2</a:t>
            </a:r>
            <a:r>
              <a:rPr lang="en-US" sz="4400" dirty="0">
                <a:latin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</a:rPr>
            </a:br>
            <a:r>
              <a:rPr lang="en-US" sz="4200" dirty="0" smtClean="0">
                <a:latin typeface="Times New Roman" pitchFamily="18" charset="0"/>
              </a:rPr>
              <a:t>Continuity</a:t>
            </a:r>
            <a:endParaRPr lang="en-US" sz="4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229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 function </a:t>
            </a:r>
            <a:r>
              <a:rPr lang="en-US" sz="2400" i="1" dirty="0">
                <a:solidFill>
                  <a:schemeClr val="tx1"/>
                </a:solidFill>
              </a:rPr>
              <a:t>f</a:t>
            </a:r>
            <a:r>
              <a:rPr lang="en-US" sz="2400" dirty="0">
                <a:solidFill>
                  <a:schemeClr val="tx1"/>
                </a:solidFill>
              </a:rPr>
              <a:t> is </a:t>
            </a:r>
            <a:r>
              <a:rPr lang="en-US" sz="2400" b="1" dirty="0">
                <a:solidFill>
                  <a:srgbClr val="FF0000"/>
                </a:solidFill>
              </a:rPr>
              <a:t>continuous from the right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at </a:t>
            </a:r>
            <a:r>
              <a:rPr lang="en-US" sz="2400" i="1" dirty="0" smtClean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if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/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i="1" dirty="0">
                <a:solidFill>
                  <a:schemeClr val="tx1"/>
                </a:solidFill>
              </a:rPr>
              <a:t>f</a:t>
            </a:r>
            <a:r>
              <a:rPr lang="en-US" sz="2400" dirty="0">
                <a:solidFill>
                  <a:schemeClr val="tx1"/>
                </a:solidFill>
              </a:rPr>
              <a:t> is </a:t>
            </a:r>
            <a:r>
              <a:rPr lang="en-US" sz="2400" b="1" dirty="0">
                <a:solidFill>
                  <a:srgbClr val="FF0000"/>
                </a:solidFill>
              </a:rPr>
              <a:t>continuous from the left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at </a:t>
            </a:r>
            <a:r>
              <a:rPr lang="en-US" sz="2400" i="1" dirty="0">
                <a:solidFill>
                  <a:schemeClr val="tx1"/>
                </a:solidFill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 if 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6515100" y="1258887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6134100" y="2173287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6321425" y="1563687"/>
            <a:ext cx="990600" cy="660400"/>
          </a:xfrm>
          <a:custGeom>
            <a:avLst/>
            <a:gdLst/>
            <a:ahLst/>
            <a:cxnLst>
              <a:cxn ang="0">
                <a:pos x="0" y="224"/>
              </a:cxn>
              <a:cxn ang="0">
                <a:pos x="336" y="32"/>
              </a:cxn>
              <a:cxn ang="0">
                <a:pos x="624" y="416"/>
              </a:cxn>
            </a:cxnLst>
            <a:rect l="0" t="0" r="r" b="b"/>
            <a:pathLst>
              <a:path w="624" h="416">
                <a:moveTo>
                  <a:pt x="0" y="224"/>
                </a:moveTo>
                <a:cubicBezTo>
                  <a:pt x="116" y="112"/>
                  <a:pt x="232" y="0"/>
                  <a:pt x="336" y="32"/>
                </a:cubicBezTo>
                <a:cubicBezTo>
                  <a:pt x="440" y="64"/>
                  <a:pt x="532" y="240"/>
                  <a:pt x="624" y="416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019800" y="1997075"/>
            <a:ext cx="53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</a:rPr>
              <a:t>|</a:t>
            </a:r>
            <a:br>
              <a:rPr lang="en-US" sz="1400" i="1">
                <a:solidFill>
                  <a:schemeClr val="tx1"/>
                </a:solidFill>
              </a:rPr>
            </a:br>
            <a:r>
              <a:rPr lang="en-US" sz="1400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142038" y="1784350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cs typeface="Times New Roman" pitchFamily="18" charset="0"/>
              </a:rPr>
              <a:t>●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143625" y="1784350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cs typeface="Times New Roman" pitchFamily="18" charset="0"/>
              </a:rPr>
              <a:t>○</a:t>
            </a: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6551612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6170612" y="3810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3" name="Freeform 23"/>
          <p:cNvSpPr>
            <a:spLocks/>
          </p:cNvSpPr>
          <p:nvPr/>
        </p:nvSpPr>
        <p:spPr bwMode="auto">
          <a:xfrm flipH="1">
            <a:off x="6019800" y="3201987"/>
            <a:ext cx="990600" cy="660400"/>
          </a:xfrm>
          <a:custGeom>
            <a:avLst/>
            <a:gdLst/>
            <a:ahLst/>
            <a:cxnLst>
              <a:cxn ang="0">
                <a:pos x="0" y="224"/>
              </a:cxn>
              <a:cxn ang="0">
                <a:pos x="336" y="32"/>
              </a:cxn>
              <a:cxn ang="0">
                <a:pos x="624" y="416"/>
              </a:cxn>
            </a:cxnLst>
            <a:rect l="0" t="0" r="r" b="b"/>
            <a:pathLst>
              <a:path w="624" h="416">
                <a:moveTo>
                  <a:pt x="0" y="224"/>
                </a:moveTo>
                <a:cubicBezTo>
                  <a:pt x="116" y="112"/>
                  <a:pt x="232" y="0"/>
                  <a:pt x="336" y="32"/>
                </a:cubicBezTo>
                <a:cubicBezTo>
                  <a:pt x="440" y="64"/>
                  <a:pt x="532" y="240"/>
                  <a:pt x="624" y="416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770687" y="3624262"/>
            <a:ext cx="53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 dirty="0">
                <a:solidFill>
                  <a:schemeClr val="tx1"/>
                </a:solidFill>
              </a:rPr>
              <a:t>|</a:t>
            </a:r>
            <a:br>
              <a:rPr lang="en-US" sz="1400" i="1" dirty="0">
                <a:solidFill>
                  <a:schemeClr val="tx1"/>
                </a:solidFill>
              </a:rPr>
            </a:br>
            <a:r>
              <a:rPr lang="en-US" sz="1400" i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6884987" y="3421062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cs typeface="Times New Roman" pitchFamily="18" charset="0"/>
              </a:rPr>
              <a:t>●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6886575" y="3421062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cs typeface="Times New Roman" pitchFamily="18" charset="0"/>
              </a:rPr>
              <a:t>○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381000" y="0"/>
            <a:ext cx="44294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One-sided Continuity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155652" name="Object 4"/>
          <p:cNvGraphicFramePr>
            <a:graphicFrameLocks noChangeAspect="1"/>
          </p:cNvGraphicFramePr>
          <p:nvPr/>
        </p:nvGraphicFramePr>
        <p:xfrm>
          <a:off x="1752600" y="3124200"/>
          <a:ext cx="2964090" cy="762000"/>
        </p:xfrm>
        <a:graphic>
          <a:graphicData uri="http://schemas.openxmlformats.org/presentationml/2006/ole">
            <p:oleObj spid="_x0000_s190466" name="Equation" r:id="rId3" imgW="1079280" imgH="279360" progId="Equation.3">
              <p:embed/>
            </p:oleObj>
          </a:graphicData>
        </a:graphic>
      </p:graphicFrame>
      <p:graphicFrame>
        <p:nvGraphicFramePr>
          <p:cNvPr id="155653" name="Object 5"/>
          <p:cNvGraphicFramePr>
            <a:graphicFrameLocks noChangeAspect="1"/>
          </p:cNvGraphicFramePr>
          <p:nvPr/>
        </p:nvGraphicFramePr>
        <p:xfrm>
          <a:off x="1752600" y="1447800"/>
          <a:ext cx="2963863" cy="762000"/>
        </p:xfrm>
        <a:graphic>
          <a:graphicData uri="http://schemas.openxmlformats.org/presentationml/2006/ole">
            <p:oleObj spid="_x0000_s190467" name="Equation" r:id="rId4" imgW="10792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/>
      <p:bldP spid="153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Example</a:t>
            </a:r>
            <a:endParaRPr lang="en-CA" dirty="0">
              <a:cs typeface="Times New Roman" pitchFamily="18" charset="0"/>
            </a:endParaRPr>
          </a:p>
        </p:txBody>
      </p:sp>
      <p:pic>
        <p:nvPicPr>
          <p:cNvPr id="314372" name="Picture 4" descr="03_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838200"/>
            <a:ext cx="4191000" cy="3381235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4724400"/>
            <a:ext cx="8686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C(x)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continuous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the left at 1?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lang="en-US" sz="2800" kern="0" dirty="0" smtClean="0"/>
              <a:t>Is </a:t>
            </a:r>
            <a:r>
              <a:rPr lang="en-US" sz="2800" i="1" kern="0" dirty="0" smtClean="0">
                <a:latin typeface="Times New Roman" pitchFamily="18" charset="0"/>
                <a:cs typeface="Times New Roman" pitchFamily="18" charset="0"/>
              </a:rPr>
              <a:t>C(x)</a:t>
            </a:r>
            <a:r>
              <a:rPr lang="en-US" sz="2800" kern="0" dirty="0" smtClean="0"/>
              <a:t> </a:t>
            </a:r>
            <a:r>
              <a:rPr lang="en-US" sz="2800" kern="0" dirty="0" smtClean="0">
                <a:solidFill>
                  <a:srgbClr val="0070C0"/>
                </a:solidFill>
              </a:rPr>
              <a:t>continuous</a:t>
            </a:r>
            <a:r>
              <a:rPr lang="en-US" sz="2800" kern="0" dirty="0" smtClean="0"/>
              <a:t> from the right at 1?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Continuity on an Interval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6629400" cy="5181600"/>
          </a:xfrm>
          <a:ln>
            <a:noFill/>
          </a:ln>
        </p:spPr>
        <p:txBody>
          <a:bodyPr/>
          <a:lstStyle/>
          <a:p>
            <a:r>
              <a:rPr lang="en-US" sz="2800" dirty="0" smtClean="0"/>
              <a:t>A function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800" dirty="0" smtClean="0"/>
              <a:t> is </a:t>
            </a:r>
            <a:r>
              <a:rPr lang="en-US" sz="2800" dirty="0" smtClean="0">
                <a:solidFill>
                  <a:srgbClr val="FF0000"/>
                </a:solidFill>
              </a:rPr>
              <a:t>continuous</a:t>
            </a:r>
            <a:r>
              <a:rPr lang="en-US" sz="2800" dirty="0" smtClean="0"/>
              <a:t> on a </a:t>
            </a:r>
            <a:r>
              <a:rPr lang="en-US" sz="2800" dirty="0" smtClean="0">
                <a:solidFill>
                  <a:srgbClr val="FF0000"/>
                </a:solidFill>
              </a:rPr>
              <a:t>closed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interval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[</a:t>
            </a:r>
            <a:r>
              <a:rPr lang="en-US" sz="2800" i="1" dirty="0" err="1" smtClean="0"/>
              <a:t>a,b</a:t>
            </a:r>
            <a:r>
              <a:rPr lang="en-US" sz="2800" dirty="0" smtClean="0"/>
              <a:t>] if it is continuous</a:t>
            </a:r>
          </a:p>
          <a:p>
            <a:pPr lvl="1"/>
            <a:r>
              <a:rPr lang="en-US" sz="2400" dirty="0" smtClean="0"/>
              <a:t>at every number in the open interval (</a:t>
            </a:r>
            <a:r>
              <a:rPr lang="en-US" sz="2400" dirty="0" err="1" smtClean="0"/>
              <a:t>a,b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from the right at x = a</a:t>
            </a:r>
          </a:p>
          <a:p>
            <a:pPr lvl="1"/>
            <a:r>
              <a:rPr lang="en-US" sz="2400" dirty="0" smtClean="0"/>
              <a:t>from the left at x = b.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  <a:endParaRPr lang="en-US" sz="24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8106696" y="2829580"/>
            <a:ext cx="53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 dirty="0">
                <a:solidFill>
                  <a:schemeClr val="tx1"/>
                </a:solidFill>
              </a:rPr>
              <a:t>|</a:t>
            </a:r>
            <a:br>
              <a:rPr lang="en-US" sz="1400" i="1" dirty="0">
                <a:solidFill>
                  <a:schemeClr val="tx1"/>
                </a:solidFill>
              </a:rPr>
            </a:br>
            <a:r>
              <a:rPr lang="en-US" sz="1400" i="1" dirty="0" smtClean="0">
                <a:solidFill>
                  <a:schemeClr val="tx1"/>
                </a:solidFill>
              </a:rPr>
              <a:t>b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8331612" y="2821860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hlink"/>
                </a:solidFill>
                <a:cs typeface="Times New Roman" pitchFamily="18" charset="0"/>
              </a:rPr>
              <a:t>●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7696200" y="2401887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7315200" y="3316287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7502525" y="2362200"/>
            <a:ext cx="990600" cy="660400"/>
          </a:xfrm>
          <a:custGeom>
            <a:avLst/>
            <a:gdLst/>
            <a:ahLst/>
            <a:cxnLst>
              <a:cxn ang="0">
                <a:pos x="0" y="224"/>
              </a:cxn>
              <a:cxn ang="0">
                <a:pos x="336" y="32"/>
              </a:cxn>
              <a:cxn ang="0">
                <a:pos x="624" y="416"/>
              </a:cxn>
            </a:cxnLst>
            <a:rect l="0" t="0" r="r" b="b"/>
            <a:pathLst>
              <a:path w="624" h="416">
                <a:moveTo>
                  <a:pt x="0" y="224"/>
                </a:moveTo>
                <a:cubicBezTo>
                  <a:pt x="116" y="112"/>
                  <a:pt x="232" y="0"/>
                  <a:pt x="336" y="32"/>
                </a:cubicBezTo>
                <a:cubicBezTo>
                  <a:pt x="440" y="64"/>
                  <a:pt x="532" y="240"/>
                  <a:pt x="624" y="416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200900" y="3140075"/>
            <a:ext cx="53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</a:rPr>
              <a:t>|</a:t>
            </a:r>
            <a:br>
              <a:rPr lang="en-US" sz="1400" i="1">
                <a:solidFill>
                  <a:schemeClr val="tx1"/>
                </a:solidFill>
              </a:rPr>
            </a:br>
            <a:r>
              <a:rPr lang="en-US" sz="1400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323138" y="2582863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cs typeface="Times New Roman" pitchFamily="18" charset="0"/>
              </a:rPr>
              <a:t>●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7324725" y="2582863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cs typeface="Times New Roman" pitchFamily="18" charset="0"/>
              </a:rPr>
              <a:t>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7620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Determine the interval of continuity.</a:t>
            </a:r>
            <a:endParaRPr lang="en-US" sz="3200" dirty="0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2362200" y="2590800"/>
          <a:ext cx="2638425" cy="713325"/>
        </p:xfrm>
        <a:graphic>
          <a:graphicData uri="http://schemas.openxmlformats.org/presentationml/2006/ole">
            <p:oleObj spid="_x0000_s61444" name="Equation" r:id="rId3" imgW="901440" imgH="241200" progId="Equation.3">
              <p:embed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2209800" y="1371600"/>
          <a:ext cx="3060700" cy="825500"/>
        </p:xfrm>
        <a:graphic>
          <a:graphicData uri="http://schemas.openxmlformats.org/presentationml/2006/ole">
            <p:oleObj spid="_x0000_s61445" name="Equation" r:id="rId4" imgW="838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295400"/>
          </a:xfrm>
        </p:spPr>
        <p:txBody>
          <a:bodyPr/>
          <a:lstStyle/>
          <a:p>
            <a:r>
              <a:rPr lang="en-US" dirty="0" smtClean="0"/>
              <a:t>Existence of a Limit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219200" y="2286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762000" y="4114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914400" y="2667000"/>
            <a:ext cx="3352800" cy="8636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576" y="96"/>
              </a:cxn>
              <a:cxn ang="0">
                <a:pos x="1296" y="528"/>
              </a:cxn>
              <a:cxn ang="0">
                <a:pos x="2112" y="0"/>
              </a:cxn>
            </a:cxnLst>
            <a:rect l="0" t="0" r="r" b="b"/>
            <a:pathLst>
              <a:path w="2112" h="544">
                <a:moveTo>
                  <a:pt x="0" y="480"/>
                </a:moveTo>
                <a:cubicBezTo>
                  <a:pt x="180" y="284"/>
                  <a:pt x="360" y="88"/>
                  <a:pt x="576" y="96"/>
                </a:cubicBezTo>
                <a:cubicBezTo>
                  <a:pt x="792" y="104"/>
                  <a:pt x="1040" y="544"/>
                  <a:pt x="1296" y="528"/>
                </a:cubicBezTo>
                <a:cubicBezTo>
                  <a:pt x="1552" y="512"/>
                  <a:pt x="1832" y="256"/>
                  <a:pt x="2112" y="0"/>
                </a:cubicBezTo>
              </a:path>
            </a:pathLst>
          </a:custGeom>
          <a:noFill/>
          <a:ln w="127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224088" y="39624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|</a:t>
            </a:r>
          </a:p>
          <a:p>
            <a:r>
              <a:rPr lang="en-US" i="1"/>
              <a:t>a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347913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704975" y="39624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008000"/>
                </a:solidFill>
              </a:rPr>
              <a:t>x</a:t>
            </a:r>
            <a:r>
              <a:rPr lang="en-US" baseline="-2500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71800" y="39624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x</a:t>
            </a:r>
            <a:r>
              <a:rPr lang="en-US" baseline="-250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1066800" y="31432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524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i="1"/>
              <a:t>f (a) = L</a:t>
            </a:r>
          </a:p>
        </p:txBody>
      </p:sp>
      <p:graphicFrame>
        <p:nvGraphicFramePr>
          <p:cNvPr id="13" name="Object 16"/>
          <p:cNvGraphicFramePr>
            <a:graphicFrameLocks noChangeAspect="1"/>
          </p:cNvGraphicFramePr>
          <p:nvPr>
            <p:ph/>
          </p:nvPr>
        </p:nvGraphicFramePr>
        <p:xfrm>
          <a:off x="1497013" y="5003800"/>
          <a:ext cx="1625600" cy="1016000"/>
        </p:xfrm>
        <a:graphic>
          <a:graphicData uri="http://schemas.openxmlformats.org/presentationml/2006/ole">
            <p:oleObj spid="_x0000_s164866" name="Equation" r:id="rId3" imgW="812520" imgH="507960" progId="Equation.DSMT4">
              <p:embed/>
            </p:oleObj>
          </a:graphicData>
        </a:graphic>
      </p:graphicFrame>
      <p:sp>
        <p:nvSpPr>
          <p:cNvPr id="14" name="Line 18"/>
          <p:cNvSpPr>
            <a:spLocks noChangeShapeType="1"/>
          </p:cNvSpPr>
          <p:nvPr/>
        </p:nvSpPr>
        <p:spPr bwMode="auto">
          <a:xfrm flipV="1">
            <a:off x="5562600" y="2209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5105400" y="4098925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Freeform 20"/>
          <p:cNvSpPr>
            <a:spLocks/>
          </p:cNvSpPr>
          <p:nvPr/>
        </p:nvSpPr>
        <p:spPr bwMode="auto">
          <a:xfrm>
            <a:off x="5257800" y="2651125"/>
            <a:ext cx="3352800" cy="8636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576" y="96"/>
              </a:cxn>
              <a:cxn ang="0">
                <a:pos x="1296" y="528"/>
              </a:cxn>
              <a:cxn ang="0">
                <a:pos x="2112" y="0"/>
              </a:cxn>
            </a:cxnLst>
            <a:rect l="0" t="0" r="r" b="b"/>
            <a:pathLst>
              <a:path w="2112" h="544">
                <a:moveTo>
                  <a:pt x="0" y="480"/>
                </a:moveTo>
                <a:cubicBezTo>
                  <a:pt x="180" y="284"/>
                  <a:pt x="360" y="88"/>
                  <a:pt x="576" y="96"/>
                </a:cubicBezTo>
                <a:cubicBezTo>
                  <a:pt x="792" y="104"/>
                  <a:pt x="1040" y="544"/>
                  <a:pt x="1296" y="528"/>
                </a:cubicBezTo>
                <a:cubicBezTo>
                  <a:pt x="1552" y="512"/>
                  <a:pt x="1832" y="256"/>
                  <a:pt x="2112" y="0"/>
                </a:cubicBezTo>
              </a:path>
            </a:pathLst>
          </a:custGeom>
          <a:noFill/>
          <a:ln w="127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6567488" y="38862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/>
              <a:t>|</a:t>
            </a:r>
          </a:p>
          <a:p>
            <a:r>
              <a:rPr lang="en-US" i="1" dirty="0"/>
              <a:t>a</a:t>
            </a:r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 flipV="1">
            <a:off x="6691313" y="3108325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auto">
          <a:xfrm flipH="1">
            <a:off x="5405438" y="3146425"/>
            <a:ext cx="1295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4571999" y="2938661"/>
            <a:ext cx="10858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i="1"/>
              <a:t>f(a) </a:t>
            </a:r>
            <a:r>
              <a:rPr lang="en-US" sz="1800" i="1">
                <a:cs typeface="Times New Roman" pitchFamily="18" charset="0"/>
              </a:rPr>
              <a:t>≠ </a:t>
            </a:r>
            <a:r>
              <a:rPr lang="en-US" sz="1800" i="1"/>
              <a:t>L</a:t>
            </a:r>
          </a:p>
        </p:txBody>
      </p:sp>
      <p:graphicFrame>
        <p:nvGraphicFramePr>
          <p:cNvPr id="21" name="Object 29"/>
          <p:cNvGraphicFramePr>
            <a:graphicFrameLocks noChangeAspect="1"/>
          </p:cNvGraphicFramePr>
          <p:nvPr/>
        </p:nvGraphicFramePr>
        <p:xfrm>
          <a:off x="5432425" y="4876800"/>
          <a:ext cx="2470150" cy="1008063"/>
        </p:xfrm>
        <a:graphic>
          <a:graphicData uri="http://schemas.openxmlformats.org/presentationml/2006/ole">
            <p:oleObj spid="_x0000_s164867" name="Equation" r:id="rId4" imgW="1244520" imgH="507960" progId="Equation.DSMT4">
              <p:embed/>
            </p:oleObj>
          </a:graphicData>
        </a:graphic>
      </p:graphicFrame>
      <p:sp>
        <p:nvSpPr>
          <p:cNvPr id="22" name="Rectangle 31"/>
          <p:cNvSpPr>
            <a:spLocks noChangeArrowheads="1"/>
          </p:cNvSpPr>
          <p:nvPr/>
        </p:nvSpPr>
        <p:spPr bwMode="auto">
          <a:xfrm>
            <a:off x="6701759" y="3065463"/>
            <a:ext cx="114300" cy="133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6582696" y="2927350"/>
            <a:ext cx="32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  <a:sym typeface="Symbol" pitchFamily="18" charset="2"/>
              </a:rPr>
              <a:t>o</a:t>
            </a: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609600" y="2664023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 dirty="0"/>
              <a:t>f </a:t>
            </a:r>
            <a:r>
              <a:rPr lang="en-US" sz="1400" dirty="0"/>
              <a:t>(</a:t>
            </a:r>
            <a:r>
              <a:rPr lang="en-US" sz="1400" i="1" dirty="0"/>
              <a:t>x</a:t>
            </a:r>
            <a:r>
              <a:rPr lang="en-US" sz="1400" baseline="-25000" dirty="0"/>
              <a:t>1</a:t>
            </a:r>
            <a:r>
              <a:rPr lang="en-US" sz="1400" dirty="0"/>
              <a:t>)</a:t>
            </a:r>
            <a:endParaRPr lang="en-US" sz="1400" i="1" dirty="0"/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609600" y="3349823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/>
              <a:t>f </a:t>
            </a:r>
            <a:r>
              <a:rPr lang="en-US" sz="1400"/>
              <a:t>(</a:t>
            </a:r>
            <a:r>
              <a:rPr lang="en-US" sz="1400" i="1"/>
              <a:t>x</a:t>
            </a:r>
            <a:r>
              <a:rPr lang="en-US" sz="1400" baseline="-25000"/>
              <a:t>2</a:t>
            </a:r>
            <a:r>
              <a:rPr lang="en-US" sz="1400"/>
              <a:t>)</a:t>
            </a:r>
            <a:endParaRPr lang="en-US" sz="1400" i="1"/>
          </a:p>
        </p:txBody>
      </p:sp>
      <p:sp>
        <p:nvSpPr>
          <p:cNvPr id="26" name="Text Box 39"/>
          <p:cNvSpPr txBox="1">
            <a:spLocks noChangeArrowheads="1"/>
          </p:cNvSpPr>
          <p:nvPr/>
        </p:nvSpPr>
        <p:spPr bwMode="auto">
          <a:xfrm>
            <a:off x="5005388" y="2664023"/>
            <a:ext cx="6334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/>
              <a:t>f </a:t>
            </a:r>
            <a:r>
              <a:rPr lang="en-US" sz="1400"/>
              <a:t>(</a:t>
            </a:r>
            <a:r>
              <a:rPr lang="en-US" sz="1400" i="1"/>
              <a:t>x</a:t>
            </a:r>
            <a:r>
              <a:rPr lang="en-US" sz="1400" baseline="-25000"/>
              <a:t>1</a:t>
            </a:r>
            <a:r>
              <a:rPr lang="en-US" sz="1400"/>
              <a:t>)</a:t>
            </a:r>
            <a:endParaRPr lang="en-US" sz="1400" i="1"/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5005388" y="3349823"/>
            <a:ext cx="6334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/>
              <a:t>f </a:t>
            </a:r>
            <a:r>
              <a:rPr lang="en-US" sz="1400"/>
              <a:t>(</a:t>
            </a:r>
            <a:r>
              <a:rPr lang="en-US" sz="1400" i="1"/>
              <a:t>x</a:t>
            </a:r>
            <a:r>
              <a:rPr lang="en-US" sz="1400" baseline="-25000"/>
              <a:t>2</a:t>
            </a:r>
            <a:r>
              <a:rPr lang="en-US" sz="1400"/>
              <a:t>)</a:t>
            </a:r>
            <a:endParaRPr lang="en-US" sz="1400" i="1"/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6048375" y="38862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008000"/>
                </a:solidFill>
              </a:rPr>
              <a:t>x</a:t>
            </a:r>
            <a:r>
              <a:rPr lang="en-US" baseline="-2500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7315200" y="38862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x</a:t>
            </a:r>
            <a:r>
              <a:rPr lang="en-US" baseline="-250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7268496" y="3265488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6111209" y="2592388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4419600" y="2057400"/>
            <a:ext cx="4343400" cy="3810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2895600" y="3281363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1738313" y="2608263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  <a:sym typeface="Symbol" pitchFamily="18" charset="2"/>
              </a:rPr>
              <a:t>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57 0.0044 C -0.00747 0.00509 -0.01337 0.00579 -0.02188 0.00162 C -0.03039 -0.00255 -0.0441 -0.01343 -0.05313 -0.0213 C -0.06216 -0.02917 -0.0691 -0.03773 -0.07604 -0.0463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66667E-6 3.7037E-6 L -0.08125 3.7037E-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052 0.00347 C 0.00938 0.0088 0.01945 0.01435 0.02795 0.02246 C 0.03646 0.03056 0.0467 0.04722 0.05017 0.05208 " pathEditMode="relative" rAng="0" ptsTypes="aaA">
                                      <p:cBhvr>
                                        <p:cTn id="10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2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7.5E-6 -6.93889E-18 L 0.05833 -6.93889E-18 " pathEditMode="relative" ptsTypes="AA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1.11111E-6 L -3.33333E-6 0.04861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1.11111E-6 L -3.33333E-6 -0.05347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57 0.0044 C -0.00747 0.00509 -0.01337 0.00579 -0.02188 0.00162 C -0.03039 -0.00255 -0.0441 -0.01343 -0.05313 -0.0213 C -0.06216 -0.02917 -0.0691 -0.03773 -0.07604 -0.0463 " pathEditMode="relative" rAng="0" ptsTypes="aaaA">
                                      <p:cBhvr>
                                        <p:cTn id="2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2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052 0.00347 C 0.00938 0.0088 0.01945 0.01435 0.02795 0.02246 C 0.03646 0.03056 0.0467 0.04722 0.05017 0.05208 " pathEditMode="relative" rAng="0" ptsTypes="aaA">
                                      <p:cBhvr>
                                        <p:cTn id="28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2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1.11111E-6 L -3.33333E-6 0.04861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1.11111E-6 L -3.33333E-6 -0.05347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66667E-6 3.7037E-6 L -0.08125 3.7037E-6 " pathEditMode="relative" rAng="0" ptsTypes="AA">
                                      <p:cBhvr>
                                        <p:cTn id="3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7.5E-6 -6.93889E-18 L 0.05833 -6.93889E-18 " pathEditMode="relative" ptsTypes="AA">
                                      <p:cBhvr>
                                        <p:cTn id="3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dirty="0" smtClean="0"/>
              <a:t>Nonexistence of a Limit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447800" y="2286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990600" y="4114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2286000" y="2362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685800" y="2844800"/>
            <a:ext cx="1600200" cy="508000"/>
          </a:xfrm>
          <a:custGeom>
            <a:avLst/>
            <a:gdLst/>
            <a:ahLst/>
            <a:cxnLst>
              <a:cxn ang="0">
                <a:pos x="0" y="320"/>
              </a:cxn>
              <a:cxn ang="0">
                <a:pos x="576" y="32"/>
              </a:cxn>
              <a:cxn ang="0">
                <a:pos x="1008" y="128"/>
              </a:cxn>
            </a:cxnLst>
            <a:rect l="0" t="0" r="r" b="b"/>
            <a:pathLst>
              <a:path w="1008" h="320">
                <a:moveTo>
                  <a:pt x="0" y="320"/>
                </a:moveTo>
                <a:cubicBezTo>
                  <a:pt x="204" y="192"/>
                  <a:pt x="408" y="64"/>
                  <a:pt x="576" y="32"/>
                </a:cubicBezTo>
                <a:cubicBezTo>
                  <a:pt x="744" y="0"/>
                  <a:pt x="936" y="112"/>
                  <a:pt x="1008" y="128"/>
                </a:cubicBezTo>
              </a:path>
            </a:pathLst>
          </a:custGeom>
          <a:noFill/>
          <a:ln w="9525">
            <a:solidFill>
              <a:srgbClr val="003399"/>
            </a:solidFill>
            <a:round/>
            <a:headEnd type="triangle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286000" y="2362200"/>
            <a:ext cx="838200" cy="13970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288" y="768"/>
              </a:cxn>
              <a:cxn ang="0">
                <a:pos x="528" y="0"/>
              </a:cxn>
            </a:cxnLst>
            <a:rect l="0" t="0" r="r" b="b"/>
            <a:pathLst>
              <a:path w="528" h="880">
                <a:moveTo>
                  <a:pt x="0" y="672"/>
                </a:moveTo>
                <a:cubicBezTo>
                  <a:pt x="100" y="776"/>
                  <a:pt x="200" y="880"/>
                  <a:pt x="288" y="768"/>
                </a:cubicBezTo>
                <a:cubicBezTo>
                  <a:pt x="376" y="656"/>
                  <a:pt x="452" y="328"/>
                  <a:pt x="528" y="0"/>
                </a:cubicBezTo>
              </a:path>
            </a:pathLst>
          </a:custGeom>
          <a:noFill/>
          <a:ln w="9525">
            <a:solidFill>
              <a:srgbClr val="003399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8348" y="39624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/>
              <a:t>|</a:t>
            </a:r>
          </a:p>
          <a:p>
            <a:r>
              <a:rPr lang="en-US" i="1" dirty="0"/>
              <a:t>a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614488" y="3962400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008000"/>
                </a:solidFill>
              </a:rPr>
              <a:t>x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819400" y="3962400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x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28956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600200" y="2671763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1295400" y="34147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914400" y="32908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i="1"/>
              <a:t>L</a:t>
            </a:r>
            <a:r>
              <a:rPr lang="en-US" sz="1800" baseline="-25000"/>
              <a:t>1</a:t>
            </a: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flipH="1">
            <a:off x="1276350" y="3048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914400" y="2590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i="1"/>
              <a:t>L</a:t>
            </a:r>
            <a:r>
              <a:rPr lang="en-US" sz="1800" baseline="-25000"/>
              <a:t>2</a:t>
            </a:r>
          </a:p>
        </p:txBody>
      </p:sp>
      <p:graphicFrame>
        <p:nvGraphicFramePr>
          <p:cNvPr id="19" name="Object 27"/>
          <p:cNvGraphicFramePr>
            <a:graphicFrameLocks noChangeAspect="1"/>
          </p:cNvGraphicFramePr>
          <p:nvPr/>
        </p:nvGraphicFramePr>
        <p:xfrm>
          <a:off x="1168400" y="5051425"/>
          <a:ext cx="7227888" cy="739775"/>
        </p:xfrm>
        <a:graphic>
          <a:graphicData uri="http://schemas.openxmlformats.org/presentationml/2006/ole">
            <p:oleObj spid="_x0000_s165891" name="Equation" r:id="rId3" imgW="27302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6.2963E-6 C 0.00573 0.00046 0.01145 0.00092 0.02135 0.00485 C 0.03125 0.00879 0.04531 0.01643 0.05937 0.0243 " pathEditMode="relative" ptsTypes="aa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3.7037E-6 L 0.05677 3.7037E-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2963E-6 C -0.00364 0.01899 -0.00729 0.03797 -0.01094 0.05417 C -0.01458 0.07038 -0.01753 0.0845 -0.02187 0.09723 C -0.02621 0.10996 -0.03177 0.12477 -0.03646 0.13056 C -0.04114 0.13635 -0.04548 0.13334 -0.05 0.13264 C -0.05451 0.13195 -0.05937 0.1301 -0.06406 0.1257 C -0.06875 0.1213 -0.075 0.11065 -0.07812 0.10626 C -0.08125 0.10186 -0.08212 0.10047 -0.08281 0.09931 " pathEditMode="relative" ptsTypes="aaaaaaaA">
                                      <p:cBhvr>
                                        <p:cTn id="1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3.7037E-6 L -0.07448 3.7037E-6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Find limits graphically</a:t>
            </a:r>
            <a:endParaRPr lang="en-CA" dirty="0">
              <a:cs typeface="Times New Roman" pitchFamily="18" charset="0"/>
            </a:endParaRPr>
          </a:p>
        </p:txBody>
      </p:sp>
      <p:pic>
        <p:nvPicPr>
          <p:cNvPr id="290819" name="Picture 3" descr="03_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838200"/>
            <a:ext cx="4191000" cy="3531000"/>
          </a:xfrm>
          <a:prstGeom prst="rect">
            <a:avLst/>
          </a:prstGeom>
          <a:noFill/>
        </p:spPr>
      </p:pic>
      <p:graphicFrame>
        <p:nvGraphicFramePr>
          <p:cNvPr id="137218" name="Object 2"/>
          <p:cNvGraphicFramePr>
            <a:graphicFrameLocks noChangeAspect="1"/>
          </p:cNvGraphicFramePr>
          <p:nvPr/>
        </p:nvGraphicFramePr>
        <p:xfrm>
          <a:off x="762000" y="4191000"/>
          <a:ext cx="1674813" cy="674688"/>
        </p:xfrm>
        <a:graphic>
          <a:graphicData uri="http://schemas.openxmlformats.org/presentationml/2006/ole">
            <p:oleObj spid="_x0000_s137218" name="Equation" r:id="rId5" imgW="685800" imgH="279360" progId="Equation.3">
              <p:embed/>
            </p:oleObj>
          </a:graphicData>
        </a:graphic>
      </p:graphicFrame>
      <p:graphicFrame>
        <p:nvGraphicFramePr>
          <p:cNvPr id="137219" name="Object 3"/>
          <p:cNvGraphicFramePr>
            <a:graphicFrameLocks noChangeAspect="1"/>
          </p:cNvGraphicFramePr>
          <p:nvPr/>
        </p:nvGraphicFramePr>
        <p:xfrm>
          <a:off x="685800" y="5029200"/>
          <a:ext cx="1674813" cy="674688"/>
        </p:xfrm>
        <a:graphic>
          <a:graphicData uri="http://schemas.openxmlformats.org/presentationml/2006/ole">
            <p:oleObj spid="_x0000_s137219" name="Equation" r:id="rId6" imgW="685800" imgH="279360" progId="Equation.3">
              <p:embed/>
            </p:oleObj>
          </a:graphicData>
        </a:graphic>
      </p:graphicFrame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5791200" y="4267200"/>
          <a:ext cx="1116012" cy="490538"/>
        </p:xfrm>
        <a:graphic>
          <a:graphicData uri="http://schemas.openxmlformats.org/presentationml/2006/ole">
            <p:oleObj spid="_x0000_s137220" name="Equation" r:id="rId7" imgW="457200" imgH="203040" progId="Equation.3">
              <p:embed/>
            </p:oleObj>
          </a:graphicData>
        </a:graphic>
      </p:graphicFrame>
      <p:graphicFrame>
        <p:nvGraphicFramePr>
          <p:cNvPr id="137221" name="Object 5"/>
          <p:cNvGraphicFramePr>
            <a:graphicFrameLocks noChangeAspect="1"/>
          </p:cNvGraphicFramePr>
          <p:nvPr/>
        </p:nvGraphicFramePr>
        <p:xfrm>
          <a:off x="5805488" y="5029200"/>
          <a:ext cx="1085850" cy="490538"/>
        </p:xfrm>
        <a:graphic>
          <a:graphicData uri="http://schemas.openxmlformats.org/presentationml/2006/ole">
            <p:oleObj spid="_x0000_s137221" name="Equation" r:id="rId8" imgW="444240" imgH="203040" progId="Equation.3">
              <p:embed/>
            </p:oleObj>
          </a:graphicData>
        </a:graphic>
      </p:graphicFrame>
      <p:graphicFrame>
        <p:nvGraphicFramePr>
          <p:cNvPr id="137222" name="Object 6"/>
          <p:cNvGraphicFramePr>
            <a:graphicFrameLocks noChangeAspect="1"/>
          </p:cNvGraphicFramePr>
          <p:nvPr/>
        </p:nvGraphicFramePr>
        <p:xfrm>
          <a:off x="2514600" y="4237038"/>
          <a:ext cx="311150" cy="398462"/>
        </p:xfrm>
        <a:graphic>
          <a:graphicData uri="http://schemas.openxmlformats.org/presentationml/2006/ole">
            <p:oleObj spid="_x0000_s137222" name="Equation" r:id="rId9" imgW="126720" imgH="164880" progId="Equation.3">
              <p:embed/>
            </p:oleObj>
          </a:graphicData>
        </a:graphic>
      </p:graphicFrame>
      <p:graphicFrame>
        <p:nvGraphicFramePr>
          <p:cNvPr id="137223" name="Object 7"/>
          <p:cNvGraphicFramePr>
            <a:graphicFrameLocks noChangeAspect="1"/>
          </p:cNvGraphicFramePr>
          <p:nvPr/>
        </p:nvGraphicFramePr>
        <p:xfrm>
          <a:off x="7010400" y="4267200"/>
          <a:ext cx="309563" cy="398462"/>
        </p:xfrm>
        <a:graphic>
          <a:graphicData uri="http://schemas.openxmlformats.org/presentationml/2006/ole">
            <p:oleObj spid="_x0000_s137223" name="Equation" r:id="rId10" imgW="126720" imgH="164880" progId="Equation.3">
              <p:embed/>
            </p:oleObj>
          </a:graphicData>
        </a:graphic>
      </p:graphicFrame>
      <p:graphicFrame>
        <p:nvGraphicFramePr>
          <p:cNvPr id="137224" name="Object 8"/>
          <p:cNvGraphicFramePr>
            <a:graphicFrameLocks noChangeAspect="1"/>
          </p:cNvGraphicFramePr>
          <p:nvPr/>
        </p:nvGraphicFramePr>
        <p:xfrm>
          <a:off x="2586037" y="5087938"/>
          <a:ext cx="309563" cy="398462"/>
        </p:xfrm>
        <a:graphic>
          <a:graphicData uri="http://schemas.openxmlformats.org/presentationml/2006/ole">
            <p:oleObj spid="_x0000_s137224" name="Equation" r:id="rId11" imgW="126720" imgH="164880" progId="Equation.3">
              <p:embed/>
            </p:oleObj>
          </a:graphicData>
        </a:graphic>
      </p:graphicFrame>
      <p:graphicFrame>
        <p:nvGraphicFramePr>
          <p:cNvPr id="137225" name="Object 9"/>
          <p:cNvGraphicFramePr>
            <a:graphicFrameLocks noChangeAspect="1"/>
          </p:cNvGraphicFramePr>
          <p:nvPr/>
        </p:nvGraphicFramePr>
        <p:xfrm>
          <a:off x="6923087" y="5029200"/>
          <a:ext cx="1611313" cy="490538"/>
        </p:xfrm>
        <a:graphic>
          <a:graphicData uri="http://schemas.openxmlformats.org/presentationml/2006/ole">
            <p:oleObj spid="_x0000_s137225" name="Equation" r:id="rId12" imgW="66024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Example</a:t>
            </a:r>
            <a:endParaRPr lang="en-CA" dirty="0">
              <a:cs typeface="Times New Roman" pitchFamily="18" charset="0"/>
            </a:endParaRPr>
          </a:p>
        </p:txBody>
      </p:sp>
      <p:pic>
        <p:nvPicPr>
          <p:cNvPr id="6" name="Picture 3" descr="03_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914400"/>
            <a:ext cx="4572000" cy="3305042"/>
          </a:xfrm>
          <a:prstGeom prst="rect">
            <a:avLst/>
          </a:prstGeom>
          <a:noFill/>
        </p:spPr>
      </p:pic>
      <p:graphicFrame>
        <p:nvGraphicFramePr>
          <p:cNvPr id="138242" name="Object 2"/>
          <p:cNvGraphicFramePr>
            <a:graphicFrameLocks noChangeAspect="1"/>
          </p:cNvGraphicFramePr>
          <p:nvPr/>
        </p:nvGraphicFramePr>
        <p:xfrm>
          <a:off x="874712" y="4191000"/>
          <a:ext cx="1674813" cy="674688"/>
        </p:xfrm>
        <a:graphic>
          <a:graphicData uri="http://schemas.openxmlformats.org/presentationml/2006/ole">
            <p:oleObj spid="_x0000_s138242" name="Equation" r:id="rId5" imgW="685800" imgH="279360" progId="Equation.3">
              <p:embed/>
            </p:oleObj>
          </a:graphicData>
        </a:graphic>
      </p:graphicFrame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844550" y="5029200"/>
          <a:ext cx="1582737" cy="674688"/>
        </p:xfrm>
        <a:graphic>
          <a:graphicData uri="http://schemas.openxmlformats.org/presentationml/2006/ole">
            <p:oleObj spid="_x0000_s138243" name="Equation" r:id="rId6" imgW="647640" imgH="279360" progId="Equation.3">
              <p:embed/>
            </p:oleObj>
          </a:graphicData>
        </a:graphic>
      </p:graphicFrame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5840412" y="4267200"/>
          <a:ext cx="1241425" cy="490538"/>
        </p:xfrm>
        <a:graphic>
          <a:graphicData uri="http://schemas.openxmlformats.org/presentationml/2006/ole">
            <p:oleObj spid="_x0000_s138244" name="Equation" r:id="rId7" imgW="507960" imgH="203040" progId="Equation.3">
              <p:embed/>
            </p:oleObj>
          </a:graphicData>
        </a:graphic>
      </p:graphicFrame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5935662" y="5029200"/>
          <a:ext cx="1052513" cy="490538"/>
        </p:xfrm>
        <a:graphic>
          <a:graphicData uri="http://schemas.openxmlformats.org/presentationml/2006/ole">
            <p:oleObj spid="_x0000_s138245" name="Equation" r:id="rId8" imgW="431640" imgH="203040" progId="Equation.3">
              <p:embed/>
            </p:oleObj>
          </a:graphicData>
        </a:graphic>
      </p:graphicFrame>
      <p:graphicFrame>
        <p:nvGraphicFramePr>
          <p:cNvPr id="138246" name="Object 6"/>
          <p:cNvGraphicFramePr>
            <a:graphicFrameLocks noChangeAspect="1"/>
          </p:cNvGraphicFramePr>
          <p:nvPr/>
        </p:nvGraphicFramePr>
        <p:xfrm>
          <a:off x="2533650" y="4237038"/>
          <a:ext cx="498475" cy="398462"/>
        </p:xfrm>
        <a:graphic>
          <a:graphicData uri="http://schemas.openxmlformats.org/presentationml/2006/ole">
            <p:oleObj spid="_x0000_s138246" name="Equation" r:id="rId9" imgW="203040" imgH="164880" progId="Equation.3">
              <p:embed/>
            </p:oleObj>
          </a:graphicData>
        </a:graphic>
      </p:graphicFrame>
      <p:graphicFrame>
        <p:nvGraphicFramePr>
          <p:cNvPr id="138247" name="Object 7"/>
          <p:cNvGraphicFramePr>
            <a:graphicFrameLocks noChangeAspect="1"/>
          </p:cNvGraphicFramePr>
          <p:nvPr/>
        </p:nvGraphicFramePr>
        <p:xfrm>
          <a:off x="7029450" y="4267200"/>
          <a:ext cx="496887" cy="398463"/>
        </p:xfrm>
        <a:graphic>
          <a:graphicData uri="http://schemas.openxmlformats.org/presentationml/2006/ole">
            <p:oleObj spid="_x0000_s138247" name="Equation" r:id="rId10" imgW="203040" imgH="164880" progId="Equation.3">
              <p:embed/>
            </p:oleObj>
          </a:graphicData>
        </a:graphic>
      </p:graphicFrame>
      <p:graphicFrame>
        <p:nvGraphicFramePr>
          <p:cNvPr id="138248" name="Object 8"/>
          <p:cNvGraphicFramePr>
            <a:graphicFrameLocks noChangeAspect="1"/>
          </p:cNvGraphicFramePr>
          <p:nvPr/>
        </p:nvGraphicFramePr>
        <p:xfrm>
          <a:off x="2528887" y="5073650"/>
          <a:ext cx="650875" cy="428625"/>
        </p:xfrm>
        <a:graphic>
          <a:graphicData uri="http://schemas.openxmlformats.org/presentationml/2006/ole">
            <p:oleObj spid="_x0000_s138248" name="Equation" r:id="rId11" imgW="266400" imgH="177480" progId="Equation.3">
              <p:embed/>
            </p:oleObj>
          </a:graphicData>
        </a:graphic>
      </p:graphicFrame>
      <p:graphicFrame>
        <p:nvGraphicFramePr>
          <p:cNvPr id="138249" name="Object 9"/>
          <p:cNvGraphicFramePr>
            <a:graphicFrameLocks noChangeAspect="1"/>
          </p:cNvGraphicFramePr>
          <p:nvPr/>
        </p:nvGraphicFramePr>
        <p:xfrm>
          <a:off x="7123112" y="5029200"/>
          <a:ext cx="496888" cy="398462"/>
        </p:xfrm>
        <a:graphic>
          <a:graphicData uri="http://schemas.openxmlformats.org/presentationml/2006/ole">
            <p:oleObj spid="_x0000_s138249" name="Equation" r:id="rId12" imgW="203040" imgH="1648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Another Example</a:t>
            </a:r>
            <a:endParaRPr lang="en-CA" dirty="0">
              <a:cs typeface="Times New Roman" pitchFamily="18" charset="0"/>
            </a:endParaRPr>
          </a:p>
        </p:txBody>
      </p:sp>
      <p:pic>
        <p:nvPicPr>
          <p:cNvPr id="5" name="Picture 3" descr="03_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1143000"/>
            <a:ext cx="3901284" cy="2943225"/>
          </a:xfrm>
          <a:prstGeom prst="rect">
            <a:avLst/>
          </a:prstGeom>
          <a:noFill/>
        </p:spPr>
      </p:pic>
      <p:graphicFrame>
        <p:nvGraphicFramePr>
          <p:cNvPr id="139266" name="Object 2"/>
          <p:cNvGraphicFramePr>
            <a:graphicFrameLocks noChangeAspect="1"/>
          </p:cNvGraphicFramePr>
          <p:nvPr/>
        </p:nvGraphicFramePr>
        <p:xfrm>
          <a:off x="771525" y="3962400"/>
          <a:ext cx="1643063" cy="674688"/>
        </p:xfrm>
        <a:graphic>
          <a:graphicData uri="http://schemas.openxmlformats.org/presentationml/2006/ole">
            <p:oleObj spid="_x0000_s139266" name="Equation" r:id="rId5" imgW="672840" imgH="279360" progId="Equation.3">
              <p:embed/>
            </p:oleObj>
          </a:graphicData>
        </a:graphic>
      </p:graphicFrame>
      <p:graphicFrame>
        <p:nvGraphicFramePr>
          <p:cNvPr id="139267" name="Object 3"/>
          <p:cNvGraphicFramePr>
            <a:graphicFrameLocks noChangeAspect="1"/>
          </p:cNvGraphicFramePr>
          <p:nvPr/>
        </p:nvGraphicFramePr>
        <p:xfrm>
          <a:off x="771525" y="4800600"/>
          <a:ext cx="1643063" cy="674688"/>
        </p:xfrm>
        <a:graphic>
          <a:graphicData uri="http://schemas.openxmlformats.org/presentationml/2006/ole">
            <p:oleObj spid="_x0000_s139267" name="Equation" r:id="rId6" imgW="672840" imgH="279360" progId="Equation.3">
              <p:embed/>
            </p:oleObj>
          </a:graphicData>
        </a:graphic>
      </p:graphicFrame>
      <p:graphicFrame>
        <p:nvGraphicFramePr>
          <p:cNvPr id="139268" name="Object 4"/>
          <p:cNvGraphicFramePr>
            <a:graphicFrameLocks noChangeAspect="1"/>
          </p:cNvGraphicFramePr>
          <p:nvPr/>
        </p:nvGraphicFramePr>
        <p:xfrm>
          <a:off x="5799138" y="4038600"/>
          <a:ext cx="1085850" cy="490538"/>
        </p:xfrm>
        <a:graphic>
          <a:graphicData uri="http://schemas.openxmlformats.org/presentationml/2006/ole">
            <p:oleObj spid="_x0000_s139268" name="Equation" r:id="rId7" imgW="444240" imgH="203040" progId="Equation.3">
              <p:embed/>
            </p:oleObj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5799138" y="4800600"/>
          <a:ext cx="1085850" cy="490538"/>
        </p:xfrm>
        <a:graphic>
          <a:graphicData uri="http://schemas.openxmlformats.org/presentationml/2006/ole">
            <p:oleObj spid="_x0000_s139269" name="Equation" r:id="rId8" imgW="444240" imgH="203040" progId="Equation.3">
              <p:embed/>
            </p:oleObj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2554288" y="4008438"/>
          <a:ext cx="217487" cy="398462"/>
        </p:xfrm>
        <a:graphic>
          <a:graphicData uri="http://schemas.openxmlformats.org/presentationml/2006/ole">
            <p:oleObj spid="_x0000_s139270" name="Equation" r:id="rId9" imgW="88560" imgH="164880" progId="Equation.3">
              <p:embed/>
            </p:oleObj>
          </a:graphicData>
        </a:graphic>
      </p:graphicFrame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7050088" y="4038600"/>
          <a:ext cx="217487" cy="398463"/>
        </p:xfrm>
        <a:graphic>
          <a:graphicData uri="http://schemas.openxmlformats.org/presentationml/2006/ole">
            <p:oleObj spid="_x0000_s139271" name="Equation" r:id="rId10" imgW="88560" imgH="164880" progId="Equation.3">
              <p:embed/>
            </p:oleObj>
          </a:graphicData>
        </a:graphic>
      </p:graphicFrame>
      <p:graphicFrame>
        <p:nvGraphicFramePr>
          <p:cNvPr id="139272" name="Object 8"/>
          <p:cNvGraphicFramePr>
            <a:graphicFrameLocks noChangeAspect="1"/>
          </p:cNvGraphicFramePr>
          <p:nvPr/>
        </p:nvGraphicFramePr>
        <p:xfrm>
          <a:off x="2455863" y="4859338"/>
          <a:ext cx="557212" cy="398462"/>
        </p:xfrm>
        <a:graphic>
          <a:graphicData uri="http://schemas.openxmlformats.org/presentationml/2006/ole">
            <p:oleObj spid="_x0000_s139272" name="Equation" r:id="rId11" imgW="228600" imgH="164880" progId="Equation.3">
              <p:embed/>
            </p:oleObj>
          </a:graphicData>
        </a:graphic>
      </p:graphicFrame>
      <p:graphicFrame>
        <p:nvGraphicFramePr>
          <p:cNvPr id="139273" name="Object 9"/>
          <p:cNvGraphicFramePr>
            <a:graphicFrameLocks noChangeAspect="1"/>
          </p:cNvGraphicFramePr>
          <p:nvPr/>
        </p:nvGraphicFramePr>
        <p:xfrm>
          <a:off x="7173913" y="4800600"/>
          <a:ext cx="217487" cy="398463"/>
        </p:xfrm>
        <a:graphic>
          <a:graphicData uri="http://schemas.openxmlformats.org/presentationml/2006/ole">
            <p:oleObj spid="_x0000_s139273" name="Equation" r:id="rId12" imgW="88560" imgH="1648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8153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 function is </a:t>
            </a:r>
            <a:r>
              <a:rPr lang="en-US" sz="2800" dirty="0">
                <a:solidFill>
                  <a:srgbClr val="FF0000"/>
                </a:solidFill>
              </a:rPr>
              <a:t>continuous</a:t>
            </a:r>
            <a:r>
              <a:rPr lang="en-US" sz="2800" dirty="0">
                <a:solidFill>
                  <a:schemeClr val="tx1"/>
                </a:solidFill>
              </a:rPr>
              <a:t> at a number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 if                         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 This </a:t>
            </a:r>
            <a:r>
              <a:rPr lang="en-US" sz="2800" dirty="0">
                <a:solidFill>
                  <a:schemeClr val="tx1"/>
                </a:solidFill>
              </a:rPr>
              <a:t>means you must show that</a:t>
            </a:r>
          </a:p>
          <a:p>
            <a:pPr>
              <a:buFont typeface="Wingdings" pitchFamily="2" charset="2"/>
              <a:buChar char="q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800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en-US" sz="2800" dirty="0" smtClean="0"/>
              <a:t> This implicitly requires that the limit must exist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/>
              <a:t>) must be defined.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 The </a:t>
            </a:r>
            <a:r>
              <a:rPr lang="en-US" sz="2800" dirty="0">
                <a:solidFill>
                  <a:schemeClr val="tx1"/>
                </a:solidFill>
              </a:rPr>
              <a:t>function is </a:t>
            </a:r>
            <a:r>
              <a:rPr lang="en-US" sz="2800" dirty="0" smtClean="0">
                <a:solidFill>
                  <a:srgbClr val="FF0000"/>
                </a:solidFill>
              </a:rPr>
              <a:t>discontinuous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at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/>
              <a:t>) is undefined. This fact helps us quickly locate where the function is discontinuous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42875" y="332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2743200" y="2590800"/>
          <a:ext cx="4075112" cy="714375"/>
        </p:xfrm>
        <a:graphic>
          <a:graphicData uri="http://schemas.openxmlformats.org/presentationml/2006/ole">
            <p:oleObj spid="_x0000_s189442" name="Equation" r:id="rId3" imgW="1752480" imgH="304560" progId="Equation.DSMT4">
              <p:embed/>
            </p:oleObj>
          </a:graphicData>
        </a:graphic>
      </p:graphicFrame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457200" y="0"/>
            <a:ext cx="21595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</a:rPr>
              <a:t>Definition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154628" name="Object 4"/>
          <p:cNvGraphicFramePr>
            <a:graphicFrameLocks noChangeAspect="1"/>
          </p:cNvGraphicFramePr>
          <p:nvPr/>
        </p:nvGraphicFramePr>
        <p:xfrm>
          <a:off x="2438400" y="1280066"/>
          <a:ext cx="2895600" cy="770983"/>
        </p:xfrm>
        <a:graphic>
          <a:graphicData uri="http://schemas.openxmlformats.org/presentationml/2006/ole">
            <p:oleObj spid="_x0000_s189443" name="Equation" r:id="rId4" imgW="104112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723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Is </a:t>
            </a:r>
            <a:r>
              <a:rPr lang="en-US" sz="2400" i="1" dirty="0" smtClean="0"/>
              <a:t>f</a:t>
            </a:r>
            <a:r>
              <a:rPr lang="en-US" sz="2400" dirty="0" smtClean="0"/>
              <a:t>(x) continuous at 2?</a:t>
            </a:r>
          </a:p>
          <a:p>
            <a:r>
              <a:rPr lang="en-US" sz="2400" dirty="0" smtClean="0"/>
              <a:t>No</a:t>
            </a:r>
          </a:p>
          <a:p>
            <a:endParaRPr lang="en-US" sz="2400" dirty="0" smtClean="0"/>
          </a:p>
          <a:p>
            <a:r>
              <a:rPr lang="en-US" sz="2400" dirty="0" smtClean="0"/>
              <a:t>Is </a:t>
            </a:r>
            <a:r>
              <a:rPr lang="en-US" sz="2400" i="1" dirty="0" smtClean="0"/>
              <a:t>f</a:t>
            </a:r>
            <a:r>
              <a:rPr lang="en-US" sz="2400" dirty="0" smtClean="0"/>
              <a:t>(x) continuous at 3?</a:t>
            </a:r>
          </a:p>
          <a:p>
            <a:r>
              <a:rPr lang="en-US" sz="2400" dirty="0" smtClean="0"/>
              <a:t>Yes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3657600" y="838200"/>
          <a:ext cx="2667000" cy="1261806"/>
        </p:xfrm>
        <a:graphic>
          <a:graphicData uri="http://schemas.openxmlformats.org/presentationml/2006/ole">
            <p:oleObj spid="_x0000_s108546" name="Equation" r:id="rId3" imgW="889000" imgH="419100" progId="Equation.3">
              <p:embed/>
            </p:oleObj>
          </a:graphicData>
        </a:graphic>
      </p:graphicFrame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9906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Find all values of x where the function is discontinuous.</a:t>
            </a:r>
            <a:endParaRPr lang="en-US" sz="3200" dirty="0"/>
          </a:p>
        </p:txBody>
      </p:sp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228600" y="2209800"/>
          <a:ext cx="3594101" cy="1778000"/>
        </p:xfrm>
        <a:graphic>
          <a:graphicData uri="http://schemas.openxmlformats.org/presentationml/2006/ole">
            <p:oleObj spid="_x0000_s141314" name="Equation" r:id="rId3" imgW="1473120" imgH="736560" progId="Equation.3">
              <p:embed/>
            </p:oleObj>
          </a:graphicData>
        </a:graphic>
      </p:graphicFrame>
      <p:graphicFrame>
        <p:nvGraphicFramePr>
          <p:cNvPr id="141315" name="Object 3"/>
          <p:cNvGraphicFramePr>
            <a:graphicFrameLocks noChangeAspect="1"/>
          </p:cNvGraphicFramePr>
          <p:nvPr/>
        </p:nvGraphicFramePr>
        <p:xfrm>
          <a:off x="4343400" y="2133600"/>
          <a:ext cx="4492625" cy="1839913"/>
        </p:xfrm>
        <a:graphic>
          <a:graphicData uri="http://schemas.openxmlformats.org/presentationml/2006/ole">
            <p:oleObj spid="_x0000_s141315" name="Equation" r:id="rId4" imgW="1841400" imgH="761760" progId="Equation.3">
              <p:embed/>
            </p:oleObj>
          </a:graphicData>
        </a:graphic>
      </p:graphicFrame>
      <p:graphicFrame>
        <p:nvGraphicFramePr>
          <p:cNvPr id="141316" name="Object 4"/>
          <p:cNvGraphicFramePr>
            <a:graphicFrameLocks noChangeAspect="1"/>
          </p:cNvGraphicFramePr>
          <p:nvPr/>
        </p:nvGraphicFramePr>
        <p:xfrm>
          <a:off x="2271713" y="4389438"/>
          <a:ext cx="4368800" cy="1289050"/>
        </p:xfrm>
        <a:graphic>
          <a:graphicData uri="http://schemas.openxmlformats.org/presentationml/2006/ole">
            <p:oleObj spid="_x0000_s141316" name="Equation" r:id="rId5" imgW="179064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5506</TotalTime>
  <Words>273</Words>
  <Application>Microsoft Office PowerPoint</Application>
  <PresentationFormat>On-screen Show (4:3)</PresentationFormat>
  <Paragraphs>97</Paragraphs>
  <Slides>13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Network</vt:lpstr>
      <vt:lpstr>Equation</vt:lpstr>
      <vt:lpstr>Section 11.2 Continuity</vt:lpstr>
      <vt:lpstr>Existence of a Limit</vt:lpstr>
      <vt:lpstr>Nonexistence of a Limit</vt:lpstr>
      <vt:lpstr>Find limits graphically</vt:lpstr>
      <vt:lpstr>Example</vt:lpstr>
      <vt:lpstr>Another Example</vt:lpstr>
      <vt:lpstr>Slide 7</vt:lpstr>
      <vt:lpstr>Example</vt:lpstr>
      <vt:lpstr>Example</vt:lpstr>
      <vt:lpstr>Slide 10</vt:lpstr>
      <vt:lpstr>Example</vt:lpstr>
      <vt:lpstr>Continuity on an Interval</vt:lpstr>
      <vt:lpstr>Example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Continuity</dc:title>
  <dc:creator>Phong Chau</dc:creator>
  <cp:lastModifiedBy>pqchau</cp:lastModifiedBy>
  <cp:revision>81</cp:revision>
  <dcterms:created xsi:type="dcterms:W3CDTF">2005-10-11T19:45:23Z</dcterms:created>
  <dcterms:modified xsi:type="dcterms:W3CDTF">2012-01-30T18:26:17Z</dcterms:modified>
</cp:coreProperties>
</file>