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2" r:id="rId4"/>
    <p:sldId id="276" r:id="rId5"/>
    <p:sldId id="266" r:id="rId6"/>
    <p:sldId id="273" r:id="rId7"/>
    <p:sldId id="274" r:id="rId8"/>
    <p:sldId id="275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3300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E28E67B-4485-4773-9A4A-C8DB4F352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B251B8D-A71D-4A17-84ED-8ACA5BB19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AC0B01-3EBC-4D95-8E01-493278FAA6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D5384-87C5-4FD9-8788-29F70F72D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DB0C3-02DD-43AD-B983-05B52BEC5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6EC2-30CB-4E73-96C7-51FC871A9F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07F78-5DC4-4397-A988-C8A45952D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7A53F-01B0-4094-82B1-70D91BAD97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E8F1F-50F8-43F9-B76A-DDEFC8C9D3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E8F18-4593-46D3-8E5D-4D49DB886B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9703F-4F2C-41B1-945C-74F4C52B5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3E5A-5049-4569-921E-54982853E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30142-EFD4-4365-AD2D-40EA77A94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10C0D-7718-40CD-952A-A28F7F4245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A45DA2C-61B3-4092-B5B6-C192A4AA9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81000" y="381000"/>
            <a:ext cx="7685087" cy="2133600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latin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</a:rPr>
              <a:t>Section 12.2</a:t>
            </a:r>
            <a:br>
              <a:rPr lang="en-US" sz="3400" dirty="0" smtClean="0">
                <a:latin typeface="Times New Roman" pitchFamily="18" charset="0"/>
              </a:rPr>
            </a:br>
            <a:r>
              <a:rPr lang="en-US" sz="3400" dirty="0" smtClean="0">
                <a:latin typeface="Times New Roman" pitchFamily="18" charset="0"/>
              </a:rPr>
              <a:t>Derivatives of Products and Quotients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525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Product Rule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04800" y="1481137"/>
          <a:ext cx="7770813" cy="1109663"/>
        </p:xfrm>
        <a:graphic>
          <a:graphicData uri="http://schemas.openxmlformats.org/presentationml/2006/ole">
            <p:oleObj spid="_x0000_s1026" name="Equation" r:id="rId3" imgW="2755800" imgH="393480" progId="Equation.DSMT4">
              <p:embed/>
            </p:oleObj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28600" y="3157537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/>
              <a:t>Alternative Form:</a:t>
            </a:r>
            <a:endParaRPr lang="en-US" sz="4000" b="1" dirty="0" smtClean="0"/>
          </a:p>
        </p:txBody>
      </p:sp>
      <p:graphicFrame>
        <p:nvGraphicFramePr>
          <p:cNvPr id="1031" name="Object 5"/>
          <p:cNvGraphicFramePr>
            <a:graphicFrameLocks noChangeAspect="1"/>
          </p:cNvGraphicFramePr>
          <p:nvPr/>
        </p:nvGraphicFramePr>
        <p:xfrm>
          <a:off x="3878262" y="3081337"/>
          <a:ext cx="4046538" cy="1109663"/>
        </p:xfrm>
        <a:graphic>
          <a:graphicData uri="http://schemas.openxmlformats.org/presentationml/2006/ole">
            <p:oleObj spid="_x0000_s1031" name="Equation" r:id="rId4" imgW="14349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447800" y="1828800"/>
          <a:ext cx="2901950" cy="757238"/>
        </p:xfrm>
        <a:graphic>
          <a:graphicData uri="http://schemas.openxmlformats.org/presentationml/2006/ole">
            <p:oleObj spid="_x0000_s25604" name="Equation" r:id="rId3" imgW="876240" imgH="228600" progId="Equation.DSMT4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ph/>
          </p:nvPr>
        </p:nvGraphicFramePr>
        <p:xfrm>
          <a:off x="1447800" y="2743200"/>
          <a:ext cx="4851074" cy="762000"/>
        </p:xfrm>
        <a:graphic>
          <a:graphicData uri="http://schemas.openxmlformats.org/presentationml/2006/ole">
            <p:oleObj spid="_x0000_s25605" name="Equation" r:id="rId4" imgW="1536480" imgH="241200" progId="Equation.DSMT4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447800" y="3810000"/>
          <a:ext cx="3867150" cy="757238"/>
        </p:xfrm>
        <a:graphic>
          <a:graphicData uri="http://schemas.openxmlformats.org/presentationml/2006/ole">
            <p:oleObj spid="_x0000_s25606" name="Equation" r:id="rId5" imgW="1168200" imgH="228600" progId="Equation.DSMT4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Find y’ for the function.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81000" y="228600"/>
            <a:ext cx="518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Quotient Rule</a:t>
            </a:r>
            <a:endParaRPr lang="en-US" b="1" dirty="0"/>
          </a:p>
        </p:txBody>
      </p:sp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228600" y="1371600"/>
          <a:ext cx="8036287" cy="1490663"/>
        </p:xfrm>
        <a:graphic>
          <a:graphicData uri="http://schemas.openxmlformats.org/presentationml/2006/ole">
            <p:oleObj spid="_x0000_s30723" name="Equation" r:id="rId3" imgW="2463480" imgH="457200" progId="Equation.DSMT4">
              <p:embed/>
            </p:oleObj>
          </a:graphicData>
        </a:graphic>
      </p:graphicFrame>
      <p:graphicFrame>
        <p:nvGraphicFramePr>
          <p:cNvPr id="30724" name="Object 8"/>
          <p:cNvGraphicFramePr>
            <a:graphicFrameLocks noChangeAspect="1"/>
          </p:cNvGraphicFramePr>
          <p:nvPr/>
        </p:nvGraphicFramePr>
        <p:xfrm>
          <a:off x="2182813" y="3775075"/>
          <a:ext cx="4432300" cy="1408113"/>
        </p:xfrm>
        <a:graphic>
          <a:graphicData uri="http://schemas.openxmlformats.org/presentationml/2006/ole">
            <p:oleObj spid="_x0000_s30724" name="Equation" r:id="rId4" imgW="1358640" imgH="431640" progId="Equation.DSMT4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1000" y="3200400"/>
            <a:ext cx="518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Alternative Form:</a:t>
            </a:r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81000" y="381001"/>
            <a:ext cx="6477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Examples</a:t>
            </a:r>
            <a:endParaRPr lang="en-US" sz="3200" b="1" dirty="0" smtClean="0"/>
          </a:p>
          <a:p>
            <a:endParaRPr lang="en-US" sz="2400" b="1" i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Find </a:t>
            </a:r>
            <a:r>
              <a:rPr lang="en-US" sz="2800" dirty="0" err="1" smtClean="0"/>
              <a:t>dy</a:t>
            </a:r>
            <a:r>
              <a:rPr lang="en-US" sz="2800" dirty="0" smtClean="0"/>
              <a:t>/</a:t>
            </a:r>
            <a:r>
              <a:rPr lang="en-US" sz="2800" dirty="0" err="1" smtClean="0"/>
              <a:t>dx</a:t>
            </a:r>
            <a:r>
              <a:rPr lang="en-US" sz="2800" dirty="0" smtClean="0"/>
              <a:t> for the function.</a:t>
            </a:r>
            <a:endParaRPr lang="en-US" sz="2800" dirty="0"/>
          </a:p>
        </p:txBody>
      </p:sp>
      <p:graphicFrame>
        <p:nvGraphicFramePr>
          <p:cNvPr id="24581" name="Object 4"/>
          <p:cNvGraphicFramePr>
            <a:graphicFrameLocks noChangeAspect="1"/>
          </p:cNvGraphicFramePr>
          <p:nvPr/>
        </p:nvGraphicFramePr>
        <p:xfrm>
          <a:off x="1371600" y="1676400"/>
          <a:ext cx="2690812" cy="1387475"/>
        </p:xfrm>
        <a:graphic>
          <a:graphicData uri="http://schemas.openxmlformats.org/presentationml/2006/ole">
            <p:oleObj spid="_x0000_s24581" name="Equation" r:id="rId3" imgW="812520" imgH="419040" progId="Equation.DSMT4">
              <p:embed/>
            </p:oleObj>
          </a:graphicData>
        </a:graphic>
      </p:graphicFrame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1447800" y="3276600"/>
          <a:ext cx="3408363" cy="1387475"/>
        </p:xfrm>
        <a:graphic>
          <a:graphicData uri="http://schemas.openxmlformats.org/presentationml/2006/ole">
            <p:oleObj spid="_x0000_s24582" name="Equation" r:id="rId4" imgW="1028520" imgH="419040" progId="Equation.DSMT4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1355725" y="4953000"/>
          <a:ext cx="3744913" cy="1387475"/>
        </p:xfrm>
        <a:graphic>
          <a:graphicData uri="http://schemas.openxmlformats.org/presentationml/2006/ole">
            <p:oleObj spid="_x0000_s24583" name="Equation" r:id="rId5" imgW="113004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 Black" pitchFamily="34" charset="0"/>
              </a:rPr>
              <a:t>Average Cost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143000"/>
            <a:ext cx="7924800" cy="41148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is a cost function, then the 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average cost function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function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derivative of the average cost function is called the 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marginal average cost function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2438400" y="2209800"/>
          <a:ext cx="2514600" cy="1218009"/>
        </p:xfrm>
        <a:graphic>
          <a:graphicData uri="http://schemas.openxmlformats.org/presentationml/2006/ole">
            <p:oleObj spid="_x0000_s26627" name="Equation" r:id="rId3" imgW="812520" imgH="393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6628" name="Equation" r:id="rId4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467600" cy="563562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Average Revenue / Profit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95400"/>
            <a:ext cx="79248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5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is a revenue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function, then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5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average revenue function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is </a:t>
            </a:r>
          </a:p>
          <a:p>
            <a:pPr>
              <a:lnSpc>
                <a:spcPct val="90000"/>
              </a:lnSpc>
            </a:pPr>
            <a:endParaRPr lang="en-US" sz="3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5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) is a profit function,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then the      </a:t>
            </a:r>
            <a:r>
              <a:rPr lang="en-US" sz="35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average profit function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pPr>
              <a:lnSpc>
                <a:spcPct val="90000"/>
              </a:lnSpc>
            </a:pPr>
            <a:endParaRPr lang="en-US" sz="3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Recall </a:t>
            </a:r>
            <a:r>
              <a:rPr lang="en-US" sz="3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Marginal function 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derivative of that function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n-US" sz="3500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5638800" y="1905000"/>
          <a:ext cx="2133600" cy="1050468"/>
        </p:xfrm>
        <a:graphic>
          <a:graphicData uri="http://schemas.openxmlformats.org/presentationml/2006/ole">
            <p:oleObj spid="_x0000_s28675" name="Equation" r:id="rId3" imgW="799920" imgH="393480" progId="Equation.DSMT4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638800" y="3733800"/>
          <a:ext cx="2057400" cy="1012952"/>
        </p:xfrm>
        <a:graphic>
          <a:graphicData uri="http://schemas.openxmlformats.org/presentationml/2006/ole">
            <p:oleObj spid="_x0000_s28676" name="Equation" r:id="rId4" imgW="7999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467600" cy="563562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Example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838200"/>
            <a:ext cx="8229600" cy="5221287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profit (in tens of dollars) from selling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self-help books is:  </a:t>
            </a:r>
          </a:p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marL="609600" indent="-60960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Find the average profit from each sales level.</a:t>
            </a:r>
          </a:p>
          <a:p>
            <a:pPr marL="609600" indent="-60960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 books</a:t>
            </a:r>
          </a:p>
          <a:p>
            <a:pPr marL="609600" indent="-60960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15 books</a:t>
            </a:r>
          </a:p>
          <a:p>
            <a:pPr marL="609600" indent="-609600">
              <a:buAutoNum type="alphaLcParenR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books</a:t>
            </a:r>
          </a:p>
          <a:p>
            <a:pPr marL="609600" indent="-60960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Find the marginal average profit function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1905000"/>
          <a:ext cx="2204884" cy="990600"/>
        </p:xfrm>
        <a:graphic>
          <a:graphicData uri="http://schemas.openxmlformats.org/presentationml/2006/ole">
            <p:oleObj spid="_x0000_s27650" name="Equation" r:id="rId3" imgW="876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uiExpand="1" build="p" autoUpdateAnimBg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180</TotalTime>
  <Words>103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Network</vt:lpstr>
      <vt:lpstr>Equation</vt:lpstr>
      <vt:lpstr> Section 12.2 Derivatives of Products and Quotients</vt:lpstr>
      <vt:lpstr>Slide 2</vt:lpstr>
      <vt:lpstr>Slide 3</vt:lpstr>
      <vt:lpstr>Slide 4</vt:lpstr>
      <vt:lpstr>Slide 5</vt:lpstr>
      <vt:lpstr>Average Cost</vt:lpstr>
      <vt:lpstr>Average Revenue / Profit</vt:lpstr>
      <vt:lpstr>Example</vt:lpstr>
    </vt:vector>
  </TitlesOfParts>
  <Company>Mesa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and Quotient Rules</dc:title>
  <dc:creator>Phong Chau</dc:creator>
  <cp:lastModifiedBy>pqchau</cp:lastModifiedBy>
  <cp:revision>26</cp:revision>
  <dcterms:created xsi:type="dcterms:W3CDTF">2003-09-30T17:02:01Z</dcterms:created>
  <dcterms:modified xsi:type="dcterms:W3CDTF">2011-09-26T16:25:31Z</dcterms:modified>
</cp:coreProperties>
</file>