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86" r:id="rId3"/>
    <p:sldId id="303" r:id="rId4"/>
    <p:sldId id="277" r:id="rId5"/>
    <p:sldId id="295" r:id="rId6"/>
    <p:sldId id="302" r:id="rId7"/>
    <p:sldId id="31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3366FF"/>
    <a:srgbClr val="FF5050"/>
    <a:srgbClr val="CC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1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3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EE3A9C-0278-4669-A6F9-C23DE7A1EAC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632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83DAE-2C65-4B52-B24A-C0748C82EF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3CBE-3455-4F70-A6A6-0C0923CC2E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E6E281-96BF-435B-A3DF-9F6DED9D54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D8CC3BC-0D7E-406C-BC1D-C5CD982881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B417F-08B3-4282-A837-FBDFFE101D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711F5-0A51-4812-B9EF-5A158E2685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73BB0-A3DA-4F6A-9F31-B90DEB6C6C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D9272-0A03-4680-9E95-4CE3EC9DB3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A936E-27D4-4340-8A6C-BF3FC528E7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56163-78BC-4714-864E-3BE736A16D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CF20D-26B5-448E-848C-3FD993D2D3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6DE0D-D449-4051-9D99-82DEA6FEE5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26AE1BC-F382-4A21-91C9-26032EDC3A5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53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53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04800" y="990600"/>
            <a:ext cx="7543800" cy="1666875"/>
          </a:xfrm>
        </p:spPr>
        <p:txBody>
          <a:bodyPr/>
          <a:lstStyle/>
          <a:p>
            <a:r>
              <a:rPr lang="en-US" sz="4000" dirty="0">
                <a:latin typeface="Times New Roman" pitchFamily="18" charset="0"/>
              </a:rPr>
              <a:t>Section </a:t>
            </a:r>
            <a:r>
              <a:rPr lang="en-US" sz="4000" dirty="0" smtClean="0">
                <a:latin typeface="Times New Roman" pitchFamily="18" charset="0"/>
              </a:rPr>
              <a:t>13.1 – 13.2</a:t>
            </a:r>
            <a:r>
              <a:rPr lang="en-US" sz="4000" dirty="0">
                <a:latin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>Increasing/Decreasing Functions and Relative </a:t>
            </a:r>
            <a:r>
              <a:rPr lang="en-US" sz="4000" dirty="0" err="1" smtClean="0">
                <a:latin typeface="Times New Roman" pitchFamily="18" charset="0"/>
              </a:rPr>
              <a:t>Extrema</a:t>
            </a:r>
            <a:endParaRPr lang="en-US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543800" cy="715962"/>
          </a:xfrm>
        </p:spPr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533400"/>
            <a:ext cx="8382000" cy="56388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&gt; 0 on an interval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is increasing on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).</a:t>
            </a:r>
          </a:p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&lt; 0 on an interval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), </a:t>
            </a:r>
            <a:r>
              <a:rPr lang="en-US" sz="2800" smtClean="0"/>
              <a:t>then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is decreasing on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).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A number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 for which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) = 0 or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) = undefined is called the </a:t>
            </a:r>
            <a:r>
              <a:rPr lang="en-US" sz="2800" dirty="0" smtClean="0">
                <a:solidFill>
                  <a:srgbClr val="FF0000"/>
                </a:solidFill>
              </a:rPr>
              <a:t>critical number (critical value)</a:t>
            </a:r>
            <a:r>
              <a:rPr lang="en-US" sz="2800" dirty="0" smtClean="0"/>
              <a:t>.</a:t>
            </a:r>
          </a:p>
          <a:p>
            <a:pPr lvl="0">
              <a:buNone/>
            </a:pP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	Example:</a:t>
            </a:r>
            <a:r>
              <a:rPr lang="en-US" sz="2800" dirty="0" smtClean="0"/>
              <a:t>  Find the intervals where the function is increasing/decreasing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4648200" y="4953000"/>
          <a:ext cx="3968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4" name="Equation" r:id="rId3" imgW="1193800" imgH="228600" progId="Equation.DSMT4">
                  <p:embed/>
                </p:oleObj>
              </mc:Choice>
              <mc:Fallback>
                <p:oleObj name="Equation" r:id="rId3" imgW="119380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953000"/>
                        <a:ext cx="39687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AutoShape 2"/>
          <p:cNvSpPr txBox="1">
            <a:spLocks noChangeArrowheads="1"/>
          </p:cNvSpPr>
          <p:nvPr/>
        </p:nvSpPr>
        <p:spPr bwMode="auto">
          <a:xfrm>
            <a:off x="533400" y="2667000"/>
            <a:ext cx="2819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Definition: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  <p:bldP spid="12" grpId="0" uiExpan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75260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A function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has a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relative maximum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(or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local max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&gt;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for all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near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Font typeface="Wingdings" pitchFamily="2" charset="2"/>
              <a:buChar char="q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A function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has a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relative minimum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(or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local min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&lt;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for all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near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2238"/>
            <a:ext cx="7696200" cy="1295400"/>
          </a:xfrm>
        </p:spPr>
        <p:txBody>
          <a:bodyPr/>
          <a:lstStyle/>
          <a:p>
            <a:r>
              <a:rPr lang="en-US" sz="4000" dirty="0" smtClean="0"/>
              <a:t>The First Derivative Test: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971800" y="31242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228600" y="1752600"/>
            <a:ext cx="80772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’(</a:t>
            </a:r>
            <a:r>
              <a:rPr lang="en-US" sz="2800" i="1" dirty="0" smtClean="0"/>
              <a:t>c</a:t>
            </a:r>
            <a:r>
              <a:rPr lang="en-US" sz="2800" dirty="0" smtClean="0"/>
              <a:t>) changes from + to – at </a:t>
            </a:r>
            <a:r>
              <a:rPr lang="en-US" sz="2800" i="1" dirty="0" smtClean="0"/>
              <a:t>c</a:t>
            </a:r>
            <a:r>
              <a:rPr lang="en-US" sz="2800" dirty="0" smtClean="0"/>
              <a:t>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has a local maximum at </a:t>
            </a:r>
            <a:r>
              <a:rPr lang="en-US" sz="2800" i="1" dirty="0" smtClean="0"/>
              <a:t>c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’(</a:t>
            </a:r>
            <a:r>
              <a:rPr lang="en-US" sz="2800" i="1" dirty="0" smtClean="0"/>
              <a:t>c</a:t>
            </a:r>
            <a:r>
              <a:rPr lang="en-US" sz="2800" dirty="0" smtClean="0"/>
              <a:t>) changes from – to + at </a:t>
            </a:r>
            <a:r>
              <a:rPr lang="en-US" sz="2800" i="1" dirty="0" smtClean="0"/>
              <a:t>c</a:t>
            </a:r>
            <a:r>
              <a:rPr lang="en-US" sz="2800" dirty="0" smtClean="0"/>
              <a:t>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has a local minimum at </a:t>
            </a:r>
            <a:r>
              <a:rPr lang="en-US" sz="2800" i="1" dirty="0" smtClean="0"/>
              <a:t>c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No sign change at </a:t>
            </a:r>
            <a:r>
              <a:rPr lang="en-US" sz="2800" i="1" dirty="0" smtClean="0"/>
              <a:t>c</a:t>
            </a:r>
            <a:r>
              <a:rPr lang="en-US" sz="2800" dirty="0" smtClean="0"/>
              <a:t> means no local </a:t>
            </a:r>
            <a:r>
              <a:rPr lang="en-US" sz="2800" dirty="0" err="1" smtClean="0"/>
              <a:t>extremum</a:t>
            </a:r>
            <a:r>
              <a:rPr lang="en-US" sz="2800" dirty="0" smtClean="0"/>
              <a:t> (maximum or minimum)</a:t>
            </a:r>
          </a:p>
          <a:p>
            <a:pPr>
              <a:spcBef>
                <a:spcPct val="50000"/>
              </a:spcBef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401762"/>
          </a:xfrm>
        </p:spPr>
        <p:txBody>
          <a:bodyPr/>
          <a:lstStyle/>
          <a:p>
            <a:r>
              <a:rPr lang="en-US" sz="3600" dirty="0" smtClean="0"/>
              <a:t>How to find local max/min and interval of increasing/decreasing: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47800"/>
            <a:ext cx="8153400" cy="41148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Find all critical values by solving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</a:t>
            </a:r>
            <a:r>
              <a:rPr lang="en-US" sz="2800" dirty="0" smtClean="0"/>
              <a:t>’(x) </a:t>
            </a:r>
            <a:r>
              <a:rPr lang="en-US" sz="2800" dirty="0" smtClean="0"/>
              <a:t>= </a:t>
            </a:r>
            <a:r>
              <a:rPr lang="en-US" sz="2800" dirty="0" smtClean="0"/>
              <a:t>0   or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’(x) </a:t>
            </a:r>
            <a:r>
              <a:rPr lang="en-US" sz="2800" dirty="0"/>
              <a:t>= </a:t>
            </a:r>
            <a:r>
              <a:rPr lang="en-US" sz="2800" dirty="0" smtClean="0"/>
              <a:t>undefined</a:t>
            </a:r>
            <a:endParaRPr lang="en-US" sz="2800" dirty="0"/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smtClean="0"/>
              <a:t>Put </a:t>
            </a:r>
            <a:r>
              <a:rPr lang="en-US" sz="2800" dirty="0" smtClean="0"/>
              <a:t>all critical values on the number line and use test values to determine the sign of the derivative for each interval.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smtClean="0"/>
              <a:t>Determine the interval of increasing/decreasing based on the sign of derivative.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lang="en-US" sz="2800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9144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Find the intervals of increase/decrease and all local </a:t>
            </a:r>
            <a:r>
              <a:rPr lang="en-US" sz="3200" dirty="0" err="1" smtClean="0"/>
              <a:t>extrema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4" name="Object 8"/>
          <p:cNvGraphicFramePr>
            <a:graphicFrameLocks noChangeAspect="1"/>
          </p:cNvGraphicFramePr>
          <p:nvPr/>
        </p:nvGraphicFramePr>
        <p:xfrm>
          <a:off x="304800" y="2133600"/>
          <a:ext cx="4572000" cy="637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1" name="Equation" r:id="rId3" imgW="1663560" imgH="228600" progId="Equation.DSMT4">
                  <p:embed/>
                </p:oleObj>
              </mc:Choice>
              <mc:Fallback>
                <p:oleObj name="Equation" r:id="rId3" imgW="166356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133600"/>
                        <a:ext cx="4572000" cy="6370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6" name="Object 10"/>
          <p:cNvGraphicFramePr>
            <a:graphicFrameLocks noChangeAspect="1"/>
          </p:cNvGraphicFramePr>
          <p:nvPr/>
        </p:nvGraphicFramePr>
        <p:xfrm>
          <a:off x="457200" y="2971800"/>
          <a:ext cx="2209800" cy="1092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2" name="Equation" r:id="rId5" imgW="850531" imgH="418918" progId="Equation.DSMT4">
                  <p:embed/>
                </p:oleObj>
              </mc:Choice>
              <mc:Fallback>
                <p:oleObj name="Equation" r:id="rId5" imgW="850531" imgH="418918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71800"/>
                        <a:ext cx="2209800" cy="10924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8" name="Object 12"/>
          <p:cNvGraphicFramePr>
            <a:graphicFrameLocks noChangeAspect="1"/>
          </p:cNvGraphicFramePr>
          <p:nvPr/>
        </p:nvGraphicFramePr>
        <p:xfrm>
          <a:off x="6400800" y="2133600"/>
          <a:ext cx="2438400" cy="76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3" name="Equation" r:id="rId7" imgW="736600" imgH="228600" progId="Equation.DSMT4">
                  <p:embed/>
                </p:oleObj>
              </mc:Choice>
              <mc:Fallback>
                <p:oleObj name="Equation" r:id="rId7" imgW="73660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33600"/>
                        <a:ext cx="2438400" cy="7600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50" name="Object 14"/>
          <p:cNvGraphicFramePr>
            <a:graphicFrameLocks noChangeAspect="1"/>
          </p:cNvGraphicFramePr>
          <p:nvPr/>
        </p:nvGraphicFramePr>
        <p:xfrm>
          <a:off x="5562600" y="3117357"/>
          <a:ext cx="3279775" cy="783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4" name="Equation" r:id="rId9" imgW="1015920" imgH="241200" progId="Equation.DSMT4">
                  <p:embed/>
                </p:oleObj>
              </mc:Choice>
              <mc:Fallback>
                <p:oleObj name="Equation" r:id="rId9" imgW="1015920" imgH="2412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117357"/>
                        <a:ext cx="3279775" cy="7831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40E4-72E9-4B81-BF30-39C0C20A7F31}" type="slidenum">
              <a:rPr lang="en-US"/>
              <a:pPr/>
              <a:t>7</a:t>
            </a:fld>
            <a:endParaRPr lang="en-US"/>
          </a:p>
        </p:txBody>
      </p:sp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sz="4000" dirty="0">
                <a:latin typeface="Times New Roman" pitchFamily="18" charset="0"/>
              </a:rPr>
              <a:t>Examples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04800" y="838200"/>
            <a:ext cx="77724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600" dirty="0" smtClean="0"/>
              <a:t>A small company manufactures and sells bicycles. The production manager has determined that the cost and demand functions for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600" dirty="0" smtClean="0"/>
              <a:t> 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600" dirty="0" smtClean="0"/>
              <a:t> &gt; 0) bicycles per week are</a:t>
            </a:r>
            <a:r>
              <a:rPr lang="en-US" sz="2600" dirty="0"/>
              <a:t>	</a:t>
            </a:r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where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600" dirty="0" smtClean="0"/>
              <a:t> is the price per bicycle.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600" dirty="0" smtClean="0"/>
              <a:t>Find the (weekly) revenue function.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600" dirty="0" smtClean="0"/>
              <a:t>Find the maximum weekly revenue.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600" dirty="0" smtClean="0"/>
              <a:t>Find the maximum weekly profit.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600" dirty="0" smtClean="0"/>
              <a:t>Find the price the company should charge to realize maximum profit.</a:t>
            </a:r>
            <a:r>
              <a:rPr lang="en-US" sz="2600" dirty="0"/>
              <a:t>		</a:t>
            </a:r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304800" y="2514600"/>
          <a:ext cx="3811588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5" name="Equation" r:id="rId3" imgW="1396800" imgH="393480" progId="Equation.DSMT4">
                  <p:embed/>
                </p:oleObj>
              </mc:Choice>
              <mc:Fallback>
                <p:oleObj name="Equation" r:id="rId3" imgW="13968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14600"/>
                        <a:ext cx="3811588" cy="10731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4" name="Object 6"/>
          <p:cNvGraphicFramePr>
            <a:graphicFrameLocks noChangeAspect="1"/>
          </p:cNvGraphicFramePr>
          <p:nvPr/>
        </p:nvGraphicFramePr>
        <p:xfrm>
          <a:off x="4953000" y="2667000"/>
          <a:ext cx="377632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6" name="Equation" r:id="rId5" imgW="1117440" imgH="203040" progId="Equation.DSMT4">
                  <p:embed/>
                </p:oleObj>
              </mc:Choice>
              <mc:Fallback>
                <p:oleObj name="Equation" r:id="rId5" imgW="111744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667000"/>
                        <a:ext cx="3776324" cy="6858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4162</TotalTime>
  <Words>316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Network</vt:lpstr>
      <vt:lpstr>Equation</vt:lpstr>
      <vt:lpstr>Section 13.1 – 13.2 Increasing/Decreasing Functions and Relative Extrema</vt:lpstr>
      <vt:lpstr>Facts</vt:lpstr>
      <vt:lpstr>Definition</vt:lpstr>
      <vt:lpstr>The First Derivative Test:</vt:lpstr>
      <vt:lpstr>How to find local max/min and interval of increasing/decreasing:</vt:lpstr>
      <vt:lpstr>Examples</vt:lpstr>
      <vt:lpstr>Examples</vt:lpstr>
    </vt:vector>
  </TitlesOfParts>
  <Company>SCC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4.2 Logarithms and Exponential Models</dc:title>
  <dc:creator>Phong Chau</dc:creator>
  <cp:lastModifiedBy>pqchau</cp:lastModifiedBy>
  <cp:revision>89</cp:revision>
  <dcterms:created xsi:type="dcterms:W3CDTF">2005-10-11T19:45:23Z</dcterms:created>
  <dcterms:modified xsi:type="dcterms:W3CDTF">2011-10-25T16:42:18Z</dcterms:modified>
</cp:coreProperties>
</file>