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6" r:id="rId3"/>
    <p:sldId id="312" r:id="rId4"/>
    <p:sldId id="311" r:id="rId5"/>
    <p:sldId id="295" r:id="rId6"/>
    <p:sldId id="302" r:id="rId7"/>
    <p:sldId id="313" r:id="rId8"/>
    <p:sldId id="314" r:id="rId9"/>
    <p:sldId id="31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5050"/>
    <a:srgbClr val="FF66FF"/>
    <a:srgbClr val="3366FF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9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5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EE3A9C-0278-4669-A6F9-C23DE7A1EAC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63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3DAE-2C65-4B52-B24A-C0748C82EF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3CBE-3455-4F70-A6A6-0C0923CC2E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8CC3BC-0D7E-406C-BC1D-C5CD9828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417F-08B3-4282-A837-FBDFFE101D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1F5-0A51-4812-B9EF-5A158E2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73BB0-A3DA-4F6A-9F31-B90DEB6C6C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9272-0A03-4680-9E95-4CE3EC9DB3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36E-27D4-4340-8A6C-BF3FC528E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56163-78BC-4714-864E-3BE736A16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CF20D-26B5-448E-848C-3FD993D2D3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DE0D-D449-4051-9D99-82DEA6FEE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26AE1BC-F382-4A21-91C9-26032EDC3A5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990600"/>
            <a:ext cx="7543800" cy="1666875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Section </a:t>
            </a:r>
            <a:r>
              <a:rPr lang="en-US" sz="4000" dirty="0" smtClean="0">
                <a:latin typeface="Times New Roman" pitchFamily="18" charset="0"/>
              </a:rPr>
              <a:t>13.3 – 13.4</a:t>
            </a: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Higher Derivatives, Concavity, and Curve Sketching</a:t>
            </a: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4267200" cy="715962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638800"/>
          </a:xfrm>
          <a:ln>
            <a:noFill/>
          </a:ln>
        </p:spPr>
        <p:txBody>
          <a:bodyPr/>
          <a:lstStyle/>
          <a:p>
            <a:pPr lv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called 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 smtClean="0">
                <a:solidFill>
                  <a:srgbClr val="0070C0"/>
                </a:solidFill>
              </a:rPr>
              <a:t>(first)</a:t>
            </a:r>
            <a:r>
              <a:rPr lang="en-US" sz="2800" dirty="0" smtClean="0">
                <a:solidFill>
                  <a:srgbClr val="FF0000"/>
                </a:solidFill>
              </a:rPr>
              <a:t> derivative</a:t>
            </a:r>
            <a:r>
              <a:rPr lang="en-US" sz="2800" dirty="0" smtClean="0"/>
              <a:t>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/>
          </a:p>
          <a:p>
            <a:pPr lvl="0"/>
            <a:r>
              <a:rPr lang="en-US" sz="2800" dirty="0" smtClean="0"/>
              <a:t>The derivative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is called </a:t>
            </a:r>
            <a:r>
              <a:rPr lang="en-US" sz="2800" dirty="0" smtClean="0">
                <a:solidFill>
                  <a:srgbClr val="FF0000"/>
                </a:solidFill>
              </a:rPr>
              <a:t>the second derivative </a:t>
            </a:r>
            <a:r>
              <a:rPr lang="en-US" sz="2800" dirty="0" smtClean="0"/>
              <a:t>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denoted by</a:t>
            </a:r>
          </a:p>
          <a:p>
            <a:r>
              <a:rPr lang="en-US" sz="2800" dirty="0" smtClean="0"/>
              <a:t>The derivative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is called </a:t>
            </a:r>
            <a:r>
              <a:rPr lang="en-US" sz="2800" dirty="0" smtClean="0">
                <a:solidFill>
                  <a:srgbClr val="FF0000"/>
                </a:solidFill>
              </a:rPr>
              <a:t>the third derivative </a:t>
            </a:r>
            <a:r>
              <a:rPr lang="en-US" sz="2800" dirty="0" smtClean="0"/>
              <a:t>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denoted by</a:t>
            </a:r>
          </a:p>
          <a:p>
            <a:pPr lvl="0"/>
            <a:r>
              <a:rPr lang="en-US" sz="2800" dirty="0" smtClean="0">
                <a:solidFill>
                  <a:srgbClr val="FF0000"/>
                </a:solidFill>
              </a:rPr>
              <a:t>The fourth derivative </a:t>
            </a:r>
            <a:r>
              <a:rPr lang="en-US" sz="2800" dirty="0" smtClean="0"/>
              <a:t>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is denoted by 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Notation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8001" name="Object 1"/>
          <p:cNvGraphicFramePr>
            <a:graphicFrameLocks noChangeAspect="1"/>
          </p:cNvGraphicFramePr>
          <p:nvPr/>
        </p:nvGraphicFramePr>
        <p:xfrm>
          <a:off x="2667000" y="4343400"/>
          <a:ext cx="272256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Equation" r:id="rId3" imgW="914400" imgH="419100" progId="Equation.DSMT4">
                  <p:embed/>
                </p:oleObj>
              </mc:Choice>
              <mc:Fallback>
                <p:oleObj name="Equation" r:id="rId3" imgW="914400" imgH="419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2722563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2895600" y="3115360"/>
          <a:ext cx="1171575" cy="54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4" name="Equation" r:id="rId5" imgW="444307" imgH="203112" progId="Equation.DSMT4">
                  <p:embed/>
                </p:oleObj>
              </mc:Choice>
              <mc:Fallback>
                <p:oleObj name="Equation" r:id="rId5" imgW="444307" imgH="20311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15360"/>
                        <a:ext cx="1171575" cy="542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6934200" y="3524869"/>
          <a:ext cx="1295400" cy="589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5" name="Equation" r:id="rId7" imgW="508000" imgH="228600" progId="Equation.DSMT4">
                  <p:embed/>
                </p:oleObj>
              </mc:Choice>
              <mc:Fallback>
                <p:oleObj name="Equation" r:id="rId7" imgW="5080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24869"/>
                        <a:ext cx="1295400" cy="589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3429000" y="2209800"/>
          <a:ext cx="1143000" cy="544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6" name="Equation" r:id="rId9" imgW="431613" imgH="203112" progId="Equation.DSMT4">
                  <p:embed/>
                </p:oleObj>
              </mc:Choice>
              <mc:Fallback>
                <p:oleObj name="Equation" r:id="rId9" imgW="431613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09800"/>
                        <a:ext cx="1143000" cy="544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153400" cy="5638800"/>
          </a:xfrm>
          <a:ln>
            <a:noFill/>
          </a:ln>
        </p:spPr>
        <p:txBody>
          <a:bodyPr/>
          <a:lstStyle/>
          <a:p>
            <a:pPr lvl="0"/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up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above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 is </a:t>
            </a:r>
            <a:r>
              <a:rPr lang="en-US" sz="2800" dirty="0" smtClean="0">
                <a:solidFill>
                  <a:srgbClr val="FF0000"/>
                </a:solidFill>
              </a:rPr>
              <a:t>concave down </a:t>
            </a:r>
            <a:r>
              <a:rPr lang="en-US" sz="2800" dirty="0" smtClean="0"/>
              <a:t>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  if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lies </a:t>
            </a:r>
            <a:r>
              <a:rPr lang="en-US" sz="2800" dirty="0" smtClean="0">
                <a:solidFill>
                  <a:srgbClr val="0070C0"/>
                </a:solidFill>
              </a:rPr>
              <a:t>below</a:t>
            </a:r>
            <a:r>
              <a:rPr lang="en-US" sz="2800" dirty="0" smtClean="0"/>
              <a:t> its tangent line at each point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A point where a graph changes its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concavity</a:t>
            </a:r>
            <a:r>
              <a:rPr lang="en-US" sz="2800" dirty="0" smtClean="0"/>
              <a:t> is called an </a:t>
            </a:r>
            <a:r>
              <a:rPr lang="en-US" sz="2800" dirty="0" smtClean="0">
                <a:solidFill>
                  <a:srgbClr val="FF0000"/>
                </a:solidFill>
              </a:rPr>
              <a:t>inflection point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en-US" sz="2800" dirty="0" smtClean="0"/>
          </a:p>
          <a:p>
            <a:r>
              <a:rPr lang="en-US" sz="2800" dirty="0" smtClean="0"/>
              <a:t>If the slopes of the tangent lines are increasing, then the function is concave up.</a:t>
            </a:r>
          </a:p>
          <a:p>
            <a:r>
              <a:rPr lang="en-US" sz="2800" dirty="0" smtClean="0"/>
              <a:t>If the slopes of the tangent lines are decreasing, then the function is concave down.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 bwMode="auto">
          <a:xfrm>
            <a:off x="381000" y="4343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Facts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12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dirty="0" smtClean="0"/>
              <a:t>Test For Concavity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&gt;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up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&lt; 0 on an interval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is concave down on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dirty="0" smtClean="0"/>
              <a:t>).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changes signs at </a:t>
            </a:r>
            <a:r>
              <a:rPr lang="en-US" sz="2800" i="1" dirty="0" smtClean="0"/>
              <a:t>c</a:t>
            </a:r>
            <a:r>
              <a:rPr lang="en-US" sz="2800" dirty="0" smtClean="0"/>
              <a:t>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/>
              <a:t>has an </a:t>
            </a:r>
            <a:r>
              <a:rPr lang="en-US" sz="2800" dirty="0" smtClean="0">
                <a:solidFill>
                  <a:srgbClr val="FF0000"/>
                </a:solidFill>
              </a:rPr>
              <a:t>inflection point </a:t>
            </a:r>
            <a:r>
              <a:rPr lang="en-US" sz="2800" dirty="0" smtClean="0"/>
              <a:t>at </a:t>
            </a:r>
            <a:r>
              <a:rPr lang="en-US" sz="2800" i="1" dirty="0" smtClean="0"/>
              <a:t>c.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Example:</a:t>
            </a:r>
            <a:r>
              <a:rPr lang="en-US" sz="2800" dirty="0" smtClean="0"/>
              <a:t>  Find the intervals where the function is concave up or concave down, and find all inflection points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447800" y="5257800"/>
          <a:ext cx="52784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Equation" r:id="rId3" imgW="1587500" imgH="228600" progId="Equation.DSMT4">
                  <p:embed/>
                </p:oleObj>
              </mc:Choice>
              <mc:Fallback>
                <p:oleObj name="Equation" r:id="rId3" imgW="15875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57800"/>
                        <a:ext cx="52784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1762"/>
          </a:xfrm>
        </p:spPr>
        <p:txBody>
          <a:bodyPr/>
          <a:lstStyle/>
          <a:p>
            <a:r>
              <a:rPr lang="en-US" sz="3600" dirty="0" smtClean="0"/>
              <a:t>How to find inflection points and interval of concavity: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8915400" cy="4114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Find all numbers c such that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/>
              <a:t>c</a:t>
            </a:r>
            <a:r>
              <a:rPr lang="en-US" sz="2800" dirty="0" smtClean="0"/>
              <a:t>) = 0 or undefined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Put all values found in step 1 on the number line and use test values to determine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 for each interval.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 smtClean="0"/>
              <a:t>Determine the interval of concavity based on the sign of the </a:t>
            </a:r>
            <a:r>
              <a:rPr lang="en-US" sz="2800" dirty="0" smtClean="0">
                <a:solidFill>
                  <a:srgbClr val="0070C0"/>
                </a:solidFill>
              </a:rPr>
              <a:t>second derivative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1143000" y="48006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4419600" y="5638800"/>
            <a:ext cx="1219200" cy="762000"/>
          </a:xfrm>
          <a:prstGeom prst="blockArc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flipV="1">
            <a:off x="1447800" y="5334000"/>
            <a:ext cx="1219200" cy="762000"/>
          </a:xfrm>
          <a:prstGeom prst="blockArc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2133600" y="4800600"/>
            <a:ext cx="762000" cy="609600"/>
          </a:xfrm>
          <a:prstGeom prst="mathPlus">
            <a:avLst/>
          </a:prstGeom>
          <a:solidFill>
            <a:srgbClr val="66FF66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4114800" y="47244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5181600" y="4724400"/>
            <a:ext cx="762000" cy="609600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intervals of concavity and all inflection points.</a:t>
            </a:r>
            <a:endParaRPr lang="en-US" sz="32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533400" y="2362200"/>
          <a:ext cx="4956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8" name="Equation" r:id="rId3" imgW="1663700" imgH="228600" progId="Equation.DSMT4">
                  <p:embed/>
                </p:oleObj>
              </mc:Choice>
              <mc:Fallback>
                <p:oleObj name="Equation" r:id="rId3" imgW="166370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49561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479425" y="4572000"/>
          <a:ext cx="50990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9" name="Equation" r:id="rId5" imgW="1726920" imgH="228600" progId="Equation.DSMT4">
                  <p:embed/>
                </p:oleObj>
              </mc:Choice>
              <mc:Fallback>
                <p:oleObj name="Equation" r:id="rId5" imgW="172692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4572000"/>
                        <a:ext cx="50990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51" name="Object 15"/>
          <p:cNvGraphicFramePr>
            <a:graphicFrameLocks noChangeAspect="1"/>
          </p:cNvGraphicFramePr>
          <p:nvPr/>
        </p:nvGraphicFramePr>
        <p:xfrm>
          <a:off x="762000" y="3048000"/>
          <a:ext cx="287443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0" name="Equation" r:id="rId7" imgW="926698" imgH="342751" progId="Equation.DSMT4">
                  <p:embed/>
                </p:oleObj>
              </mc:Choice>
              <mc:Fallback>
                <p:oleObj name="Equation" r:id="rId7" imgW="926698" imgH="342751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287443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dirty="0" smtClean="0"/>
              <a:t>Second Derivative test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382000" cy="5638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buNone/>
            </a:pPr>
            <a:r>
              <a:rPr lang="en-US" sz="2800" dirty="0" smtClean="0"/>
              <a:t>	Let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 be a </a:t>
            </a:r>
            <a:r>
              <a:rPr lang="en-US" sz="2800" dirty="0" smtClean="0">
                <a:solidFill>
                  <a:srgbClr val="FF0000"/>
                </a:solidFill>
              </a:rPr>
              <a:t>critical number </a:t>
            </a:r>
            <a:r>
              <a:rPr lang="en-US" sz="2800" dirty="0" smtClean="0"/>
              <a:t>of 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 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&gt;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minimum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&lt; 0, then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0070C0"/>
                </a:solidFill>
              </a:rPr>
              <a:t>local maximum </a:t>
            </a:r>
            <a:r>
              <a:rPr lang="en-US" sz="2800" dirty="0" smtClean="0"/>
              <a:t>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smtClean="0"/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’’(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/>
              <a:t>) = 0 or </a:t>
            </a:r>
            <a:r>
              <a:rPr lang="en-US" sz="2800" dirty="0" err="1" smtClean="0"/>
              <a:t>dne</a:t>
            </a:r>
            <a:r>
              <a:rPr lang="en-US" sz="2800" dirty="0" smtClean="0"/>
              <a:t>, then this test fails </a:t>
            </a:r>
            <a:r>
              <a:rPr lang="en-US" sz="2800" dirty="0" smtClean="0">
                <a:sym typeface="Wingdings" pitchFamily="2" charset="2"/>
              </a:rPr>
              <a:t> must use the first derivative test!</a:t>
            </a:r>
            <a:endParaRPr lang="en-US" sz="2800" dirty="0" smtClean="0"/>
          </a:p>
          <a:p>
            <a:pPr lvl="0">
              <a:buNone/>
            </a:pP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	Example:</a:t>
            </a:r>
            <a:r>
              <a:rPr lang="en-US" sz="2800" dirty="0" smtClean="0"/>
              <a:t>  Find all local </a:t>
            </a:r>
            <a:r>
              <a:rPr lang="en-US" sz="2800" dirty="0" err="1" smtClean="0"/>
              <a:t>extrema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2057400" y="4114800"/>
          <a:ext cx="3968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Equation" r:id="rId3" imgW="1193800" imgH="228600" progId="Equation.DSMT4">
                  <p:embed/>
                </p:oleObj>
              </mc:Choice>
              <mc:Fallback>
                <p:oleObj name="Equation" r:id="rId3" imgW="11938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3968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543800" cy="715962"/>
          </a:xfrm>
        </p:spPr>
        <p:txBody>
          <a:bodyPr/>
          <a:lstStyle/>
          <a:p>
            <a:r>
              <a:rPr lang="en-US" dirty="0" smtClean="0"/>
              <a:t>Curve Sketching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8153400" cy="5638800"/>
          </a:xfrm>
          <a:ln>
            <a:noFill/>
          </a:ln>
        </p:spPr>
        <p:txBody>
          <a:bodyPr/>
          <a:lstStyle/>
          <a:p>
            <a:pPr lvl="0"/>
            <a:r>
              <a:rPr lang="en-US" sz="2800" dirty="0" smtClean="0"/>
              <a:t>Domain of the function</a:t>
            </a:r>
          </a:p>
          <a:p>
            <a:pPr lvl="0"/>
            <a:r>
              <a:rPr lang="en-US" sz="2800" dirty="0" smtClean="0"/>
              <a:t>Vertical and horizontal asymptotes</a:t>
            </a:r>
          </a:p>
          <a:p>
            <a:pPr lvl="0"/>
            <a:r>
              <a:rPr lang="en-US" sz="2800" dirty="0" smtClean="0"/>
              <a:t>Intervals of increase/decrease</a:t>
            </a:r>
          </a:p>
          <a:p>
            <a:pPr lvl="0"/>
            <a:r>
              <a:rPr lang="en-US" sz="2800" dirty="0" smtClean="0"/>
              <a:t>Local </a:t>
            </a:r>
            <a:r>
              <a:rPr lang="en-US" sz="2800" dirty="0" err="1" smtClean="0"/>
              <a:t>extrema</a:t>
            </a:r>
            <a:endParaRPr lang="en-US" sz="2800" dirty="0" smtClean="0"/>
          </a:p>
          <a:p>
            <a:pPr lvl="0"/>
            <a:r>
              <a:rPr lang="en-US" sz="2800" dirty="0" smtClean="0"/>
              <a:t>Intervals of concavity</a:t>
            </a:r>
          </a:p>
          <a:p>
            <a:r>
              <a:rPr lang="en-US" sz="2800" dirty="0" smtClean="0"/>
              <a:t>Inflection points</a:t>
            </a:r>
          </a:p>
          <a:p>
            <a:r>
              <a:rPr lang="en-US" sz="2800" dirty="0" smtClean="0"/>
              <a:t>Plot additional points</a:t>
            </a:r>
          </a:p>
          <a:p>
            <a:r>
              <a:rPr lang="en-US" sz="2800" dirty="0" smtClean="0"/>
              <a:t>Sketch the graph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sz="4000" dirty="0">
                <a:latin typeface="Times New Roman" pitchFamily="18" charset="0"/>
              </a:rPr>
              <a:t>Examples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061"/>
              </p:ext>
            </p:extLst>
          </p:nvPr>
        </p:nvGraphicFramePr>
        <p:xfrm>
          <a:off x="1371600" y="685800"/>
          <a:ext cx="4073236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3" name="Equation" r:id="rId3" imgW="1066800" imgH="419100" progId="Equation.DSMT4">
                  <p:embed/>
                </p:oleObj>
              </mc:Choice>
              <mc:Fallback>
                <p:oleObj name="Equation" r:id="rId3" imgW="10668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685800"/>
                        <a:ext cx="4073236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48837"/>
              </p:ext>
            </p:extLst>
          </p:nvPr>
        </p:nvGraphicFramePr>
        <p:xfrm>
          <a:off x="1066800" y="2362200"/>
          <a:ext cx="52784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4" name="Equation" r:id="rId5" imgW="1587500" imgH="228600" progId="Equation.DSMT4">
                  <p:embed/>
                </p:oleObj>
              </mc:Choice>
              <mc:Fallback>
                <p:oleObj name="Equation" r:id="rId5" imgW="15875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52784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98929" y="3200400"/>
            <a:ext cx="7772400" cy="276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a) Find the intervals where the function is increasing/decreasing, and find all local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extrema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rgbClr val="330066"/>
              </a:buClr>
              <a:buSzPct val="70000"/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b) Find 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the intervals where the function is concave up or concave down, and find all inflection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4252</TotalTime>
  <Words>409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Network</vt:lpstr>
      <vt:lpstr>Equation</vt:lpstr>
      <vt:lpstr>Section 13.3 – 13.4 Higher Derivatives, Concavity, and Curve Sketching</vt:lpstr>
      <vt:lpstr>Definition</vt:lpstr>
      <vt:lpstr>Definition</vt:lpstr>
      <vt:lpstr>Test For Concavity</vt:lpstr>
      <vt:lpstr>How to find inflection points and interval of concavity:</vt:lpstr>
      <vt:lpstr>Examples</vt:lpstr>
      <vt:lpstr>Second Derivative test</vt:lpstr>
      <vt:lpstr>Curve Sketching</vt:lpstr>
      <vt:lpstr>Examples</vt:lpstr>
    </vt:vector>
  </TitlesOfParts>
  <Company>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4.2 Logarithms and Exponential Models</dc:title>
  <dc:creator>Phong Chau</dc:creator>
  <cp:lastModifiedBy>pqchau</cp:lastModifiedBy>
  <cp:revision>96</cp:revision>
  <dcterms:created xsi:type="dcterms:W3CDTF">2005-10-11T19:45:23Z</dcterms:created>
  <dcterms:modified xsi:type="dcterms:W3CDTF">2012-03-29T18:29:41Z</dcterms:modified>
</cp:coreProperties>
</file>