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10" r:id="rId2"/>
    <p:sldId id="311" r:id="rId3"/>
    <p:sldId id="312" r:id="rId4"/>
    <p:sldId id="313" r:id="rId5"/>
    <p:sldId id="31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CCCCFF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65087C-EE90-438F-944A-344568ED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</a:rPr>
              <a:t>14.1 </a:t>
            </a:r>
            <a:r>
              <a:rPr lang="en-US" b="1" i="1" dirty="0">
                <a:latin typeface="Times New Roman" pitchFamily="18" charset="0"/>
              </a:rPr>
              <a:t>– </a:t>
            </a:r>
            <a:r>
              <a:rPr lang="en-US" b="1" i="1" dirty="0" smtClean="0">
                <a:latin typeface="Times New Roman" pitchFamily="18" charset="0"/>
              </a:rPr>
              <a:t>Absolute </a:t>
            </a:r>
            <a:r>
              <a:rPr lang="en-US" b="1" i="1" dirty="0" err="1" smtClean="0">
                <a:latin typeface="Times New Roman" pitchFamily="18" charset="0"/>
              </a:rPr>
              <a:t>Extrema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endParaRPr lang="en-US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662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</a:rPr>
              <a:t>Absolute maximum and minimum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522412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</a:rPr>
              <a:t>A function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has an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absolute (global) maximum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at </a:t>
            </a:r>
            <a:r>
              <a:rPr lang="en-US" sz="2800" i="1" dirty="0">
                <a:latin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</a:rPr>
              <a:t> if         </a:t>
            </a:r>
            <a:r>
              <a:rPr lang="en-US" sz="2800" i="1" dirty="0">
                <a:latin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</a:rPr>
              <a:t>)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≥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for all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the domain.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is called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3579812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</a:rPr>
              <a:t>A function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has an 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</a:rPr>
              <a:t>absolute (global) minimum</a:t>
            </a:r>
            <a:r>
              <a:rPr lang="en-US" sz="2800" dirty="0">
                <a:latin typeface="Times New Roman" pitchFamily="18" charset="0"/>
              </a:rPr>
              <a:t> at </a:t>
            </a:r>
            <a:r>
              <a:rPr lang="en-US" sz="2800" i="1" dirty="0">
                <a:latin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</a:rPr>
              <a:t> if     </a:t>
            </a:r>
            <a:r>
              <a:rPr lang="en-US" sz="2800" i="1" dirty="0">
                <a:latin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</a:rPr>
              <a:t>)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≤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for all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the domain.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is called the 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47800" y="501650"/>
            <a:ext cx="568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</a:rPr>
              <a:t>The Extreme Value Theorem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1552575"/>
            <a:ext cx="6934200" cy="1800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If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is continuous on a closed interval [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], then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attains an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absolute maximum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value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f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) 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absolute minimum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value 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</a:rPr>
              <a:t>f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) at some numbers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and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in [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]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7526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absolute </a:t>
            </a:r>
            <a:r>
              <a:rPr lang="en-US" sz="2400" dirty="0" err="1" smtClean="0"/>
              <a:t>extremum</a:t>
            </a:r>
            <a:r>
              <a:rPr lang="en-US" sz="2400" dirty="0" smtClean="0"/>
              <a:t> occurs at two places: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  Critical points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  End points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Finding Absolute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</a:rPr>
              <a:t>Extrema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 on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</a:rPr>
              <a:t>a Closed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Interval [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</a:rPr>
              <a:t>a,b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]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>
                <a:latin typeface="Times New Roman" pitchFamily="18" charset="0"/>
              </a:rPr>
              <a:t>1.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critical points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eaLnBrk="0" hangingPunct="0">
              <a:buAutoNum type="arabicPeriod" startAt="2"/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the value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each of </a:t>
            </a:r>
          </a:p>
          <a:p>
            <a:pPr marL="971550" lvl="1" indent="-514350" eaLnBrk="0" hangingPunct="0">
              <a:buFont typeface="Arial" pitchFamily="34" charset="0"/>
              <a:buChar char="•"/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points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971550" lvl="1" indent="-514350" eaLnBrk="0" hangingPunct="0">
              <a:buFont typeface="Arial" pitchFamily="34" charset="0"/>
              <a:buChar char="•"/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endpoints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39624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>
                <a:latin typeface="Times New Roman" pitchFamily="18" charset="0"/>
              </a:rPr>
              <a:t>3.	The largest </a:t>
            </a:r>
            <a:r>
              <a:rPr lang="en-US" sz="2800" dirty="0" smtClean="0">
                <a:latin typeface="Times New Roman" pitchFamily="18" charset="0"/>
              </a:rPr>
              <a:t>(smallest) of </a:t>
            </a:r>
            <a:r>
              <a:rPr lang="en-US" sz="2800" dirty="0">
                <a:latin typeface="Times New Roman" pitchFamily="18" charset="0"/>
              </a:rPr>
              <a:t>the values in </a:t>
            </a:r>
            <a:r>
              <a:rPr lang="en-US" sz="2800" dirty="0" smtClean="0">
                <a:latin typeface="Times New Roman" pitchFamily="18" charset="0"/>
              </a:rPr>
              <a:t>Step </a:t>
            </a:r>
            <a:r>
              <a:rPr lang="en-US" sz="2800" dirty="0">
                <a:latin typeface="Times New Roman" pitchFamily="18" charset="0"/>
              </a:rPr>
              <a:t>2 is the </a:t>
            </a:r>
            <a:r>
              <a:rPr lang="en-US" sz="2800" dirty="0" smtClean="0">
                <a:latin typeface="Times New Roman" pitchFamily="18" charset="0"/>
              </a:rPr>
              <a:t>absolute </a:t>
            </a:r>
            <a:r>
              <a:rPr lang="en-US" sz="2800" dirty="0">
                <a:latin typeface="Times New Roman" pitchFamily="18" charset="0"/>
              </a:rPr>
              <a:t>maximum </a:t>
            </a:r>
            <a:r>
              <a:rPr lang="en-US" sz="2800" dirty="0" smtClean="0">
                <a:latin typeface="Times New Roman" pitchFamily="18" charset="0"/>
              </a:rPr>
              <a:t>(minimum) value.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</a:rPr>
              <a:t>Examples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</a:rPr>
              <a:t>Locate the absolute </a:t>
            </a:r>
            <a:r>
              <a:rPr lang="en-US" sz="2800" dirty="0" err="1">
                <a:latin typeface="Times New Roman" pitchFamily="18" charset="0"/>
              </a:rPr>
              <a:t>extrema</a:t>
            </a:r>
            <a:r>
              <a:rPr lang="en-US" sz="2800" dirty="0">
                <a:latin typeface="Times New Roman" pitchFamily="18" charset="0"/>
              </a:rPr>
              <a:t> of the function on the closed interval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>
                <a:latin typeface="Times New Roman" pitchFamily="18" charset="0"/>
              </a:rPr>
              <a:t>f(x) = x</a:t>
            </a:r>
            <a:r>
              <a:rPr lang="en-US" sz="2800" baseline="30000" dirty="0">
                <a:latin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</a:rPr>
              <a:t> – 12x        on 	[0,4]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>
                <a:latin typeface="Times New Roman" pitchFamily="18" charset="0"/>
              </a:rPr>
              <a:t>g(x) = x </a:t>
            </a:r>
            <a:r>
              <a:rPr lang="en-US" sz="2800" dirty="0" err="1">
                <a:latin typeface="Times New Roman" pitchFamily="18" charset="0"/>
              </a:rPr>
              <a:t>ln</a:t>
            </a:r>
            <a:r>
              <a:rPr lang="en-US" sz="2800" dirty="0">
                <a:latin typeface="Times New Roman" pitchFamily="18" charset="0"/>
              </a:rPr>
              <a:t>(x+3)      on  [0,3]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800" y="2971800"/>
          <a:ext cx="5181600" cy="852215"/>
        </p:xfrm>
        <a:graphic>
          <a:graphicData uri="http://schemas.openxmlformats.org/presentationml/2006/ole">
            <p:oleObj spid="_x0000_s164866" name="Equation" r:id="rId3" imgW="2006280" imgH="330120" progId="Equation.DSMT4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85800" y="4800600"/>
          <a:ext cx="6678613" cy="685800"/>
        </p:xfrm>
        <a:graphic>
          <a:graphicData uri="http://schemas.openxmlformats.org/presentationml/2006/ole">
            <p:oleObj spid="_x0000_s164868" name="Equation" r:id="rId4" imgW="222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5437</TotalTime>
  <Words>220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Network</vt:lpstr>
      <vt:lpstr>Equation</vt:lpstr>
      <vt:lpstr>14.1 – Absolute Extrema </vt:lpstr>
      <vt:lpstr>Slide 2</vt:lpstr>
      <vt:lpstr>Slide 3</vt:lpstr>
      <vt:lpstr>Slide 4</vt:lpstr>
      <vt:lpstr>Slide 5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 Logarithms and Exponential Models</dc:title>
  <dc:creator>Phong Chau</dc:creator>
  <cp:lastModifiedBy>pqchau</cp:lastModifiedBy>
  <cp:revision>71</cp:revision>
  <dcterms:created xsi:type="dcterms:W3CDTF">2005-10-11T19:45:23Z</dcterms:created>
  <dcterms:modified xsi:type="dcterms:W3CDTF">2012-06-18T15:07:12Z</dcterms:modified>
</cp:coreProperties>
</file>