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9" r:id="rId3"/>
    <p:sldId id="316" r:id="rId4"/>
    <p:sldId id="317" r:id="rId5"/>
    <p:sldId id="318" r:id="rId6"/>
    <p:sldId id="321" r:id="rId7"/>
    <p:sldId id="330" r:id="rId8"/>
    <p:sldId id="331" r:id="rId9"/>
    <p:sldId id="33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CCCCFF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14.wmf"/><Relationship Id="rId1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65087C-EE90-438F-944A-344568ED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315200" cy="213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Section 14.2  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Application of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Extrema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1877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Revenue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latin typeface="Times New Roman" pitchFamily="18" charset="0"/>
              </a:rPr>
              <a:t>The sale of compact disks of “lesser” performers is very sensitive to price. If a CD manufacturer charges </a:t>
            </a:r>
            <a:r>
              <a:rPr lang="en-US" sz="2800" i="1" dirty="0" smtClean="0">
                <a:latin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</a:rPr>
              <a:t> dollars per CD, where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= 12 –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/8 </a:t>
            </a:r>
            <a:r>
              <a:rPr lang="en-US" sz="2800" dirty="0" smtClean="0">
                <a:latin typeface="Times New Roman" pitchFamily="18" charset="0"/>
              </a:rPr>
              <a:t>, then </a:t>
            </a:r>
            <a:r>
              <a:rPr lang="en-US" sz="2800" i="1" dirty="0" smtClean="0">
                <a:latin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</a:rPr>
              <a:t> thousand CDs will be sold.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769513"/>
            <a:ext cx="838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eaLnBrk="0" hangingPunct="0">
              <a:buAutoNum type="alphaLcParenR"/>
            </a:pPr>
            <a:r>
              <a:rPr lang="en-US" sz="2800" dirty="0" smtClean="0">
                <a:latin typeface="Times New Roman" pitchFamily="18" charset="0"/>
              </a:rPr>
              <a:t>Find the revenue function </a:t>
            </a:r>
            <a:r>
              <a:rPr lang="en-US" sz="2800" i="1" dirty="0" smtClean="0">
                <a:latin typeface="Times New Roman" pitchFamily="18" charset="0"/>
              </a:rPr>
              <a:t>R(q).</a:t>
            </a:r>
          </a:p>
          <a:p>
            <a:pPr marL="514350" indent="-514350" eaLnBrk="0" hangingPunct="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number of CDs must be sold to maximize the revenue.</a:t>
            </a:r>
          </a:p>
          <a:p>
            <a:pPr marL="514350" indent="-514350" eaLnBrk="0" hangingPunct="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maximum revenue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 CD that produces the maximum revenue.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Optimization Problem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1.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Assign variables and draw a figure/diagram, if possible.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308449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4.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Use the conditions of the problem to write the quantity to be optimized as a </a:t>
            </a:r>
            <a:r>
              <a:rPr lang="en-US" sz="2800" u="sng" dirty="0" smtClean="0">
                <a:latin typeface="Times New Roman" pitchFamily="18" charset="0"/>
              </a:rPr>
              <a:t>function of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ONE</a:t>
            </a:r>
            <a:r>
              <a:rPr lang="en-US" sz="2800" u="sng" dirty="0" smtClean="0">
                <a:latin typeface="Times New Roman" pitchFamily="18" charset="0"/>
              </a:rPr>
              <a:t> variable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404878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5.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Find the feasible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domain</a:t>
            </a:r>
            <a:r>
              <a:rPr lang="en-US" sz="2800" dirty="0" smtClean="0">
                <a:latin typeface="Times New Roman" pitchFamily="18" charset="0"/>
              </a:rPr>
              <a:t> of that function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6.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Find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absolute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extrema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of the function on the specified domain.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68658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2.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Write the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condition/constrain</a:t>
            </a:r>
            <a:r>
              <a:rPr lang="en-US" sz="2800" dirty="0" smtClean="0">
                <a:latin typeface="Times New Roman" pitchFamily="18" charset="0"/>
              </a:rPr>
              <a:t> for the situation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3.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Write an equation that relates the quantity to be optimized to other variables.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1509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Area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latin typeface="Times New Roman" pitchFamily="18" charset="0"/>
              </a:rPr>
              <a:t>Find the dimensions of the rectangular field of </a:t>
            </a:r>
            <a:r>
              <a:rPr lang="en-US" sz="2800" b="1" dirty="0" smtClean="0">
                <a:latin typeface="Times New Roman" pitchFamily="18" charset="0"/>
              </a:rPr>
              <a:t>maximum area </a:t>
            </a:r>
            <a:r>
              <a:rPr lang="en-US" sz="2800" dirty="0" smtClean="0">
                <a:latin typeface="Times New Roman" pitchFamily="18" charset="0"/>
              </a:rPr>
              <a:t>that can be made from 300 m of fencing material.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2743200"/>
            <a:ext cx="20574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13716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3276600" cy="6858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3505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125 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6336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029200"/>
            <a:ext cx="449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 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495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31983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Packing Design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7772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Times New Roman" pitchFamily="18" charset="0"/>
              </a:rPr>
              <a:t>A television manufacturing firm needs to design an open-topped box with a square base. The box must hold 32 cu. in. Find the dimensions of a box that can be built with the minimum amount of materials.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 open box is to be made by cutting a square from each corner of a 12-in. by 12-in piece of metal and then folding up the sides. What size square should be cut from each corner to produce a box of maximum volume?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7234" y="609600"/>
            <a:ext cx="16811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Volume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 fence must be build to enclose a rectangular area of 20,000 sq. ft. Fencing material costs $2.50 per foot for the two sides facing north and south, and $3.20 per foot for the other two sides. Find the cost of the least expensive fence.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172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Minimum Cost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1" name="Rectangle 181"/>
          <p:cNvSpPr>
            <a:spLocks noChangeArrowheads="1"/>
          </p:cNvSpPr>
          <p:nvPr/>
        </p:nvSpPr>
        <p:spPr bwMode="auto">
          <a:xfrm>
            <a:off x="1524000" y="3352800"/>
            <a:ext cx="1981200" cy="99060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9" name="Rectangle 179"/>
          <p:cNvSpPr>
            <a:spLocks noChangeArrowheads="1"/>
          </p:cNvSpPr>
          <p:nvPr/>
        </p:nvSpPr>
        <p:spPr bwMode="auto">
          <a:xfrm>
            <a:off x="685800" y="304800"/>
            <a:ext cx="8077200" cy="1905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7" name="Text Box 177"/>
          <p:cNvSpPr txBox="1">
            <a:spLocks noChangeArrowheads="1"/>
          </p:cNvSpPr>
          <p:nvPr/>
        </p:nvSpPr>
        <p:spPr bwMode="auto">
          <a:xfrm>
            <a:off x="2962275" y="3810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Classic Problem</a:t>
            </a:r>
          </a:p>
        </p:txBody>
      </p:sp>
      <p:sp>
        <p:nvSpPr>
          <p:cNvPr id="112818" name="Text Box 178"/>
          <p:cNvSpPr txBox="1">
            <a:spLocks noChangeArrowheads="1"/>
          </p:cNvSpPr>
          <p:nvPr/>
        </p:nvSpPr>
        <p:spPr bwMode="auto">
          <a:xfrm>
            <a:off x="746125" y="954088"/>
            <a:ext cx="8016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You have 40 feet of fence to enclose a rectangular garden along the side of a barn.  What is the maximum area that you can enclose?</a:t>
            </a:r>
          </a:p>
        </p:txBody>
      </p:sp>
      <p:sp>
        <p:nvSpPr>
          <p:cNvPr id="112820" name="Rectangle 180"/>
          <p:cNvSpPr>
            <a:spLocks noChangeArrowheads="1"/>
          </p:cNvSpPr>
          <p:nvPr/>
        </p:nvSpPr>
        <p:spPr bwMode="auto">
          <a:xfrm>
            <a:off x="762000" y="2743200"/>
            <a:ext cx="3505200" cy="609600"/>
          </a:xfrm>
          <a:prstGeom prst="rect">
            <a:avLst/>
          </a:prstGeom>
          <a:solidFill>
            <a:srgbClr val="FFE1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22" name="Object 182"/>
          <p:cNvGraphicFramePr>
            <a:graphicFrameLocks noChangeAspect="1"/>
          </p:cNvGraphicFramePr>
          <p:nvPr/>
        </p:nvGraphicFramePr>
        <p:xfrm>
          <a:off x="1143000" y="3657600"/>
          <a:ext cx="284163" cy="312738"/>
        </p:xfrm>
        <a:graphic>
          <a:graphicData uri="http://schemas.openxmlformats.org/presentationml/2006/ole">
            <p:oleObj spid="_x0000_s28674" name="Equation" r:id="rId3" imgW="126720" imgH="139680" progId="">
              <p:embed/>
            </p:oleObj>
          </a:graphicData>
        </a:graphic>
      </p:graphicFrame>
      <p:graphicFrame>
        <p:nvGraphicFramePr>
          <p:cNvPr id="112823" name="Object 183"/>
          <p:cNvGraphicFramePr>
            <a:graphicFrameLocks noChangeAspect="1"/>
          </p:cNvGraphicFramePr>
          <p:nvPr/>
        </p:nvGraphicFramePr>
        <p:xfrm>
          <a:off x="3657600" y="3657600"/>
          <a:ext cx="284163" cy="312738"/>
        </p:xfrm>
        <a:graphic>
          <a:graphicData uri="http://schemas.openxmlformats.org/presentationml/2006/ole">
            <p:oleObj spid="_x0000_s28675" name="Equation" r:id="rId4" imgW="126720" imgH="139680" progId="">
              <p:embed/>
            </p:oleObj>
          </a:graphicData>
        </a:graphic>
      </p:graphicFrame>
      <p:graphicFrame>
        <p:nvGraphicFramePr>
          <p:cNvPr id="112824" name="Object 184"/>
          <p:cNvGraphicFramePr>
            <a:graphicFrameLocks noChangeAspect="1"/>
          </p:cNvGraphicFramePr>
          <p:nvPr/>
        </p:nvGraphicFramePr>
        <p:xfrm>
          <a:off x="1939925" y="4419600"/>
          <a:ext cx="1108075" cy="398463"/>
        </p:xfrm>
        <a:graphic>
          <a:graphicData uri="http://schemas.openxmlformats.org/presentationml/2006/ole">
            <p:oleObj spid="_x0000_s28676" name="Equation" r:id="rId5" imgW="495000" imgH="177480" progId="">
              <p:embed/>
            </p:oleObj>
          </a:graphicData>
        </a:graphic>
      </p:graphicFrame>
      <p:graphicFrame>
        <p:nvGraphicFramePr>
          <p:cNvPr id="112825" name="Object 185"/>
          <p:cNvGraphicFramePr>
            <a:graphicFrameLocks noChangeAspect="1"/>
          </p:cNvGraphicFramePr>
          <p:nvPr/>
        </p:nvGraphicFramePr>
        <p:xfrm>
          <a:off x="4546600" y="2505075"/>
          <a:ext cx="2159000" cy="569913"/>
        </p:xfrm>
        <a:graphic>
          <a:graphicData uri="http://schemas.openxmlformats.org/presentationml/2006/ole">
            <p:oleObj spid="_x0000_s28677" name="Equation" r:id="rId6" imgW="965160" imgH="253800" progId="">
              <p:embed/>
            </p:oleObj>
          </a:graphicData>
        </a:graphic>
      </p:graphicFrame>
      <p:graphicFrame>
        <p:nvGraphicFramePr>
          <p:cNvPr id="112826" name="Object 186"/>
          <p:cNvGraphicFramePr>
            <a:graphicFrameLocks noChangeAspect="1"/>
          </p:cNvGraphicFramePr>
          <p:nvPr/>
        </p:nvGraphicFramePr>
        <p:xfrm>
          <a:off x="4572000" y="3219450"/>
          <a:ext cx="1960563" cy="457200"/>
        </p:xfrm>
        <a:graphic>
          <a:graphicData uri="http://schemas.openxmlformats.org/presentationml/2006/ole">
            <p:oleObj spid="_x0000_s28678" name="Equation" r:id="rId7" imgW="876240" imgH="203040" progId="">
              <p:embed/>
            </p:oleObj>
          </a:graphicData>
        </a:graphic>
      </p:graphicFrame>
      <p:graphicFrame>
        <p:nvGraphicFramePr>
          <p:cNvPr id="112827" name="Object 187"/>
          <p:cNvGraphicFramePr>
            <a:graphicFrameLocks noChangeAspect="1"/>
          </p:cNvGraphicFramePr>
          <p:nvPr/>
        </p:nvGraphicFramePr>
        <p:xfrm>
          <a:off x="4495800" y="3914775"/>
          <a:ext cx="1731963" cy="400050"/>
        </p:xfrm>
        <a:graphic>
          <a:graphicData uri="http://schemas.openxmlformats.org/presentationml/2006/ole">
            <p:oleObj spid="_x0000_s28679" name="Equation" r:id="rId8" imgW="774360" imgH="177480" progId="">
              <p:embed/>
            </p:oleObj>
          </a:graphicData>
        </a:graphic>
      </p:graphicFrame>
      <p:graphicFrame>
        <p:nvGraphicFramePr>
          <p:cNvPr id="112828" name="Object 188"/>
          <p:cNvGraphicFramePr>
            <a:graphicFrameLocks noChangeAspect="1"/>
          </p:cNvGraphicFramePr>
          <p:nvPr/>
        </p:nvGraphicFramePr>
        <p:xfrm>
          <a:off x="4567238" y="4552950"/>
          <a:ext cx="1589087" cy="400050"/>
        </p:xfrm>
        <a:graphic>
          <a:graphicData uri="http://schemas.openxmlformats.org/presentationml/2006/ole">
            <p:oleObj spid="_x0000_s28680" name="Equation" r:id="rId9" imgW="711000" imgH="177480" progId="">
              <p:embed/>
            </p:oleObj>
          </a:graphicData>
        </a:graphic>
      </p:graphicFrame>
      <p:graphicFrame>
        <p:nvGraphicFramePr>
          <p:cNvPr id="112829" name="Object 189"/>
          <p:cNvGraphicFramePr>
            <a:graphicFrameLocks noChangeAspect="1"/>
          </p:cNvGraphicFramePr>
          <p:nvPr/>
        </p:nvGraphicFramePr>
        <p:xfrm>
          <a:off x="4724400" y="5162550"/>
          <a:ext cx="1135063" cy="400050"/>
        </p:xfrm>
        <a:graphic>
          <a:graphicData uri="http://schemas.openxmlformats.org/presentationml/2006/ole">
            <p:oleObj spid="_x0000_s28681" name="Equation" r:id="rId10" imgW="507960" imgH="177480" progId="">
              <p:embed/>
            </p:oleObj>
          </a:graphicData>
        </a:graphic>
      </p:graphicFrame>
      <p:graphicFrame>
        <p:nvGraphicFramePr>
          <p:cNvPr id="112830" name="Object 190"/>
          <p:cNvGraphicFramePr>
            <a:graphicFrameLocks noChangeAspect="1"/>
          </p:cNvGraphicFramePr>
          <p:nvPr/>
        </p:nvGraphicFramePr>
        <p:xfrm>
          <a:off x="4830763" y="5772150"/>
          <a:ext cx="936625" cy="400050"/>
        </p:xfrm>
        <a:graphic>
          <a:graphicData uri="http://schemas.openxmlformats.org/presentationml/2006/ole">
            <p:oleObj spid="_x0000_s28682" name="Equation" r:id="rId11" imgW="419040" imgH="177480" progId="">
              <p:embed/>
            </p:oleObj>
          </a:graphicData>
        </a:graphic>
      </p:graphicFrame>
      <p:graphicFrame>
        <p:nvGraphicFramePr>
          <p:cNvPr id="112835" name="Object 195"/>
          <p:cNvGraphicFramePr>
            <a:graphicFrameLocks noChangeAspect="1"/>
          </p:cNvGraphicFramePr>
          <p:nvPr/>
        </p:nvGraphicFramePr>
        <p:xfrm>
          <a:off x="549275" y="6002338"/>
          <a:ext cx="1533525" cy="398462"/>
        </p:xfrm>
        <a:graphic>
          <a:graphicData uri="http://schemas.openxmlformats.org/presentationml/2006/ole">
            <p:oleObj spid="_x0000_s28683" name="Equation" r:id="rId12" imgW="685800" imgH="177480" progId="">
              <p:embed/>
            </p:oleObj>
          </a:graphicData>
        </a:graphic>
      </p:graphicFrame>
      <p:graphicFrame>
        <p:nvGraphicFramePr>
          <p:cNvPr id="112836" name="Object 196"/>
          <p:cNvGraphicFramePr>
            <a:graphicFrameLocks noChangeAspect="1"/>
          </p:cNvGraphicFramePr>
          <p:nvPr/>
        </p:nvGraphicFramePr>
        <p:xfrm>
          <a:off x="442913" y="5300663"/>
          <a:ext cx="852487" cy="312737"/>
        </p:xfrm>
        <a:graphic>
          <a:graphicData uri="http://schemas.openxmlformats.org/presentationml/2006/ole">
            <p:oleObj spid="_x0000_s28684" name="Equation" r:id="rId13" imgW="380880" imgH="139680" progId="">
              <p:embed/>
            </p:oleObj>
          </a:graphicData>
        </a:graphic>
      </p:graphicFrame>
      <p:graphicFrame>
        <p:nvGraphicFramePr>
          <p:cNvPr id="112837" name="Object 197"/>
          <p:cNvGraphicFramePr>
            <a:graphicFrameLocks noChangeAspect="1"/>
          </p:cNvGraphicFramePr>
          <p:nvPr/>
        </p:nvGraphicFramePr>
        <p:xfrm>
          <a:off x="2501900" y="5291138"/>
          <a:ext cx="1306513" cy="398462"/>
        </p:xfrm>
        <a:graphic>
          <a:graphicData uri="http://schemas.openxmlformats.org/presentationml/2006/ole">
            <p:oleObj spid="_x0000_s28685" name="Equation" r:id="rId14" imgW="583920" imgH="177480" progId="">
              <p:embed/>
            </p:oleObj>
          </a:graphicData>
        </a:graphic>
      </p:graphicFrame>
      <p:graphicFrame>
        <p:nvGraphicFramePr>
          <p:cNvPr id="112838" name="Object 198"/>
          <p:cNvGraphicFramePr>
            <a:graphicFrameLocks noChangeAspect="1"/>
          </p:cNvGraphicFramePr>
          <p:nvPr/>
        </p:nvGraphicFramePr>
        <p:xfrm>
          <a:off x="2590800" y="6002338"/>
          <a:ext cx="1220788" cy="398462"/>
        </p:xfrm>
        <a:graphic>
          <a:graphicData uri="http://schemas.openxmlformats.org/presentationml/2006/ole">
            <p:oleObj spid="_x0000_s28686" name="Equation" r:id="rId15" imgW="545760" imgH="177480" progId="">
              <p:embed/>
            </p:oleObj>
          </a:graphicData>
        </a:graphic>
      </p:graphicFrame>
      <p:sp>
        <p:nvSpPr>
          <p:cNvPr id="112839" name="AutoShape 199"/>
          <p:cNvSpPr>
            <a:spLocks noChangeArrowheads="1"/>
          </p:cNvSpPr>
          <p:nvPr/>
        </p:nvSpPr>
        <p:spPr bwMode="auto">
          <a:xfrm>
            <a:off x="2362200" y="5181600"/>
            <a:ext cx="16764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40" name="Object 20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28687" name="Equation" r:id="rId16" imgW="190440" imgH="139680" progId="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1" grpId="0" animBg="1"/>
      <p:bldP spid="112820" grpId="0" animBg="1"/>
      <p:bldP spid="1128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524000" y="3352800"/>
            <a:ext cx="1981200" cy="99060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685800" y="304800"/>
            <a:ext cx="8077200" cy="1905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962275" y="3810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Classic Problem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746125" y="954088"/>
            <a:ext cx="8016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You have 40 feet of fence to enclose a rectangular garden along the side of a barn.  What is the maximum area that you can enclose?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762000" y="2743200"/>
            <a:ext cx="3505200" cy="609600"/>
          </a:xfrm>
          <a:prstGeom prst="rect">
            <a:avLst/>
          </a:prstGeom>
          <a:solidFill>
            <a:srgbClr val="FFE1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1143000" y="3657600"/>
          <a:ext cx="284163" cy="312738"/>
        </p:xfrm>
        <a:graphic>
          <a:graphicData uri="http://schemas.openxmlformats.org/presentationml/2006/ole">
            <p:oleObj spid="_x0000_s29698" name="Equation" r:id="rId3" imgW="126720" imgH="139680" progId="">
              <p:embed/>
            </p:oleObj>
          </a:graphicData>
        </a:graphic>
      </p:graphicFrame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3657600" y="3657600"/>
          <a:ext cx="284163" cy="312738"/>
        </p:xfrm>
        <a:graphic>
          <a:graphicData uri="http://schemas.openxmlformats.org/presentationml/2006/ole">
            <p:oleObj spid="_x0000_s29699" name="Equation" r:id="rId4" imgW="126720" imgH="139680" progId="">
              <p:embed/>
            </p:oleObj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1939925" y="4419600"/>
          <a:ext cx="1108075" cy="398463"/>
        </p:xfrm>
        <a:graphic>
          <a:graphicData uri="http://schemas.openxmlformats.org/presentationml/2006/ole">
            <p:oleObj spid="_x0000_s29700" name="Equation" r:id="rId5" imgW="495000" imgH="177480" progId="">
              <p:embed/>
            </p:oleObj>
          </a:graphicData>
        </a:graphic>
      </p:graphicFrame>
      <p:graphicFrame>
        <p:nvGraphicFramePr>
          <p:cNvPr id="122890" name="Object 10"/>
          <p:cNvGraphicFramePr>
            <a:graphicFrameLocks noChangeAspect="1"/>
          </p:cNvGraphicFramePr>
          <p:nvPr/>
        </p:nvGraphicFramePr>
        <p:xfrm>
          <a:off x="4546600" y="2505075"/>
          <a:ext cx="2159000" cy="569913"/>
        </p:xfrm>
        <a:graphic>
          <a:graphicData uri="http://schemas.openxmlformats.org/presentationml/2006/ole">
            <p:oleObj spid="_x0000_s29701" name="Equation" r:id="rId6" imgW="965160" imgH="253800" progId="">
              <p:embed/>
            </p:oleObj>
          </a:graphicData>
        </a:graphic>
      </p:graphicFrame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4572000" y="3219450"/>
          <a:ext cx="1960563" cy="457200"/>
        </p:xfrm>
        <a:graphic>
          <a:graphicData uri="http://schemas.openxmlformats.org/presentationml/2006/ole">
            <p:oleObj spid="_x0000_s29702" name="Equation" r:id="rId7" imgW="876240" imgH="203040" progId="">
              <p:embed/>
            </p:oleObj>
          </a:graphicData>
        </a:graphic>
      </p:graphicFrame>
      <p:graphicFrame>
        <p:nvGraphicFramePr>
          <p:cNvPr id="122892" name="Object 12"/>
          <p:cNvGraphicFramePr>
            <a:graphicFrameLocks noChangeAspect="1"/>
          </p:cNvGraphicFramePr>
          <p:nvPr/>
        </p:nvGraphicFramePr>
        <p:xfrm>
          <a:off x="4495800" y="3914775"/>
          <a:ext cx="1731963" cy="400050"/>
        </p:xfrm>
        <a:graphic>
          <a:graphicData uri="http://schemas.openxmlformats.org/presentationml/2006/ole">
            <p:oleObj spid="_x0000_s29703" name="Equation" r:id="rId8" imgW="774360" imgH="177480" progId="">
              <p:embed/>
            </p:oleObj>
          </a:graphicData>
        </a:graphic>
      </p:graphicFrame>
      <p:graphicFrame>
        <p:nvGraphicFramePr>
          <p:cNvPr id="122893" name="Object 13"/>
          <p:cNvGraphicFramePr>
            <a:graphicFrameLocks noChangeAspect="1"/>
          </p:cNvGraphicFramePr>
          <p:nvPr/>
        </p:nvGraphicFramePr>
        <p:xfrm>
          <a:off x="4567238" y="4552950"/>
          <a:ext cx="1589087" cy="400050"/>
        </p:xfrm>
        <a:graphic>
          <a:graphicData uri="http://schemas.openxmlformats.org/presentationml/2006/ole">
            <p:oleObj spid="_x0000_s29704" name="Equation" r:id="rId9" imgW="711000" imgH="177480" progId="">
              <p:embed/>
            </p:oleObj>
          </a:graphicData>
        </a:graphic>
      </p:graphicFrame>
      <p:graphicFrame>
        <p:nvGraphicFramePr>
          <p:cNvPr id="122894" name="Object 14"/>
          <p:cNvGraphicFramePr>
            <a:graphicFrameLocks noChangeAspect="1"/>
          </p:cNvGraphicFramePr>
          <p:nvPr/>
        </p:nvGraphicFramePr>
        <p:xfrm>
          <a:off x="4724400" y="5162550"/>
          <a:ext cx="1135063" cy="400050"/>
        </p:xfrm>
        <a:graphic>
          <a:graphicData uri="http://schemas.openxmlformats.org/presentationml/2006/ole">
            <p:oleObj spid="_x0000_s29705" name="Equation" r:id="rId10" imgW="507960" imgH="177480" progId="">
              <p:embed/>
            </p:oleObj>
          </a:graphicData>
        </a:graphic>
      </p:graphicFrame>
      <p:graphicFrame>
        <p:nvGraphicFramePr>
          <p:cNvPr id="122895" name="Object 15"/>
          <p:cNvGraphicFramePr>
            <a:graphicFrameLocks noChangeAspect="1"/>
          </p:cNvGraphicFramePr>
          <p:nvPr/>
        </p:nvGraphicFramePr>
        <p:xfrm>
          <a:off x="4830763" y="5772150"/>
          <a:ext cx="936625" cy="400050"/>
        </p:xfrm>
        <a:graphic>
          <a:graphicData uri="http://schemas.openxmlformats.org/presentationml/2006/ole">
            <p:oleObj spid="_x0000_s29706" name="Equation" r:id="rId11" imgW="419040" imgH="177480" progId="">
              <p:embed/>
            </p:oleObj>
          </a:graphicData>
        </a:graphic>
      </p:graphicFrame>
      <p:graphicFrame>
        <p:nvGraphicFramePr>
          <p:cNvPr id="122896" name="Object 16"/>
          <p:cNvGraphicFramePr>
            <a:graphicFrameLocks noChangeAspect="1"/>
          </p:cNvGraphicFramePr>
          <p:nvPr/>
        </p:nvGraphicFramePr>
        <p:xfrm>
          <a:off x="6430963" y="4114800"/>
          <a:ext cx="2557462" cy="569913"/>
        </p:xfrm>
        <a:graphic>
          <a:graphicData uri="http://schemas.openxmlformats.org/presentationml/2006/ole">
            <p:oleObj spid="_x0000_s29707" name="Equation" r:id="rId12" imgW="1143000" imgH="253800" progId="">
              <p:embed/>
            </p:oleObj>
          </a:graphicData>
        </a:graphic>
      </p:graphicFrame>
      <p:graphicFrame>
        <p:nvGraphicFramePr>
          <p:cNvPr id="122897" name="Object 17"/>
          <p:cNvGraphicFramePr>
            <a:graphicFrameLocks noChangeAspect="1"/>
          </p:cNvGraphicFramePr>
          <p:nvPr/>
        </p:nvGraphicFramePr>
        <p:xfrm>
          <a:off x="6858000" y="4840288"/>
          <a:ext cx="1619250" cy="569912"/>
        </p:xfrm>
        <a:graphic>
          <a:graphicData uri="http://schemas.openxmlformats.org/presentationml/2006/ole">
            <p:oleObj spid="_x0000_s29708" name="Equation" r:id="rId13" imgW="723600" imgH="253800" progId="">
              <p:embed/>
            </p:oleObj>
          </a:graphicData>
        </a:graphic>
      </p:graphicFrame>
      <p:graphicFrame>
        <p:nvGraphicFramePr>
          <p:cNvPr id="122898" name="Object 18"/>
          <p:cNvGraphicFramePr>
            <a:graphicFrameLocks noChangeAspect="1"/>
          </p:cNvGraphicFramePr>
          <p:nvPr/>
        </p:nvGraphicFramePr>
        <p:xfrm>
          <a:off x="6858000" y="5659438"/>
          <a:ext cx="1619250" cy="455612"/>
        </p:xfrm>
        <a:graphic>
          <a:graphicData uri="http://schemas.openxmlformats.org/presentationml/2006/ole">
            <p:oleObj spid="_x0000_s29709" name="Equation" r:id="rId14" imgW="723600" imgH="203040" progId="">
              <p:embed/>
            </p:oleObj>
          </a:graphicData>
        </a:graphic>
      </p:graphicFrame>
      <p:sp>
        <p:nvSpPr>
          <p:cNvPr id="122899" name="AutoShape 19"/>
          <p:cNvSpPr>
            <a:spLocks noChangeArrowheads="1"/>
          </p:cNvSpPr>
          <p:nvPr/>
        </p:nvSpPr>
        <p:spPr bwMode="auto">
          <a:xfrm>
            <a:off x="6781800" y="5562600"/>
            <a:ext cx="1752600" cy="609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00" name="Object 20"/>
          <p:cNvGraphicFramePr>
            <a:graphicFrameLocks noChangeAspect="1"/>
          </p:cNvGraphicFramePr>
          <p:nvPr/>
        </p:nvGraphicFramePr>
        <p:xfrm>
          <a:off x="549275" y="6002338"/>
          <a:ext cx="1533525" cy="398462"/>
        </p:xfrm>
        <a:graphic>
          <a:graphicData uri="http://schemas.openxmlformats.org/presentationml/2006/ole">
            <p:oleObj spid="_x0000_s29710" name="Equation" r:id="rId15" imgW="685800" imgH="177480" progId="">
              <p:embed/>
            </p:oleObj>
          </a:graphicData>
        </a:graphic>
      </p:graphicFrame>
      <p:graphicFrame>
        <p:nvGraphicFramePr>
          <p:cNvPr id="122901" name="Object 21"/>
          <p:cNvGraphicFramePr>
            <a:graphicFrameLocks noChangeAspect="1"/>
          </p:cNvGraphicFramePr>
          <p:nvPr/>
        </p:nvGraphicFramePr>
        <p:xfrm>
          <a:off x="442913" y="5300663"/>
          <a:ext cx="852487" cy="312737"/>
        </p:xfrm>
        <a:graphic>
          <a:graphicData uri="http://schemas.openxmlformats.org/presentationml/2006/ole">
            <p:oleObj spid="_x0000_s29711" name="Equation" r:id="rId16" imgW="380880" imgH="139680" progId="">
              <p:embed/>
            </p:oleObj>
          </a:graphicData>
        </a:graphic>
      </p:graphicFrame>
      <p:graphicFrame>
        <p:nvGraphicFramePr>
          <p:cNvPr id="122902" name="Object 22"/>
          <p:cNvGraphicFramePr>
            <a:graphicFrameLocks noChangeAspect="1"/>
          </p:cNvGraphicFramePr>
          <p:nvPr/>
        </p:nvGraphicFramePr>
        <p:xfrm>
          <a:off x="2501900" y="5291138"/>
          <a:ext cx="1306513" cy="398462"/>
        </p:xfrm>
        <a:graphic>
          <a:graphicData uri="http://schemas.openxmlformats.org/presentationml/2006/ole">
            <p:oleObj spid="_x0000_s29712" name="Equation" r:id="rId17" imgW="583920" imgH="177480" progId="">
              <p:embed/>
            </p:oleObj>
          </a:graphicData>
        </a:graphic>
      </p:graphicFrame>
      <p:graphicFrame>
        <p:nvGraphicFramePr>
          <p:cNvPr id="122903" name="Object 23"/>
          <p:cNvGraphicFramePr>
            <a:graphicFrameLocks noChangeAspect="1"/>
          </p:cNvGraphicFramePr>
          <p:nvPr/>
        </p:nvGraphicFramePr>
        <p:xfrm>
          <a:off x="2590800" y="6002338"/>
          <a:ext cx="1220788" cy="398462"/>
        </p:xfrm>
        <a:graphic>
          <a:graphicData uri="http://schemas.openxmlformats.org/presentationml/2006/ole">
            <p:oleObj spid="_x0000_s29713" name="Equation" r:id="rId18" imgW="545760" imgH="177480" progId="">
              <p:embed/>
            </p:oleObj>
          </a:graphicData>
        </a:graphic>
      </p:graphicFrame>
      <p:sp>
        <p:nvSpPr>
          <p:cNvPr id="122904" name="AutoShape 24"/>
          <p:cNvSpPr>
            <a:spLocks noChangeArrowheads="1"/>
          </p:cNvSpPr>
          <p:nvPr/>
        </p:nvSpPr>
        <p:spPr bwMode="auto">
          <a:xfrm>
            <a:off x="2362200" y="5181600"/>
            <a:ext cx="16764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05" name="Object 2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29714" name="Equation" r:id="rId19" imgW="190440" imgH="139680" progId="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6753</TotalTime>
  <Words>237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Section 14.2   Application of Extrema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Extremal</dc:title>
  <dc:creator>Phong Chau</dc:creator>
  <cp:lastModifiedBy>Phong</cp:lastModifiedBy>
  <cp:revision>80</cp:revision>
  <dcterms:created xsi:type="dcterms:W3CDTF">2005-10-11T19:45:23Z</dcterms:created>
  <dcterms:modified xsi:type="dcterms:W3CDTF">2012-07-08T17:08:50Z</dcterms:modified>
</cp:coreProperties>
</file>