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11"/>
  </p:handoutMasterIdLst>
  <p:sldIdLst>
    <p:sldId id="256" r:id="rId2"/>
    <p:sldId id="264" r:id="rId3"/>
    <p:sldId id="257" r:id="rId4"/>
    <p:sldId id="265" r:id="rId5"/>
    <p:sldId id="261" r:id="rId6"/>
    <p:sldId id="266" r:id="rId7"/>
    <p:sldId id="268" r:id="rId8"/>
    <p:sldId id="269" r:id="rId9"/>
    <p:sldId id="262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D28A283-0EF3-4C4F-8380-2F67AC3C99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F0462-6B11-491E-A845-55177E3FB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D7CE4-6587-41A7-8F77-685ABD128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A1CD-8EC7-4684-8962-9D117F422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66E3DAC-B379-4EAF-9F7D-98AC06A79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E3101-22BA-49E0-91B2-9F25A4136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C137D-B044-41BE-810D-11167213F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79C6C-DC60-45F2-A741-E179A07C2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B6EE-C4D8-472F-9E88-B73EAC084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F381F-2ADF-4E0B-8890-8BE47D3E6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C8ECB-C3EB-42A0-8B7A-D440B8122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F99A9-E887-4DB7-94F7-310929C7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531B59-E5FA-46C9-A669-1A2A2502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148111-58C5-47E1-950E-4984603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6600"/>
                </a:solidFill>
                <a:latin typeface="Times New Roman" pitchFamily="18" charset="0"/>
              </a:rPr>
              <a:t>Section 15.1 - </a:t>
            </a:r>
            <a:r>
              <a:rPr lang="en-US" b="1" i="1" dirty="0" err="1">
                <a:solidFill>
                  <a:srgbClr val="006600"/>
                </a:solidFill>
                <a:latin typeface="Times New Roman" pitchFamily="18" charset="0"/>
              </a:rPr>
              <a:t>Antiderivatives</a:t>
            </a:r>
            <a:endParaRPr lang="en-US" b="1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228600"/>
            <a:ext cx="3317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chemeClr val="hlink"/>
                </a:solidFill>
              </a:rPr>
              <a:t>Antiderivatives</a:t>
            </a:r>
            <a:endParaRPr lang="en-US" b="1" i="1" dirty="0">
              <a:solidFill>
                <a:schemeClr val="hlink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8600" y="1066800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006600"/>
                </a:solidFill>
              </a:rPr>
              <a:t>Definition </a:t>
            </a:r>
            <a:r>
              <a:rPr lang="en-US" sz="3000" dirty="0"/>
              <a:t>A function </a:t>
            </a:r>
            <a:r>
              <a:rPr lang="en-US" sz="3000" i="1" dirty="0" smtClean="0"/>
              <a:t>F(x)</a:t>
            </a:r>
            <a:r>
              <a:rPr lang="en-US" sz="3000" dirty="0" smtClean="0"/>
              <a:t> </a:t>
            </a:r>
            <a:r>
              <a:rPr lang="en-US" sz="3000" dirty="0"/>
              <a:t>is called </a:t>
            </a:r>
            <a:r>
              <a:rPr lang="en-US" sz="3000" dirty="0" smtClean="0"/>
              <a:t>an </a:t>
            </a:r>
            <a:r>
              <a:rPr lang="en-US" sz="3000" b="1" dirty="0" err="1" smtClean="0">
                <a:solidFill>
                  <a:schemeClr val="accent2"/>
                </a:solidFill>
              </a:rPr>
              <a:t>antiderivative</a:t>
            </a:r>
            <a:r>
              <a:rPr lang="en-US" sz="3000" dirty="0" smtClean="0"/>
              <a:t> </a:t>
            </a:r>
            <a:r>
              <a:rPr lang="en-US" sz="3000" dirty="0"/>
              <a:t>of </a:t>
            </a:r>
            <a:r>
              <a:rPr lang="en-US" sz="3000" i="1" dirty="0" smtClean="0"/>
              <a:t>f(x)</a:t>
            </a:r>
            <a:r>
              <a:rPr lang="en-US" sz="3000" dirty="0" smtClean="0"/>
              <a:t> if </a:t>
            </a:r>
            <a:r>
              <a:rPr lang="en-US" sz="3000" i="1" dirty="0"/>
              <a:t>F </a:t>
            </a:r>
            <a:r>
              <a:rPr lang="en-US" sz="3000" dirty="0">
                <a:cs typeface="Times New Roman" pitchFamily="18" charset="0"/>
              </a:rPr>
              <a:t>′(</a:t>
            </a:r>
            <a:r>
              <a:rPr lang="en-US" sz="3000" i="1" dirty="0">
                <a:cs typeface="Times New Roman" pitchFamily="18" charset="0"/>
              </a:rPr>
              <a:t>x</a:t>
            </a:r>
            <a:r>
              <a:rPr lang="en-US" sz="3000" dirty="0">
                <a:cs typeface="Times New Roman" pitchFamily="18" charset="0"/>
              </a:rPr>
              <a:t>) = </a:t>
            </a:r>
            <a:r>
              <a:rPr lang="en-US" sz="3000" i="1" dirty="0">
                <a:cs typeface="Times New Roman" pitchFamily="18" charset="0"/>
              </a:rPr>
              <a:t>f </a:t>
            </a:r>
            <a:r>
              <a:rPr lang="en-US" sz="3000" dirty="0">
                <a:cs typeface="Times New Roman" pitchFamily="18" charset="0"/>
              </a:rPr>
              <a:t>(</a:t>
            </a:r>
            <a:r>
              <a:rPr lang="en-US" sz="3000" i="1" dirty="0" smtClean="0">
                <a:cs typeface="Times New Roman" pitchFamily="18" charset="0"/>
              </a:rPr>
              <a:t>x</a:t>
            </a:r>
            <a:r>
              <a:rPr lang="en-US" sz="3000" dirty="0" smtClean="0">
                <a:cs typeface="Times New Roman" pitchFamily="18" charset="0"/>
              </a:rPr>
              <a:t>)</a:t>
            </a:r>
            <a:r>
              <a:rPr lang="en-US" sz="3000" i="1" dirty="0" smtClean="0">
                <a:cs typeface="Times New Roman" pitchFamily="18" charset="0"/>
              </a:rPr>
              <a:t>.</a:t>
            </a:r>
            <a:endParaRPr lang="en-US" sz="3000" dirty="0">
              <a:cs typeface="Times New Roman" pitchFamily="18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8600" y="2362200"/>
            <a:ext cx="8305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dirty="0" smtClean="0">
                <a:solidFill>
                  <a:srgbClr val="006600"/>
                </a:solidFill>
              </a:rPr>
              <a:t>Examples: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What’s the </a:t>
            </a:r>
            <a:r>
              <a:rPr lang="en-US" sz="3200" dirty="0" err="1" smtClean="0"/>
              <a:t>antiderivative</a:t>
            </a:r>
            <a:r>
              <a:rPr lang="en-US" sz="3200" dirty="0" smtClean="0"/>
              <a:t> </a:t>
            </a:r>
            <a:r>
              <a:rPr lang="en-US" sz="3200" dirty="0"/>
              <a:t>of </a:t>
            </a:r>
            <a:r>
              <a:rPr lang="en-US" sz="3200" i="1" dirty="0" smtClean="0"/>
              <a:t>f(x) = 1/x ?</a:t>
            </a:r>
            <a:endParaRPr lang="en-US" sz="3200" dirty="0" smtClean="0"/>
          </a:p>
          <a:p>
            <a:r>
              <a:rPr lang="en-US" sz="3200" dirty="0" smtClean="0">
                <a:cs typeface="Times New Roman" pitchFamily="18" charset="0"/>
              </a:rPr>
              <a:t>What’s the </a:t>
            </a:r>
            <a:r>
              <a:rPr lang="en-US" sz="3200" dirty="0" err="1" smtClean="0">
                <a:cs typeface="Times New Roman" pitchFamily="18" charset="0"/>
              </a:rPr>
              <a:t>antiderivative</a:t>
            </a:r>
            <a:r>
              <a:rPr lang="en-US" sz="3200" dirty="0" smtClean="0">
                <a:cs typeface="Times New Roman" pitchFamily="18" charset="0"/>
              </a:rPr>
              <a:t> of g(x) = 2x ?</a:t>
            </a:r>
          </a:p>
          <a:p>
            <a:r>
              <a:rPr lang="en-US" sz="3200" dirty="0" smtClean="0">
                <a:cs typeface="Times New Roman" pitchFamily="18" charset="0"/>
              </a:rPr>
              <a:t>What’s the </a:t>
            </a:r>
            <a:r>
              <a:rPr lang="en-US" sz="3200" dirty="0" err="1" smtClean="0">
                <a:cs typeface="Times New Roman" pitchFamily="18" charset="0"/>
              </a:rPr>
              <a:t>antiderivative</a:t>
            </a:r>
            <a:r>
              <a:rPr lang="en-US" sz="3200" dirty="0" smtClean="0">
                <a:cs typeface="Times New Roman" pitchFamily="18" charset="0"/>
              </a:rPr>
              <a:t> of h(x) = 4 ?</a:t>
            </a:r>
            <a:endParaRPr lang="en-US" sz="3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228600"/>
            <a:ext cx="34581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 smtClean="0">
                <a:solidFill>
                  <a:schemeClr val="hlink"/>
                </a:solidFill>
              </a:rPr>
              <a:t>Antiderivatives</a:t>
            </a:r>
            <a:endParaRPr lang="en-US" b="1" i="1" dirty="0">
              <a:solidFill>
                <a:schemeClr val="hlink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57200" y="1295400"/>
            <a:ext cx="8305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rgbClr val="006600"/>
                </a:solidFill>
              </a:rPr>
              <a:t>Theorem</a:t>
            </a:r>
            <a:r>
              <a:rPr lang="en-US" sz="3200" dirty="0"/>
              <a:t> If </a:t>
            </a:r>
            <a:r>
              <a:rPr lang="en-US" sz="3200" i="1" dirty="0" smtClean="0"/>
              <a:t>F(x)</a:t>
            </a:r>
            <a:r>
              <a:rPr lang="en-US" sz="3200" dirty="0" smtClean="0"/>
              <a:t> </a:t>
            </a:r>
            <a:r>
              <a:rPr lang="en-US" sz="3200" dirty="0"/>
              <a:t>is an </a:t>
            </a:r>
            <a:r>
              <a:rPr lang="en-US" sz="3200" dirty="0" err="1"/>
              <a:t>antiderivative</a:t>
            </a:r>
            <a:r>
              <a:rPr lang="en-US" sz="3200" dirty="0"/>
              <a:t> of </a:t>
            </a:r>
            <a:r>
              <a:rPr lang="en-US" sz="3200" i="1" dirty="0"/>
              <a:t>f</a:t>
            </a:r>
            <a:r>
              <a:rPr lang="en-US" sz="3200" dirty="0"/>
              <a:t> </a:t>
            </a:r>
            <a:r>
              <a:rPr lang="en-US" sz="3200" dirty="0" smtClean="0"/>
              <a:t>(x), </a:t>
            </a:r>
            <a:r>
              <a:rPr lang="en-US" sz="3200" dirty="0"/>
              <a:t>then the most general </a:t>
            </a:r>
            <a:r>
              <a:rPr lang="en-US" sz="3200" dirty="0" err="1"/>
              <a:t>antiderivative</a:t>
            </a:r>
            <a:r>
              <a:rPr lang="en-US" sz="3200" dirty="0"/>
              <a:t> of </a:t>
            </a:r>
            <a:r>
              <a:rPr lang="en-US" sz="3200" i="1" dirty="0" smtClean="0"/>
              <a:t>f(x)</a:t>
            </a:r>
            <a:r>
              <a:rPr lang="en-US" sz="3200" dirty="0" smtClean="0"/>
              <a:t> is </a:t>
            </a:r>
            <a:r>
              <a:rPr lang="en-US" sz="3200" dirty="0"/>
              <a:t>the family of functions given by </a:t>
            </a:r>
            <a:r>
              <a:rPr lang="en-US" sz="3200" i="1" dirty="0"/>
              <a:t>F</a:t>
            </a:r>
            <a:r>
              <a:rPr lang="en-US" sz="3200" dirty="0"/>
              <a:t>(</a:t>
            </a:r>
            <a:r>
              <a:rPr lang="en-US" sz="3200" i="1" dirty="0"/>
              <a:t>x</a:t>
            </a:r>
            <a:r>
              <a:rPr lang="en-US" sz="3200" dirty="0"/>
              <a:t>) + </a:t>
            </a:r>
            <a:r>
              <a:rPr lang="en-US" sz="3200" i="1" dirty="0"/>
              <a:t>c</a:t>
            </a:r>
            <a:r>
              <a:rPr lang="en-US" sz="3200" dirty="0"/>
              <a:t>, where </a:t>
            </a:r>
            <a:r>
              <a:rPr lang="en-US" sz="3200" i="1" dirty="0"/>
              <a:t>c</a:t>
            </a:r>
            <a:r>
              <a:rPr lang="en-US" sz="3200" dirty="0"/>
              <a:t> is an arbitrary constant.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342900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rgbClr val="006600"/>
                </a:solidFill>
              </a:rPr>
              <a:t>Example</a:t>
            </a:r>
            <a:r>
              <a:rPr lang="en-US" sz="2800" dirty="0" smtClean="0">
                <a:cs typeface="Times New Roman" pitchFamily="18" charset="0"/>
              </a:rPr>
              <a:t>: Determine </a:t>
            </a:r>
            <a:r>
              <a:rPr lang="en-US" sz="2800" dirty="0">
                <a:cs typeface="Times New Roman" pitchFamily="18" charset="0"/>
              </a:rPr>
              <a:t>the most general </a:t>
            </a:r>
            <a:r>
              <a:rPr lang="en-US" sz="2800" dirty="0" err="1">
                <a:cs typeface="Times New Roman" pitchFamily="18" charset="0"/>
              </a:rPr>
              <a:t>antiderivative</a:t>
            </a:r>
            <a:r>
              <a:rPr lang="en-US" sz="2800" dirty="0">
                <a:cs typeface="Times New Roman" pitchFamily="18" charset="0"/>
              </a:rPr>
              <a:t> of the following functions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4114800" y="4038600"/>
          <a:ext cx="2133600" cy="1501158"/>
        </p:xfrm>
        <a:graphic>
          <a:graphicData uri="http://schemas.openxmlformats.org/presentationml/2006/ole">
            <p:oleObj spid="_x0000_s6160" name="Equation" r:id="rId3" imgW="685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304800"/>
            <a:ext cx="62682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hlink"/>
                </a:solidFill>
              </a:rPr>
              <a:t>Notations for </a:t>
            </a:r>
            <a:r>
              <a:rPr lang="en-US" b="1" i="1" dirty="0" err="1" smtClean="0">
                <a:solidFill>
                  <a:schemeClr val="hlink"/>
                </a:solidFill>
              </a:rPr>
              <a:t>Antiderivatives</a:t>
            </a:r>
            <a:endParaRPr lang="en-US" b="1" i="1" dirty="0">
              <a:solidFill>
                <a:schemeClr val="hlink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57200" y="990600"/>
            <a:ext cx="7772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6600"/>
                </a:solidFill>
              </a:rPr>
              <a:t>Definition </a:t>
            </a:r>
            <a:endParaRPr lang="en-US" sz="3200" b="1" i="1" dirty="0" smtClean="0">
              <a:solidFill>
                <a:srgbClr val="006600"/>
              </a:solidFill>
            </a:endParaRPr>
          </a:p>
          <a:p>
            <a:r>
              <a:rPr lang="en-US" sz="3200" dirty="0" smtClean="0"/>
              <a:t>The operation of finding the </a:t>
            </a:r>
            <a:r>
              <a:rPr lang="en-US" sz="3200" dirty="0" err="1" smtClean="0"/>
              <a:t>antiderivatives</a:t>
            </a:r>
            <a:r>
              <a:rPr lang="en-US" sz="3200" dirty="0" smtClean="0"/>
              <a:t> of a function f(x) is called </a:t>
            </a:r>
            <a:r>
              <a:rPr lang="en-US" sz="3200" b="1" dirty="0" err="1" smtClean="0">
                <a:solidFill>
                  <a:schemeClr val="accent2"/>
                </a:solidFill>
              </a:rPr>
              <a:t>antidifferentiation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(or </a:t>
            </a:r>
            <a:r>
              <a:rPr lang="en-US" sz="3200" b="1" dirty="0" smtClean="0">
                <a:solidFill>
                  <a:schemeClr val="accent2"/>
                </a:solidFill>
              </a:rPr>
              <a:t>Integration</a:t>
            </a:r>
            <a:r>
              <a:rPr lang="en-US" sz="3200" dirty="0" smtClean="0"/>
              <a:t>) and is denoted by the integral sign</a:t>
            </a:r>
            <a:endParaRPr lang="en-US" sz="3200" dirty="0">
              <a:cs typeface="Times New Roman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057400" y="3505200"/>
          <a:ext cx="1976437" cy="926954"/>
        </p:xfrm>
        <a:graphic>
          <a:graphicData uri="http://schemas.openxmlformats.org/presentationml/2006/ole">
            <p:oleObj spid="_x0000_s19458" name="Equation" r:id="rId3" imgW="596880" imgH="27936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038600" y="3657600"/>
          <a:ext cx="2133600" cy="610634"/>
        </p:xfrm>
        <a:graphic>
          <a:graphicData uri="http://schemas.openxmlformats.org/presentationml/2006/ole">
            <p:oleObj spid="_x0000_s19459" name="Equation" r:id="rId4" imgW="71100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000" y="44958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Variable of integration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43434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Constant of integration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472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integrand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648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Integral sign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 bwMode="auto">
          <a:xfrm rot="5400000" flipH="1" flipV="1">
            <a:off x="1409700" y="3924300"/>
            <a:ext cx="533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V="1">
            <a:off x="2743200" y="44196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>
            <a:off x="3886200" y="4114800"/>
            <a:ext cx="1066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96000" y="4114800"/>
            <a:ext cx="685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781800" y="3124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Antiderivative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rot="10800000" flipV="1">
            <a:off x="5029200" y="3429000"/>
            <a:ext cx="16002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93725" y="682625"/>
            <a:ext cx="224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hlink"/>
                </a:solidFill>
              </a:rPr>
              <a:t>Examples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/>
          </p:nvPr>
        </p:nvGraphicFramePr>
        <p:xfrm>
          <a:off x="1524000" y="1371600"/>
          <a:ext cx="1836738" cy="2989263"/>
        </p:xfrm>
        <a:graphic>
          <a:graphicData uri="http://schemas.openxmlformats.org/presentationml/2006/ole">
            <p:oleObj spid="_x0000_s15369" name="Equation" r:id="rId3" imgW="54576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45913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hlink"/>
                </a:solidFill>
              </a:rPr>
              <a:t>Integration Formula</a:t>
            </a:r>
            <a:endParaRPr lang="en-US" b="1" i="1" dirty="0">
              <a:solidFill>
                <a:schemeClr val="hlink"/>
              </a:solidFill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/>
          </p:nvPr>
        </p:nvGraphicFramePr>
        <p:xfrm>
          <a:off x="1295400" y="1066800"/>
          <a:ext cx="1711325" cy="4945063"/>
        </p:xfrm>
        <a:graphic>
          <a:graphicData uri="http://schemas.openxmlformats.org/presentationml/2006/ole">
            <p:oleObj spid="_x0000_s20482" name="Equation" r:id="rId3" imgW="457200" imgH="132048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00399" y="1143000"/>
          <a:ext cx="2886467" cy="4800600"/>
        </p:xfrm>
        <a:graphic>
          <a:graphicData uri="http://schemas.openxmlformats.org/presentationml/2006/ole">
            <p:oleObj spid="_x0000_s20483" name="Equation" r:id="rId4" imgW="69840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93725" y="682625"/>
            <a:ext cx="45913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hlink"/>
                </a:solidFill>
              </a:rPr>
              <a:t>Integration Formula</a:t>
            </a:r>
            <a:endParaRPr lang="en-US" b="1" i="1" dirty="0">
              <a:solidFill>
                <a:schemeClr val="hlink"/>
              </a:solidFill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/>
          </p:nvPr>
        </p:nvGraphicFramePr>
        <p:xfrm>
          <a:off x="533400" y="1600200"/>
          <a:ext cx="7877175" cy="1878013"/>
        </p:xfrm>
        <a:graphic>
          <a:graphicData uri="http://schemas.openxmlformats.org/presentationml/2006/ole">
            <p:oleObj spid="_x0000_s22530" name="Equation" r:id="rId3" imgW="2450880" imgH="583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93725" y="682625"/>
            <a:ext cx="224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hlink"/>
                </a:solidFill>
              </a:rPr>
              <a:t>Examples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/>
          </p:nvPr>
        </p:nvGraphicFramePr>
        <p:xfrm>
          <a:off x="2819400" y="1066800"/>
          <a:ext cx="2978150" cy="4541837"/>
        </p:xfrm>
        <a:graphic>
          <a:graphicData uri="http://schemas.openxmlformats.org/presentationml/2006/ole">
            <p:oleObj spid="_x0000_s23554" name="Equation" r:id="rId3" imgW="1015920" imgH="1549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224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hlink"/>
                </a:solidFill>
              </a:rPr>
              <a:t>Examples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1) Determine </a:t>
            </a:r>
            <a:r>
              <a:rPr lang="en-US" sz="2800" i="1" dirty="0"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(x) if</a:t>
            </a:r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581400" y="1387475"/>
          <a:ext cx="5027612" cy="669925"/>
        </p:xfrm>
        <a:graphic>
          <a:graphicData uri="http://schemas.openxmlformats.org/presentationml/2006/ole">
            <p:oleObj spid="_x0000_s16391" name="Equation" r:id="rId3" imgW="1714320" imgH="228600" progId="Equation.3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28194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2) Find the cost function </a:t>
            </a:r>
            <a:r>
              <a:rPr lang="en-US" sz="2800" dirty="0" smtClean="0">
                <a:cs typeface="Times New Roman" pitchFamily="18" charset="0"/>
              </a:rPr>
              <a:t>if the marginal </a:t>
            </a:r>
            <a:r>
              <a:rPr lang="en-US" sz="2800" dirty="0" smtClean="0">
                <a:cs typeface="Times New Roman" pitchFamily="18" charset="0"/>
              </a:rPr>
              <a:t>cost </a:t>
            </a:r>
            <a:r>
              <a:rPr lang="en-US" sz="2800" dirty="0" smtClean="0">
                <a:cs typeface="Times New Roman" pitchFamily="18" charset="0"/>
              </a:rPr>
              <a:t>function is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	C’(x) </a:t>
            </a:r>
            <a:r>
              <a:rPr lang="en-US" sz="2800" dirty="0">
                <a:cs typeface="Times New Roman" pitchFamily="18" charset="0"/>
              </a:rPr>
              <a:t>= </a:t>
            </a:r>
            <a:r>
              <a:rPr lang="en-US" sz="2800" dirty="0" smtClean="0">
                <a:cs typeface="Times New Roman" pitchFamily="18" charset="0"/>
              </a:rPr>
              <a:t>5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– 1/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 ; </a:t>
            </a:r>
            <a:r>
              <a:rPr lang="en-US" sz="2800" dirty="0" smtClean="0">
                <a:cs typeface="Times New Roman" pitchFamily="18" charset="0"/>
              </a:rPr>
              <a:t>and  </a:t>
            </a:r>
            <a:r>
              <a:rPr lang="en-US" sz="2800" dirty="0" smtClean="0">
                <a:cs typeface="Times New Roman" pitchFamily="18" charset="0"/>
              </a:rPr>
              <a:t>10 units cost $94.20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507</TotalTime>
  <Words>174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Equation</vt:lpstr>
      <vt:lpstr>Section 15.1 - Antiderivatives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4.4 - Indeterminate Forms and L’Hospital’s Rule</dc:title>
  <dc:creator>No One</dc:creator>
  <cp:lastModifiedBy>pqchau</cp:lastModifiedBy>
  <cp:revision>29</cp:revision>
  <dcterms:created xsi:type="dcterms:W3CDTF">2003-11-13T17:27:48Z</dcterms:created>
  <dcterms:modified xsi:type="dcterms:W3CDTF">2011-04-21T18:18:54Z</dcterms:modified>
</cp:coreProperties>
</file>