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7" r:id="rId2"/>
    <p:sldId id="285" r:id="rId3"/>
    <p:sldId id="278" r:id="rId4"/>
    <p:sldId id="279" r:id="rId5"/>
    <p:sldId id="284" r:id="rId6"/>
    <p:sldId id="283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0F52CACB-80D3-46D3-A70C-A030D73D16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023C656D-14A0-4894-8C7B-4CFFE877AD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73555E-7A6E-4FDE-BC36-C5D9BCCB73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41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48496-7114-4ADC-B35B-D958579FF6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C9824-8DAB-4968-83F8-6DFE11E5D0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B424C-7647-4230-9A8E-2DD40386D34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58BAC-9A39-4A37-A272-EE03688FC3A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54EA0-9F61-495D-A737-8ECE73C978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C3A9A-E95C-4E13-A9AA-6074FA750D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D0DF1-ED97-44AB-AB44-6419CC950D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9261B-F21E-40A4-B867-E3632EB189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E1916-1275-49F8-8B67-A0222D1506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29392-D8AE-407D-8950-F4C9E47867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F3806AC9-1D42-4603-961A-8A2968AB36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BC872-0E4E-4200-8B86-2558709E32A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noFill/>
          <a:ln/>
        </p:spPr>
        <p:txBody>
          <a:bodyPr lIns="92075" tIns="46038" rIns="92075" bIns="46038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15.2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The Substitution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A839-CFB1-4F74-B8B6-E63B473C924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Example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/>
              <a:t>1. Evaluate </a:t>
            </a: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2590800" y="990600"/>
          <a:ext cx="2590800" cy="1036638"/>
        </p:xfrm>
        <a:graphic>
          <a:graphicData uri="http://schemas.openxmlformats.org/presentationml/2006/ole">
            <p:oleObj spid="_x0000_s71684" name="Equation" r:id="rId3" imgW="825480" imgH="330120" progId="Equation.DSMT4">
              <p:embed/>
            </p:oleObj>
          </a:graphicData>
        </a:graphic>
      </p:graphicFrame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457200" y="2514600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/>
              <a:t>2. Evaluate </a:t>
            </a:r>
          </a:p>
        </p:txBody>
      </p:sp>
      <p:graphicFrame>
        <p:nvGraphicFramePr>
          <p:cNvPr id="71688" name="Object 8"/>
          <p:cNvGraphicFramePr>
            <a:graphicFrameLocks noChangeAspect="1"/>
          </p:cNvGraphicFramePr>
          <p:nvPr/>
        </p:nvGraphicFramePr>
        <p:xfrm>
          <a:off x="2644775" y="2286000"/>
          <a:ext cx="4584700" cy="1036638"/>
        </p:xfrm>
        <a:graphic>
          <a:graphicData uri="http://schemas.openxmlformats.org/presentationml/2006/ole">
            <p:oleObj spid="_x0000_s71688" name="Equation" r:id="rId4" imgW="1460160" imgH="330120" progId="Equation.DSMT4">
              <p:embed/>
            </p:oleObj>
          </a:graphicData>
        </a:graphic>
      </p:graphicFrame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457200" y="4084638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/>
              <a:t>3. Evaluate </a:t>
            </a:r>
          </a:p>
        </p:txBody>
      </p:sp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2627313" y="3787775"/>
          <a:ext cx="4583112" cy="1235075"/>
        </p:xfrm>
        <a:graphic>
          <a:graphicData uri="http://schemas.openxmlformats.org/presentationml/2006/ole">
            <p:oleObj spid="_x0000_s71690" name="Equation" r:id="rId5" imgW="14601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15A10-8426-486B-BA46-E10E3F45143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The Substitution Rule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981200" y="1143000"/>
          <a:ext cx="3111500" cy="809625"/>
        </p:xfrm>
        <a:graphic>
          <a:graphicData uri="http://schemas.openxmlformats.org/presentationml/2006/ole">
            <p:oleObj spid="_x0000_s62468" name="Equation" r:id="rId3" imgW="1269720" imgH="330120" progId="Equation.DSMT4">
              <p:embed/>
            </p:oleObj>
          </a:graphicData>
        </a:graphic>
      </p:graphicFrame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04800" y="2590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Since, </a:t>
            </a: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2971800" y="2743200"/>
          <a:ext cx="2116138" cy="2211388"/>
        </p:xfrm>
        <a:graphic>
          <a:graphicData uri="http://schemas.openxmlformats.org/presentationml/2006/ole">
            <p:oleObj spid="_x0000_s62470" name="Equation" r:id="rId4" imgW="863280" imgH="901440" progId="Equation.DSMT4">
              <p:embed/>
            </p:oleObj>
          </a:graphicData>
        </a:graphic>
      </p:graphicFrame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819400" y="1304925"/>
            <a:ext cx="762000" cy="533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>
            <a:off x="2133600" y="2057400"/>
            <a:ext cx="685800" cy="533400"/>
          </a:xfrm>
          <a:prstGeom prst="wedgeRectCallout">
            <a:avLst>
              <a:gd name="adj1" fmla="val 84722"/>
              <a:gd name="adj2" fmla="val -81250"/>
            </a:avLst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u</a:t>
            </a:r>
          </a:p>
        </p:txBody>
      </p:sp>
      <p:sp>
        <p:nvSpPr>
          <p:cNvPr id="62473" name="AutoShape 9"/>
          <p:cNvSpPr>
            <a:spLocks noChangeArrowheads="1"/>
          </p:cNvSpPr>
          <p:nvPr/>
        </p:nvSpPr>
        <p:spPr bwMode="auto">
          <a:xfrm>
            <a:off x="4419600" y="2209800"/>
            <a:ext cx="685800" cy="533400"/>
          </a:xfrm>
          <a:prstGeom prst="wedgeRectCallout">
            <a:avLst>
              <a:gd name="adj1" fmla="val -66667"/>
              <a:gd name="adj2" fmla="val -100597"/>
            </a:avLst>
          </a:prstGeom>
          <a:solidFill>
            <a:schemeClr val="tx2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i="1"/>
              <a:t>du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3733800" y="1295400"/>
            <a:ext cx="1295400" cy="609600"/>
          </a:xfrm>
          <a:prstGeom prst="rect">
            <a:avLst/>
          </a:prstGeom>
          <a:solidFill>
            <a:schemeClr val="tx2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5105400" y="1143000"/>
          <a:ext cx="2133600" cy="868363"/>
        </p:xfrm>
        <a:graphic>
          <a:graphicData uri="http://schemas.openxmlformats.org/presentationml/2006/ole">
            <p:oleObj spid="_x0000_s62475" name="Equation" r:id="rId5" imgW="81252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1" grpId="0" animBg="1"/>
      <p:bldP spid="62472" grpId="0" animBg="1"/>
      <p:bldP spid="62473" grpId="0" animBg="1"/>
      <p:bldP spid="624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5A68-F544-4E89-BD8D-F4B52E5A616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Examples - Evaluate</a:t>
            </a: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2133600" y="1066800"/>
          <a:ext cx="3206750" cy="4824413"/>
        </p:xfrm>
        <a:graphic>
          <a:graphicData uri="http://schemas.openxmlformats.org/presentationml/2006/ole">
            <p:oleObj spid="_x0000_s63491" name="Equation" r:id="rId3" imgW="1307880" imgH="1968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6B30-1B01-47DD-8429-220705D9B1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The Substitution Rule – General Technique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341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/>
              <a:t>Let </a:t>
            </a:r>
            <a:r>
              <a:rPr lang="en-US" i="1" dirty="0"/>
              <a:t>u</a:t>
            </a:r>
            <a:r>
              <a:rPr lang="en-US" dirty="0"/>
              <a:t> be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 </a:t>
            </a:r>
            <a:r>
              <a:rPr lang="en-US" dirty="0"/>
              <a:t>You may wish to rearrange the function so that </a:t>
            </a:r>
            <a:r>
              <a:rPr lang="en-US" dirty="0" smtClean="0"/>
              <a:t>g’(x) </a:t>
            </a:r>
            <a:r>
              <a:rPr lang="en-US" dirty="0"/>
              <a:t>is in front of the </a:t>
            </a:r>
            <a:r>
              <a:rPr lang="en-US" i="1" dirty="0" err="1"/>
              <a:t>dx</a:t>
            </a:r>
            <a:r>
              <a:rPr lang="en-US" dirty="0"/>
              <a:t>.</a:t>
            </a: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/>
              <a:t>Determine </a:t>
            </a:r>
            <a:r>
              <a:rPr lang="en-US" i="1" dirty="0"/>
              <a:t>du</a:t>
            </a:r>
            <a:r>
              <a:rPr lang="en-US" dirty="0"/>
              <a:t>/</a:t>
            </a:r>
            <a:r>
              <a:rPr lang="en-US" i="1" dirty="0" err="1"/>
              <a:t>dx</a:t>
            </a:r>
            <a:r>
              <a:rPr lang="en-US" dirty="0"/>
              <a:t> and multiply both sides by </a:t>
            </a:r>
            <a:r>
              <a:rPr lang="en-US" i="1" dirty="0" err="1"/>
              <a:t>dx</a:t>
            </a:r>
            <a:r>
              <a:rPr lang="en-US" dirty="0" smtClean="0"/>
              <a:t>. Verify that </a:t>
            </a:r>
            <a:r>
              <a:rPr lang="en-US" dirty="0" smtClean="0"/>
              <a:t>g’(x) </a:t>
            </a:r>
            <a:r>
              <a:rPr lang="en-US" dirty="0" smtClean="0"/>
              <a:t>also </a:t>
            </a:r>
            <a:r>
              <a:rPr lang="en-US" dirty="0" smtClean="0"/>
              <a:t>appears in the integrand. (It’s ok if it’s just off by a constant)</a:t>
            </a:r>
            <a:endParaRPr lang="en-US" dirty="0"/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 smtClean="0"/>
              <a:t>Make the substitution and everything must be written in terms of new variables u. (You need to modify the integrand first if the derivative in step 2  is off by a constant)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47C4-D1E2-410A-A99E-D4937E71F82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457200" y="3048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Examples - Evaluate</a:t>
            </a:r>
          </a:p>
        </p:txBody>
      </p:sp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484438" y="1143000"/>
          <a:ext cx="3611562" cy="4862968"/>
        </p:xfrm>
        <a:graphic>
          <a:graphicData uri="http://schemas.openxmlformats.org/presentationml/2006/ole">
            <p:oleObj spid="_x0000_s67588" name="Equation" r:id="rId3" imgW="1295280" imgH="1904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565</TotalTime>
  <Words>132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Edge</vt:lpstr>
      <vt:lpstr>Equation</vt:lpstr>
      <vt:lpstr>15.2 – The Substitution Rule</vt:lpstr>
      <vt:lpstr>Slide 2</vt:lpstr>
      <vt:lpstr>Slide 3</vt:lpstr>
      <vt:lpstr>Slide 4</vt:lpstr>
      <vt:lpstr>Slide 5</vt:lpstr>
      <vt:lpstr>Slide 6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Substitution</dc:title>
  <dc:creator>Phong Chau</dc:creator>
  <cp:lastModifiedBy>pqchau</cp:lastModifiedBy>
  <cp:revision>42</cp:revision>
  <dcterms:created xsi:type="dcterms:W3CDTF">2003-09-03T17:28:50Z</dcterms:created>
  <dcterms:modified xsi:type="dcterms:W3CDTF">2012-04-24T18:30:13Z</dcterms:modified>
</cp:coreProperties>
</file>