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78" r:id="rId2"/>
    <p:sldId id="290" r:id="rId3"/>
    <p:sldId id="291" r:id="rId4"/>
    <p:sldId id="279" r:id="rId5"/>
    <p:sldId id="28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37C96068-E896-47C2-A25E-DE08A9E5BC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B0B94C82-75AC-4C0B-A9A6-02427E80E6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BD9C91-2B85-415B-B1BE-BDC9C73096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41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03D04-3B58-4E98-87DF-C12E5DAEB6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1DE01-AD65-46FE-943A-DFAF40B5DA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C99B2-CFBC-4C69-B3FD-AFD93ECD9D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F9FC-1C77-4763-AFD0-18A8CA3410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97031-91B7-4F9D-877E-B344427C4E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045E2-C5AD-4DF1-807E-CB3816B4C6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551DD-9FC8-4B91-B26A-43F92801A7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AD96A-9588-4358-94A2-BE191C89F3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52D32-5CD0-4471-8215-31B79EC75D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0CCE8-DB87-4089-81C9-557DE066BB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B42C7FC2-5F5E-4E04-A68F-2ABED56A57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.kennesaw.edu/~plaval/applets/Riemann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72DC-2FE3-416E-BE05-0AFC40FF9BD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2514600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Section 15.3 </a:t>
            </a:r>
            <a:r>
              <a:rPr lang="en-US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Area and 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Definite Integral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D2F9-01CA-497F-9E8D-C7F7743F1D2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Area Estimation</a:t>
            </a: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457200" y="1066800"/>
            <a:ext cx="8382000" cy="230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How can we estimate the area bounded by the curve </a:t>
            </a:r>
            <a:r>
              <a:rPr lang="en-US" sz="3200" i="1" dirty="0"/>
              <a:t>y</a:t>
            </a:r>
            <a:r>
              <a:rPr lang="en-US" sz="3200" dirty="0"/>
              <a:t> = </a:t>
            </a:r>
            <a:r>
              <a:rPr lang="en-US" sz="3200" i="1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/>
              <a:t>,  the lines </a:t>
            </a:r>
            <a:r>
              <a:rPr lang="en-US" sz="3200" i="1" dirty="0"/>
              <a:t>x</a:t>
            </a:r>
            <a:r>
              <a:rPr lang="en-US" sz="3200" dirty="0"/>
              <a:t> = </a:t>
            </a:r>
            <a:r>
              <a:rPr lang="en-US" sz="3200" dirty="0" smtClean="0"/>
              <a:t>1 </a:t>
            </a:r>
            <a:r>
              <a:rPr lang="en-US" sz="3200" dirty="0"/>
              <a:t>and </a:t>
            </a:r>
            <a:r>
              <a:rPr lang="en-US" sz="3200" i="1" dirty="0"/>
              <a:t>x</a:t>
            </a:r>
            <a:r>
              <a:rPr lang="en-US" sz="3200" dirty="0"/>
              <a:t> = </a:t>
            </a:r>
            <a:r>
              <a:rPr lang="en-US" sz="3200" dirty="0" smtClean="0"/>
              <a:t>3, </a:t>
            </a:r>
            <a:r>
              <a:rPr lang="en-US" sz="3200" dirty="0"/>
              <a:t>and the </a:t>
            </a:r>
            <a:r>
              <a:rPr lang="en-US" sz="3200" i="1" dirty="0"/>
              <a:t>x</a:t>
            </a:r>
            <a:r>
              <a:rPr lang="en-US" sz="3200" dirty="0"/>
              <a:t>-axis? </a:t>
            </a:r>
            <a:endParaRPr lang="en-US" sz="3200" dirty="0" smtClean="0"/>
          </a:p>
          <a:p>
            <a:pPr eaLnBrk="0" hangingPunct="0">
              <a:spcBef>
                <a:spcPct val="50000"/>
              </a:spcBef>
            </a:pPr>
            <a:r>
              <a:rPr lang="en-US" sz="3200" dirty="0" smtClean="0"/>
              <a:t>We will use 4 rectangles to approximate the area. </a:t>
            </a:r>
            <a:endParaRPr lang="en-US" sz="3200" dirty="0"/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381000" y="3657600"/>
            <a:ext cx="8229600" cy="237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 dirty="0">
                <a:solidFill>
                  <a:srgbClr val="003399"/>
                </a:solidFill>
              </a:rPr>
              <a:t>Question </a:t>
            </a:r>
            <a:r>
              <a:rPr lang="en-US" sz="3200" dirty="0"/>
              <a:t> How can we improve our estimation</a:t>
            </a:r>
            <a:r>
              <a:rPr lang="en-US" sz="3200" dirty="0" smtClean="0"/>
              <a:t>?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hlinkClick r:id="rId2"/>
              </a:rPr>
              <a:t>http://science.kennesaw.edu/~plaval/applets/Riemann.html</a:t>
            </a:r>
            <a:endParaRPr lang="en-US" sz="3200" dirty="0" smtClean="0"/>
          </a:p>
          <a:p>
            <a:pPr eaLnBrk="0" hangingPunct="0">
              <a:spcBef>
                <a:spcPct val="50000"/>
              </a:spcBef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D2F9-01CA-497F-9E8D-C7F7743F1D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 dirty="0" smtClean="0">
                <a:solidFill>
                  <a:schemeClr val="accent2"/>
                </a:solidFill>
              </a:rPr>
              <a:t>Definition of the Area of a Region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457200" y="1219200"/>
            <a:ext cx="8229600" cy="304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/>
              <a:t>The area of the region bounded by the graph of f(x), the </a:t>
            </a:r>
            <a:r>
              <a:rPr lang="en-US" i="1" dirty="0" smtClean="0"/>
              <a:t>x</a:t>
            </a:r>
            <a:r>
              <a:rPr lang="en-US" dirty="0" smtClean="0"/>
              <a:t>-axis, the vertical lines </a:t>
            </a:r>
            <a:r>
              <a:rPr lang="en-US" i="1" dirty="0" smtClean="0"/>
              <a:t>x</a:t>
            </a:r>
            <a:r>
              <a:rPr lang="en-US" dirty="0" smtClean="0"/>
              <a:t> = a and </a:t>
            </a:r>
            <a:r>
              <a:rPr lang="en-US" i="1" dirty="0" smtClean="0"/>
              <a:t>x</a:t>
            </a:r>
            <a:r>
              <a:rPr lang="en-US" dirty="0" smtClean="0"/>
              <a:t> = b is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 smtClean="0"/>
          </a:p>
          <a:p>
            <a:pPr eaLnBrk="0" hangingPunct="0">
              <a:spcBef>
                <a:spcPct val="50000"/>
              </a:spcBef>
            </a:pPr>
            <a:endParaRPr lang="en-US" dirty="0" smtClean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the endpoint of the </a:t>
            </a:r>
            <a:r>
              <a:rPr lang="en-US" dirty="0" err="1" smtClean="0"/>
              <a:t>i</a:t>
            </a:r>
            <a:r>
              <a:rPr lang="en-US" i="1" dirty="0" err="1" smtClean="0"/>
              <a:t>th</a:t>
            </a:r>
            <a:r>
              <a:rPr lang="en-US" dirty="0" smtClean="0"/>
              <a:t> interval, and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84363" y="2057400"/>
          <a:ext cx="4767262" cy="1447800"/>
        </p:xfrm>
        <a:graphic>
          <a:graphicData uri="http://schemas.openxmlformats.org/presentationml/2006/ole">
            <p:oleObj spid="_x0000_s78850" name="Equation" r:id="rId3" imgW="1422360" imgH="431640" progId="">
              <p:embed/>
            </p:oleObj>
          </a:graphicData>
        </a:graphic>
      </p:graphicFrame>
      <p:graphicFrame>
        <p:nvGraphicFramePr>
          <p:cNvPr id="32810" name="Object 42"/>
          <p:cNvGraphicFramePr>
            <a:graphicFrameLocks noChangeAspect="1"/>
          </p:cNvGraphicFramePr>
          <p:nvPr/>
        </p:nvGraphicFramePr>
        <p:xfrm>
          <a:off x="3429000" y="4419600"/>
          <a:ext cx="1458913" cy="854075"/>
        </p:xfrm>
        <a:graphic>
          <a:graphicData uri="http://schemas.openxmlformats.org/presentationml/2006/ole">
            <p:oleObj spid="_x0000_s78851" name="Equation" r:id="rId4" imgW="672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D4E1-D195-4961-9D08-A50D4F21AA8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The Definite Integral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57200" y="1066800"/>
            <a:ext cx="8382000" cy="267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225425" indent="-225425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CC3300"/>
                </a:solidFill>
                <a:cs typeface="Times New Roman" pitchFamily="18" charset="0"/>
              </a:rPr>
              <a:t>definite integral of </a:t>
            </a:r>
            <a:r>
              <a:rPr lang="en-US" b="1" i="1" dirty="0">
                <a:solidFill>
                  <a:srgbClr val="CC3300"/>
                </a:solidFill>
                <a:cs typeface="Times New Roman" pitchFamily="18" charset="0"/>
              </a:rPr>
              <a:t>f</a:t>
            </a:r>
            <a:r>
              <a:rPr lang="en-US" b="1" dirty="0">
                <a:solidFill>
                  <a:srgbClr val="CC3300"/>
                </a:solidFill>
                <a:cs typeface="Times New Roman" pitchFamily="18" charset="0"/>
              </a:rPr>
              <a:t> from </a:t>
            </a:r>
            <a:r>
              <a:rPr lang="en-US" b="1" i="1" dirty="0">
                <a:solidFill>
                  <a:srgbClr val="CC3300"/>
                </a:solidFill>
                <a:cs typeface="Times New Roman" pitchFamily="18" charset="0"/>
              </a:rPr>
              <a:t>a</a:t>
            </a:r>
            <a:r>
              <a:rPr lang="en-US" b="1" dirty="0">
                <a:solidFill>
                  <a:srgbClr val="CC3300"/>
                </a:solidFill>
                <a:cs typeface="Times New Roman" pitchFamily="18" charset="0"/>
              </a:rPr>
              <a:t> to </a:t>
            </a:r>
            <a:r>
              <a:rPr lang="en-US" b="1" i="1" dirty="0">
                <a:solidFill>
                  <a:srgbClr val="CC3300"/>
                </a:solidFill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is</a:t>
            </a:r>
          </a:p>
          <a:p>
            <a:pPr marL="225425" indent="-225425" eaLnBrk="0" hangingPunct="0">
              <a:spcBef>
                <a:spcPct val="50000"/>
              </a:spcBef>
              <a:buFontTx/>
              <a:buChar char="•"/>
            </a:pPr>
            <a:endParaRPr lang="en-US" dirty="0" smtClean="0">
              <a:cs typeface="Times New Roman" pitchFamily="18" charset="0"/>
            </a:endParaRPr>
          </a:p>
          <a:p>
            <a:pPr marL="225425" indent="-225425" eaLnBrk="0" hangingPunct="0">
              <a:spcBef>
                <a:spcPct val="50000"/>
              </a:spcBef>
              <a:buFontTx/>
              <a:buChar char="•"/>
            </a:pPr>
            <a:endParaRPr lang="en-US" dirty="0" smtClean="0">
              <a:cs typeface="Times New Roman" pitchFamily="18" charset="0"/>
            </a:endParaRPr>
          </a:p>
          <a:p>
            <a:pPr marL="225425" indent="-225425" eaLnBrk="0" hangingPunct="0">
              <a:spcBef>
                <a:spcPct val="50000"/>
              </a:spcBef>
            </a:pPr>
            <a:r>
              <a:rPr lang="en-US" dirty="0" smtClean="0"/>
              <a:t>where a is called lower limit, b is called upper limit,</a:t>
            </a:r>
          </a:p>
          <a:p>
            <a:pPr marL="225425" indent="-225425" eaLnBrk="0" hangingPunct="0">
              <a:spcBef>
                <a:spcPct val="50000"/>
              </a:spcBef>
              <a:buFontTx/>
              <a:buChar char="•"/>
            </a:pPr>
            <a:endParaRPr lang="el-GR" i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219200" y="1371600"/>
          <a:ext cx="5661025" cy="1447800"/>
        </p:xfrm>
        <a:graphic>
          <a:graphicData uri="http://schemas.openxmlformats.org/presentationml/2006/ole">
            <p:oleObj spid="_x0000_s53254" name="Equation" r:id="rId3" imgW="168876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5814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f(x) is above the x-axis, then the </a:t>
            </a:r>
            <a:r>
              <a:rPr lang="en-US" u="sng" dirty="0" smtClean="0"/>
              <a:t>definite integral </a:t>
            </a:r>
            <a:r>
              <a:rPr lang="en-US" dirty="0" smtClean="0"/>
              <a:t>of </a:t>
            </a:r>
            <a:r>
              <a:rPr lang="en-US" i="1" dirty="0" smtClean="0"/>
              <a:t>f (x) </a:t>
            </a:r>
            <a:r>
              <a:rPr lang="en-US" dirty="0" smtClean="0"/>
              <a:t>from a to b represents the</a:t>
            </a:r>
            <a:r>
              <a:rPr lang="en-US" dirty="0" smtClean="0">
                <a:solidFill>
                  <a:srgbClr val="FF0000"/>
                </a:solidFill>
              </a:rPr>
              <a:t> area</a:t>
            </a:r>
            <a:r>
              <a:rPr lang="en-US" dirty="0" smtClean="0"/>
              <a:t> of the region bounded by the graph of f(x), the x-axis , the vertical lines x = a and x = b.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allAtOnce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4A19-6F66-4089-89A2-8C8D76746CA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Examples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57200" y="1066800"/>
            <a:ext cx="8382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61963" algn="l"/>
              </a:tabLst>
            </a:pPr>
            <a:r>
              <a:rPr lang="en-US" dirty="0" smtClean="0"/>
              <a:t>Evaluate </a:t>
            </a:r>
            <a:r>
              <a:rPr lang="en-US" dirty="0"/>
              <a:t>the integrals by interpreting in terms of area.</a:t>
            </a:r>
            <a:endParaRPr lang="el-GR" i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143000" y="1828800"/>
          <a:ext cx="2411413" cy="704850"/>
        </p:xfrm>
        <a:graphic>
          <a:graphicData uri="http://schemas.openxmlformats.org/presentationml/2006/ole">
            <p:oleObj spid="_x0000_s60420" name="Equation" r:id="rId3" imgW="1130040" imgH="330120" progId="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1155700" y="2819400"/>
          <a:ext cx="2384425" cy="704850"/>
        </p:xfrm>
        <a:graphic>
          <a:graphicData uri="http://schemas.openxmlformats.org/presentationml/2006/ole">
            <p:oleObj spid="_x0000_s60423" name="Equation" r:id="rId4" imgW="1117440" imgH="330120" progId="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1219200" y="3810000"/>
          <a:ext cx="2220913" cy="704850"/>
        </p:xfrm>
        <a:graphic>
          <a:graphicData uri="http://schemas.openxmlformats.org/presentationml/2006/ole">
            <p:oleObj spid="_x0000_s60424" name="Equation" r:id="rId5" imgW="1041120" imgH="330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6413</TotalTime>
  <Words>190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Edge</vt:lpstr>
      <vt:lpstr>Equation</vt:lpstr>
      <vt:lpstr>Section 15.3  Area and Definite Integral</vt:lpstr>
      <vt:lpstr>Slide 2</vt:lpstr>
      <vt:lpstr>Slide 3</vt:lpstr>
      <vt:lpstr>Slide 4</vt:lpstr>
      <vt:lpstr>Slide 5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5.3  The Definite Integral</dc:title>
  <dc:creator>Phong Chau</dc:creator>
  <cp:lastModifiedBy>pqchau</cp:lastModifiedBy>
  <cp:revision>48</cp:revision>
  <dcterms:created xsi:type="dcterms:W3CDTF">2003-09-03T17:28:50Z</dcterms:created>
  <dcterms:modified xsi:type="dcterms:W3CDTF">2011-07-28T17:20:20Z</dcterms:modified>
</cp:coreProperties>
</file>