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7" r:id="rId2"/>
    <p:sldId id="281" r:id="rId3"/>
    <p:sldId id="279" r:id="rId4"/>
    <p:sldId id="280" r:id="rId5"/>
    <p:sldId id="282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3E6A08E7-1ED1-4DD7-9D82-A33C2278EE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482D27DC-61EA-4BDC-99B4-EC94D8C132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78224B-3346-4638-A59B-448FEDEF86E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41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F59E9-7D1B-47B4-9DD2-FF261D0DAE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E171F-B3AE-4DA9-AA3B-D32C1D6605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E3E8EA8-D976-472C-879F-43E09932D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E582A-FA0B-42C9-847A-66187829F7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A861B-76DD-44A9-BE5B-563531C959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6B0BE-1E34-4151-8ED8-E13FA17C44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EA5C4-2924-4F4A-B947-1716E8F931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1AC4-939C-4664-9631-F9E8B6A196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27AD-52E9-4C5D-9FCA-A4FFDDCDB9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75C22-AB85-41E8-9A5B-AE93E3F489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2BA3D-666D-4FE8-9D0F-950821084B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AC103A0B-A94A-48FD-A384-3068562BDFB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39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6ECA-C4A7-4AB9-9809-9144E0DA13A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4953000"/>
          </a:xfrm>
          <a:noFill/>
          <a:ln/>
        </p:spPr>
        <p:txBody>
          <a:bodyPr lIns="92075" tIns="46038" rIns="92075" bIns="46038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Section 15.4</a:t>
            </a:r>
            <a:r>
              <a:rPr lang="en-US" sz="7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sz="7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7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Fundamental Theorem of Calculus</a:t>
            </a:r>
            <a:r>
              <a:rPr lang="en-US" sz="7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7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7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7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Phong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Chau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Fundamental </a:t>
            </a:r>
            <a:r>
              <a:rPr lang="en-US" sz="3200" b="1" dirty="0">
                <a:solidFill>
                  <a:schemeClr val="accent6"/>
                </a:solidFill>
              </a:rPr>
              <a:t>Theorem of </a:t>
            </a:r>
            <a:r>
              <a:rPr lang="en-US" sz="3200" b="1" dirty="0" smtClean="0">
                <a:solidFill>
                  <a:schemeClr val="accent6"/>
                </a:solidFill>
              </a:rPr>
              <a:t>Calculus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cs typeface="Times New Roman" pitchFamily="18" charset="0"/>
              </a:rPr>
              <a:t>If </a:t>
            </a:r>
            <a:r>
              <a:rPr lang="en-US" sz="3200" i="1" dirty="0">
                <a:cs typeface="Times New Roman" pitchFamily="18" charset="0"/>
              </a:rPr>
              <a:t>f</a:t>
            </a:r>
            <a:r>
              <a:rPr lang="en-US" sz="3200" dirty="0">
                <a:cs typeface="Times New Roman" pitchFamily="18" charset="0"/>
              </a:rPr>
              <a:t> is continuous on [</a:t>
            </a:r>
            <a:r>
              <a:rPr lang="en-US" sz="3200" i="1" dirty="0">
                <a:cs typeface="Times New Roman" pitchFamily="18" charset="0"/>
              </a:rPr>
              <a:t>a</a:t>
            </a:r>
            <a:r>
              <a:rPr lang="en-US" sz="3200" dirty="0">
                <a:cs typeface="Times New Roman" pitchFamily="18" charset="0"/>
              </a:rPr>
              <a:t>, </a:t>
            </a:r>
            <a:r>
              <a:rPr lang="en-US" sz="3200" i="1" dirty="0">
                <a:cs typeface="Times New Roman" pitchFamily="18" charset="0"/>
              </a:rPr>
              <a:t>b</a:t>
            </a:r>
            <a:r>
              <a:rPr lang="en-US" sz="3200" dirty="0">
                <a:cs typeface="Times New Roman" pitchFamily="18" charset="0"/>
              </a:rPr>
              <a:t>], </a:t>
            </a:r>
            <a:r>
              <a:rPr lang="en-US" sz="3200" dirty="0" smtClean="0">
                <a:cs typeface="Times New Roman" pitchFamily="18" charset="0"/>
              </a:rPr>
              <a:t>then</a:t>
            </a:r>
            <a:endParaRPr lang="en-US" sz="3200" dirty="0">
              <a:cs typeface="Times New Roman" pitchFamily="18" charset="0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ph/>
          </p:nvPr>
        </p:nvGraphicFramePr>
        <p:xfrm>
          <a:off x="2057400" y="1828800"/>
          <a:ext cx="4418013" cy="890588"/>
        </p:xfrm>
        <a:graphic>
          <a:graphicData uri="http://schemas.openxmlformats.org/presentationml/2006/ole">
            <p:oleObj spid="_x0000_s64514" name="Equation" r:id="rId3" imgW="1638000" imgH="330120" progId="Equation.DSMT4">
              <p:embed/>
            </p:oleObj>
          </a:graphicData>
        </a:graphic>
      </p:graphicFrame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cs typeface="Times New Roman" pitchFamily="18" charset="0"/>
              </a:rPr>
              <a:t>where </a:t>
            </a:r>
            <a:r>
              <a:rPr lang="en-US" sz="3200" i="1" dirty="0">
                <a:cs typeface="Times New Roman" pitchFamily="18" charset="0"/>
              </a:rPr>
              <a:t>F</a:t>
            </a:r>
            <a:r>
              <a:rPr lang="en-US" sz="3200" dirty="0">
                <a:cs typeface="Times New Roman" pitchFamily="18" charset="0"/>
              </a:rPr>
              <a:t> is any </a:t>
            </a:r>
            <a:r>
              <a:rPr lang="en-US" sz="3200" dirty="0" err="1">
                <a:cs typeface="Times New Roman" pitchFamily="18" charset="0"/>
              </a:rPr>
              <a:t>antiderivative</a:t>
            </a:r>
            <a:r>
              <a:rPr lang="en-US" sz="3200" dirty="0">
                <a:cs typeface="Times New Roman" pitchFamily="18" charset="0"/>
              </a:rPr>
              <a:t> of </a:t>
            </a:r>
            <a:r>
              <a:rPr lang="en-US" sz="3200" i="1" dirty="0" smtClean="0">
                <a:cs typeface="Times New Roman" pitchFamily="18" charset="0"/>
              </a:rPr>
              <a:t>f.</a:t>
            </a:r>
            <a:endParaRPr lang="en-US" sz="3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D2F9-01CA-497F-9E8D-C7F7743F1D2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chemeClr val="accent2"/>
                </a:solidFill>
              </a:rPr>
              <a:t>Examples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1658938" y="1981200"/>
          <a:ext cx="3324225" cy="890588"/>
        </p:xfrm>
        <a:graphic>
          <a:graphicData uri="http://schemas.openxmlformats.org/presentationml/2006/ole">
            <p:oleObj spid="_x0000_s62469" name="Equation" r:id="rId3" imgW="1231560" imgH="33012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1066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Evaluate each definite integral and use calculator to verify the answer.</a:t>
            </a:r>
            <a:endParaRPr lang="en-US" dirty="0"/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1658938" y="3124200"/>
          <a:ext cx="2055812" cy="1130300"/>
        </p:xfrm>
        <a:graphic>
          <a:graphicData uri="http://schemas.openxmlformats.org/presentationml/2006/ole">
            <p:oleObj spid="_x0000_s62470" name="Equation" r:id="rId4" imgW="761760" imgH="419040" progId="Equation.DSMT4">
              <p:embed/>
            </p:oleObj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1676400" y="4495800"/>
          <a:ext cx="2603500" cy="890588"/>
        </p:xfrm>
        <a:graphic>
          <a:graphicData uri="http://schemas.openxmlformats.org/presentationml/2006/ole">
            <p:oleObj spid="_x0000_s62471" name="Equation" r:id="rId5" imgW="9651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D2F9-01CA-497F-9E8D-C7F7743F1D2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chemeClr val="accent2"/>
                </a:solidFill>
              </a:rPr>
              <a:t>Examples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457200" y="1219200"/>
            <a:ext cx="8229600" cy="193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/>
              <a:t>Find the area of the region bounded by the graph of f(x) and the </a:t>
            </a:r>
            <a:r>
              <a:rPr lang="en-US" i="1" dirty="0" smtClean="0"/>
              <a:t>x</a:t>
            </a:r>
            <a:r>
              <a:rPr lang="en-US" dirty="0" smtClean="0"/>
              <a:t>-axis over the interval [0,2]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20988" y="2397125"/>
          <a:ext cx="2894012" cy="766763"/>
        </p:xfrm>
        <a:graphic>
          <a:graphicData uri="http://schemas.openxmlformats.org/presentationml/2006/ole">
            <p:oleObj spid="_x0000_s63490" name="Equation" r:id="rId3" imgW="863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D2F9-01CA-497F-9E8D-C7F7743F1D2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i="1" dirty="0" smtClean="0">
                <a:solidFill>
                  <a:schemeClr val="accent2"/>
                </a:solidFill>
              </a:rPr>
              <a:t>Group Exercises</a:t>
            </a:r>
            <a:endParaRPr lang="en-US" sz="3600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2206625" y="1981200"/>
          <a:ext cx="2227263" cy="890588"/>
        </p:xfrm>
        <a:graphic>
          <a:graphicData uri="http://schemas.openxmlformats.org/presentationml/2006/ole">
            <p:oleObj spid="_x0000_s65538" name="Equation" r:id="rId3" imgW="825480" imgH="33012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1066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Evaluate each definite integral and use calculator to verify the answer.</a:t>
            </a:r>
            <a:endParaRPr lang="en-US" dirty="0"/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2024063" y="2971800"/>
          <a:ext cx="2841625" cy="890588"/>
        </p:xfrm>
        <a:graphic>
          <a:graphicData uri="http://schemas.openxmlformats.org/presentationml/2006/ole">
            <p:oleObj spid="_x0000_s65539" name="Equation" r:id="rId4" imgW="1054080" imgH="330120" progId="Equation.DSMT4">
              <p:embed/>
            </p:oleObj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2151063" y="4021138"/>
          <a:ext cx="2500312" cy="1166812"/>
        </p:xfrm>
        <a:graphic>
          <a:graphicData uri="http://schemas.openxmlformats.org/presentationml/2006/ole">
            <p:oleObj spid="_x0000_s65540" name="Equation" r:id="rId5" imgW="9270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6422</TotalTime>
  <Words>79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Edge</vt:lpstr>
      <vt:lpstr>Equation</vt:lpstr>
      <vt:lpstr>MathType 6.0 Equation</vt:lpstr>
      <vt:lpstr>Section 15.4   The Fundamental Theorem of Calculus   Phong Chau</vt:lpstr>
      <vt:lpstr>Slide 2</vt:lpstr>
      <vt:lpstr>Slide 3</vt:lpstr>
      <vt:lpstr>Slide 4</vt:lpstr>
      <vt:lpstr>Slide 5</vt:lpstr>
    </vt:vector>
  </TitlesOfParts>
  <Company>Mesa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Areas</dc:title>
  <dc:subject>Math</dc:subject>
  <dc:creator>Phong Chau</dc:creator>
  <cp:lastModifiedBy>pqchau</cp:lastModifiedBy>
  <cp:revision>82</cp:revision>
  <dcterms:created xsi:type="dcterms:W3CDTF">2003-09-03T17:28:50Z</dcterms:created>
  <dcterms:modified xsi:type="dcterms:W3CDTF">2012-04-25T18:24:46Z</dcterms:modified>
</cp:coreProperties>
</file>