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318" r:id="rId2"/>
    <p:sldId id="292" r:id="rId3"/>
    <p:sldId id="301" r:id="rId4"/>
    <p:sldId id="293" r:id="rId5"/>
    <p:sldId id="286" r:id="rId6"/>
    <p:sldId id="285" r:id="rId7"/>
    <p:sldId id="312" r:id="rId8"/>
    <p:sldId id="313" r:id="rId9"/>
    <p:sldId id="315" r:id="rId10"/>
    <p:sldId id="316" r:id="rId11"/>
    <p:sldId id="317" r:id="rId12"/>
    <p:sldId id="325" r:id="rId13"/>
    <p:sldId id="320" r:id="rId14"/>
    <p:sldId id="322" r:id="rId15"/>
    <p:sldId id="324" r:id="rId16"/>
    <p:sldId id="32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6FF"/>
    <a:srgbClr val="FF5050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6C1F6-968C-432F-A142-DFFAAD647E4E}" type="slidenum">
              <a:rPr lang="en-CA"/>
              <a:pPr/>
              <a:t>9</a:t>
            </a:fld>
            <a:endParaRPr lang="en-CA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ED095-8AC3-447E-9589-C952960712D4}" type="slidenum">
              <a:rPr lang="en-CA"/>
              <a:pPr/>
              <a:t>10</a:t>
            </a:fld>
            <a:endParaRPr lang="en-CA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4C282-04AE-4690-8669-C7476D2B0C2D}" type="slidenum">
              <a:rPr lang="en-CA"/>
              <a:pPr/>
              <a:t>11</a:t>
            </a:fld>
            <a:endParaRPr lang="en-CA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60CB0A-51B3-4804-9C2C-BD7F8F7A80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40.png"/><Relationship Id="rId9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49.png"/><Relationship Id="rId9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1.png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94038" y="1905000"/>
            <a:ext cx="58240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Limit of a Function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endParaRPr lang="en-CA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3" descr="03_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914400"/>
            <a:ext cx="4572000" cy="3305042"/>
          </a:xfrm>
          <a:prstGeom prst="rect">
            <a:avLst/>
          </a:prstGeom>
          <a:noFill/>
        </p:spPr>
      </p:pic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874712" y="4191000"/>
          <a:ext cx="1674813" cy="674688"/>
        </p:xfrm>
        <a:graphic>
          <a:graphicData uri="http://schemas.openxmlformats.org/presentationml/2006/ole">
            <p:oleObj spid="_x0000_s145410" name="Equation" r:id="rId5" imgW="685800" imgH="279360" progId="Equation.3">
              <p:embed/>
            </p:oleObj>
          </a:graphicData>
        </a:graphic>
      </p:graphicFrame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855663" y="5029200"/>
          <a:ext cx="1582737" cy="674688"/>
        </p:xfrm>
        <a:graphic>
          <a:graphicData uri="http://schemas.openxmlformats.org/presentationml/2006/ole">
            <p:oleObj spid="_x0000_s145411" name="Equation" r:id="rId6" imgW="647640" imgH="279360" progId="Equation.3">
              <p:embed/>
            </p:oleObj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5840412" y="4267200"/>
          <a:ext cx="1241425" cy="490538"/>
        </p:xfrm>
        <a:graphic>
          <a:graphicData uri="http://schemas.openxmlformats.org/presentationml/2006/ole">
            <p:oleObj spid="_x0000_s145412" name="Equation" r:id="rId7" imgW="507960" imgH="203040" progId="Equation.3">
              <p:embed/>
            </p:oleObj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5935662" y="5029200"/>
          <a:ext cx="1052513" cy="490538"/>
        </p:xfrm>
        <a:graphic>
          <a:graphicData uri="http://schemas.openxmlformats.org/presentationml/2006/ole">
            <p:oleObj spid="_x0000_s145413" name="Equation" r:id="rId8" imgW="431640" imgH="203040" progId="Equation.3">
              <p:embed/>
            </p:oleObj>
          </a:graphicData>
        </a:graphic>
      </p:graphicFrame>
      <p:graphicFrame>
        <p:nvGraphicFramePr>
          <p:cNvPr id="138246" name="Object 6"/>
          <p:cNvGraphicFramePr>
            <a:graphicFrameLocks noChangeAspect="1"/>
          </p:cNvGraphicFramePr>
          <p:nvPr/>
        </p:nvGraphicFramePr>
        <p:xfrm>
          <a:off x="2533650" y="4237038"/>
          <a:ext cx="498475" cy="398462"/>
        </p:xfrm>
        <a:graphic>
          <a:graphicData uri="http://schemas.openxmlformats.org/presentationml/2006/ole">
            <p:oleObj spid="_x0000_s145414" name="Equation" r:id="rId9" imgW="203040" imgH="164880" progId="Equation.3">
              <p:embed/>
            </p:oleObj>
          </a:graphicData>
        </a:graphic>
      </p:graphicFrame>
      <p:graphicFrame>
        <p:nvGraphicFramePr>
          <p:cNvPr id="138247" name="Object 7"/>
          <p:cNvGraphicFramePr>
            <a:graphicFrameLocks noChangeAspect="1"/>
          </p:cNvGraphicFramePr>
          <p:nvPr/>
        </p:nvGraphicFramePr>
        <p:xfrm>
          <a:off x="7029450" y="4267200"/>
          <a:ext cx="496887" cy="398463"/>
        </p:xfrm>
        <a:graphic>
          <a:graphicData uri="http://schemas.openxmlformats.org/presentationml/2006/ole">
            <p:oleObj spid="_x0000_s145415" name="Equation" r:id="rId10" imgW="203040" imgH="164880" progId="Equation.3">
              <p:embed/>
            </p:oleObj>
          </a:graphicData>
        </a:graphic>
      </p:graphicFrame>
      <p:graphicFrame>
        <p:nvGraphicFramePr>
          <p:cNvPr id="138248" name="Object 8"/>
          <p:cNvGraphicFramePr>
            <a:graphicFrameLocks noChangeAspect="1"/>
          </p:cNvGraphicFramePr>
          <p:nvPr/>
        </p:nvGraphicFramePr>
        <p:xfrm>
          <a:off x="2528887" y="5073650"/>
          <a:ext cx="650875" cy="428625"/>
        </p:xfrm>
        <a:graphic>
          <a:graphicData uri="http://schemas.openxmlformats.org/presentationml/2006/ole">
            <p:oleObj spid="_x0000_s145416" name="Equation" r:id="rId11" imgW="266400" imgH="177480" progId="Equation.3">
              <p:embed/>
            </p:oleObj>
          </a:graphicData>
        </a:graphic>
      </p:graphicFrame>
      <p:graphicFrame>
        <p:nvGraphicFramePr>
          <p:cNvPr id="138249" name="Object 9"/>
          <p:cNvGraphicFramePr>
            <a:graphicFrameLocks noChangeAspect="1"/>
          </p:cNvGraphicFramePr>
          <p:nvPr/>
        </p:nvGraphicFramePr>
        <p:xfrm>
          <a:off x="7123112" y="5029200"/>
          <a:ext cx="496888" cy="398462"/>
        </p:xfrm>
        <a:graphic>
          <a:graphicData uri="http://schemas.openxmlformats.org/presentationml/2006/ole">
            <p:oleObj spid="_x0000_s145417" name="Equation" r:id="rId12" imgW="203040" imgH="164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endParaRPr lang="en-CA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3" descr="03_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1143000"/>
            <a:ext cx="3901284" cy="2943225"/>
          </a:xfrm>
          <a:prstGeom prst="rect">
            <a:avLst/>
          </a:prstGeom>
          <a:noFill/>
        </p:spPr>
      </p:pic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771525" y="3962400"/>
          <a:ext cx="1643063" cy="674688"/>
        </p:xfrm>
        <a:graphic>
          <a:graphicData uri="http://schemas.openxmlformats.org/presentationml/2006/ole">
            <p:oleObj spid="_x0000_s146434" name="Equation" r:id="rId5" imgW="672840" imgH="279360" progId="Equation.3">
              <p:embed/>
            </p:oleObj>
          </a:graphicData>
        </a:graphic>
      </p:graphicFrame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771525" y="4800600"/>
          <a:ext cx="1643063" cy="674688"/>
        </p:xfrm>
        <a:graphic>
          <a:graphicData uri="http://schemas.openxmlformats.org/presentationml/2006/ole">
            <p:oleObj spid="_x0000_s146435" name="Equation" r:id="rId6" imgW="672840" imgH="279360" progId="Equation.3">
              <p:embed/>
            </p:oleObj>
          </a:graphicData>
        </a:graphic>
      </p:graphicFrame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5799138" y="4038600"/>
          <a:ext cx="1085850" cy="490538"/>
        </p:xfrm>
        <a:graphic>
          <a:graphicData uri="http://schemas.openxmlformats.org/presentationml/2006/ole">
            <p:oleObj spid="_x0000_s146436" name="Equation" r:id="rId7" imgW="444240" imgH="203040" progId="Equation.3">
              <p:embed/>
            </p:oleObj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799138" y="4800600"/>
          <a:ext cx="1085850" cy="490538"/>
        </p:xfrm>
        <a:graphic>
          <a:graphicData uri="http://schemas.openxmlformats.org/presentationml/2006/ole">
            <p:oleObj spid="_x0000_s146437" name="Equation" r:id="rId8" imgW="444240" imgH="203040" progId="Equation.3">
              <p:embed/>
            </p:oleObj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2554288" y="4008438"/>
          <a:ext cx="217487" cy="398462"/>
        </p:xfrm>
        <a:graphic>
          <a:graphicData uri="http://schemas.openxmlformats.org/presentationml/2006/ole">
            <p:oleObj spid="_x0000_s146438" name="Equation" r:id="rId9" imgW="88560" imgH="164880" progId="Equation.3">
              <p:embed/>
            </p:oleObj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7050088" y="4038600"/>
          <a:ext cx="217487" cy="398463"/>
        </p:xfrm>
        <a:graphic>
          <a:graphicData uri="http://schemas.openxmlformats.org/presentationml/2006/ole">
            <p:oleObj spid="_x0000_s146439" name="Equation" r:id="rId10" imgW="88560" imgH="164880" progId="Equation.3">
              <p:embed/>
            </p:oleObj>
          </a:graphicData>
        </a:graphic>
      </p:graphicFrame>
      <p:graphicFrame>
        <p:nvGraphicFramePr>
          <p:cNvPr id="139272" name="Object 8"/>
          <p:cNvGraphicFramePr>
            <a:graphicFrameLocks noChangeAspect="1"/>
          </p:cNvGraphicFramePr>
          <p:nvPr/>
        </p:nvGraphicFramePr>
        <p:xfrm>
          <a:off x="2455863" y="4859338"/>
          <a:ext cx="557212" cy="398462"/>
        </p:xfrm>
        <a:graphic>
          <a:graphicData uri="http://schemas.openxmlformats.org/presentationml/2006/ole">
            <p:oleObj spid="_x0000_s146440" name="Equation" r:id="rId11" imgW="228600" imgH="164880" progId="Equation.3">
              <p:embed/>
            </p:oleObj>
          </a:graphicData>
        </a:graphic>
      </p:graphicFrame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7173913" y="4800600"/>
          <a:ext cx="217487" cy="398463"/>
        </p:xfrm>
        <a:graphic>
          <a:graphicData uri="http://schemas.openxmlformats.org/presentationml/2006/ole">
            <p:oleObj spid="_x0000_s146441" name="Equation" r:id="rId12" imgW="88560" imgH="164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514600" y="5257800"/>
          <a:ext cx="1860550" cy="674688"/>
        </p:xfrm>
        <a:graphic>
          <a:graphicData uri="http://schemas.openxmlformats.org/presentationml/2006/ole">
            <p:oleObj spid="_x0000_s157699" name="Equation" r:id="rId3" imgW="761760" imgH="279360" progId="Equation.3">
              <p:embed/>
            </p:oleObj>
          </a:graphicData>
        </a:graphic>
      </p:graphicFrame>
      <p:graphicFrame>
        <p:nvGraphicFramePr>
          <p:cNvPr id="140293" name="Object 5"/>
          <p:cNvGraphicFramePr>
            <a:graphicFrameLocks noChangeAspect="1"/>
          </p:cNvGraphicFramePr>
          <p:nvPr/>
        </p:nvGraphicFramePr>
        <p:xfrm>
          <a:off x="2590800" y="4495800"/>
          <a:ext cx="1333500" cy="490538"/>
        </p:xfrm>
        <a:graphic>
          <a:graphicData uri="http://schemas.openxmlformats.org/presentationml/2006/ole">
            <p:oleObj spid="_x0000_s157700" name="Equation" r:id="rId4" imgW="545760" imgH="203040" progId="Equation.3">
              <p:embed/>
            </p:oleObj>
          </a:graphicData>
        </a:graphic>
      </p:graphicFrame>
      <p:graphicFrame>
        <p:nvGraphicFramePr>
          <p:cNvPr id="140295" name="Object 7"/>
          <p:cNvGraphicFramePr>
            <a:graphicFrameLocks noChangeAspect="1"/>
          </p:cNvGraphicFramePr>
          <p:nvPr/>
        </p:nvGraphicFramePr>
        <p:xfrm>
          <a:off x="4450975" y="5389095"/>
          <a:ext cx="371475" cy="307975"/>
        </p:xfrm>
        <a:graphic>
          <a:graphicData uri="http://schemas.openxmlformats.org/presentationml/2006/ole">
            <p:oleObj spid="_x0000_s157701" name="Equation" r:id="rId5" imgW="152280" imgH="126720" progId="Equation.3">
              <p:embed/>
            </p:oleObj>
          </a:graphicData>
        </a:graphic>
      </p:graphicFrame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3832225" y="4495800"/>
          <a:ext cx="1611312" cy="490538"/>
        </p:xfrm>
        <a:graphic>
          <a:graphicData uri="http://schemas.openxmlformats.org/presentationml/2006/ole">
            <p:oleObj spid="_x0000_s157703" name="Equation" r:id="rId6" imgW="660240" imgH="203040" progId="Equation.3">
              <p:embed/>
            </p:oleObj>
          </a:graphicData>
        </a:graphic>
      </p:graphicFrame>
      <p:pic>
        <p:nvPicPr>
          <p:cNvPr id="12" name="Picture 3" descr="03_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1219200"/>
            <a:ext cx="3127531" cy="3044825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endParaRPr lang="en-CA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Definition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153400" cy="4419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gets larger and larger without bound as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err="1" smtClean="0">
                <a:sym typeface="Wingdings" pitchFamily="2" charset="2"/>
              </a:rPr>
              <a:t>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800" dirty="0" smtClean="0">
                <a:sym typeface="Wingdings" pitchFamily="2" charset="2"/>
              </a:rPr>
              <a:t>, we will write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i="1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i="1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>
                <a:sym typeface="Wingdings" pitchFamily="2" charset="2"/>
              </a:rPr>
              <a:t>The notation means that the values of </a:t>
            </a:r>
            <a:r>
              <a:rPr lang="en-US" sz="2800" i="1" dirty="0" smtClean="0">
                <a:sym typeface="Wingdings" pitchFamily="2" charset="2"/>
              </a:rPr>
              <a:t>f </a:t>
            </a:r>
            <a:r>
              <a:rPr lang="en-US" sz="2800" dirty="0" smtClean="0">
                <a:sym typeface="Wingdings" pitchFamily="2" charset="2"/>
              </a:rPr>
              <a:t>(</a:t>
            </a:r>
            <a:r>
              <a:rPr lang="en-US" sz="2800" dirty="0" smtClean="0">
                <a:sym typeface="Wingdings" pitchFamily="2" charset="2"/>
              </a:rPr>
              <a:t>x) can be made arbitrarily large (as large as we please) by taking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dirty="0" smtClean="0">
                <a:sym typeface="Wingdings" pitchFamily="2" charset="2"/>
              </a:rPr>
              <a:t> sufficiently close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800" dirty="0" smtClean="0">
                <a:sym typeface="Wingdings" pitchFamily="2" charset="2"/>
              </a:rPr>
              <a:t> (on either side) but not equal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>
                <a:sym typeface="Wingdings" pitchFamily="2" charset="2"/>
              </a:rPr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sz="2800" dirty="0" smtClean="0">
                <a:sym typeface="Wingdings" pitchFamily="2" charset="2"/>
              </a:rPr>
              <a:t> gets larger and larger in the </a:t>
            </a:r>
            <a:r>
              <a:rPr lang="en-US" sz="2800" dirty="0" smtClean="0">
                <a:solidFill>
                  <a:srgbClr val="3366FF"/>
                </a:solidFill>
                <a:sym typeface="Wingdings" pitchFamily="2" charset="2"/>
              </a:rPr>
              <a:t>negative direction </a:t>
            </a:r>
            <a:r>
              <a:rPr lang="en-US" sz="2800" dirty="0" smtClean="0">
                <a:sym typeface="Wingdings" pitchFamily="2" charset="2"/>
              </a:rPr>
              <a:t>as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2800" dirty="0" err="1" smtClean="0">
                <a:sym typeface="Wingdings" pitchFamily="2" charset="2"/>
              </a:rPr>
              <a:t>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800" dirty="0" smtClean="0">
                <a:sym typeface="Wingdings" pitchFamily="2" charset="2"/>
              </a:rPr>
              <a:t>, we will write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2971800" y="1752600"/>
          <a:ext cx="2286000" cy="744940"/>
        </p:xfrm>
        <a:graphic>
          <a:graphicData uri="http://schemas.openxmlformats.org/presentationml/2006/ole">
            <p:oleObj spid="_x0000_s152580" name="Equation" r:id="rId3" imgW="850680" imgH="279360" progId="Equation.3">
              <p:embed/>
            </p:oleObj>
          </a:graphicData>
        </a:graphic>
      </p:graphicFrame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3048000" y="4953000"/>
          <a:ext cx="2514600" cy="741920"/>
        </p:xfrm>
        <a:graphic>
          <a:graphicData uri="http://schemas.openxmlformats.org/presentationml/2006/ole">
            <p:oleObj spid="_x0000_s152581" name="Equation" r:id="rId4" imgW="939600" imgH="279360" progId="Equation.3">
              <p:embed/>
            </p:oleObj>
          </a:graphicData>
        </a:graphic>
      </p:graphicFrame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6400800" y="4953000"/>
            <a:ext cx="2286000" cy="1676400"/>
            <a:chOff x="768" y="1728"/>
            <a:chExt cx="1536" cy="1488"/>
          </a:xfrm>
        </p:grpSpPr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200" y="1728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864" y="292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392" y="2199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326" y="2967"/>
              <a:ext cx="1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064" y="1824"/>
              <a:ext cx="1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768" y="1920"/>
              <a:ext cx="528" cy="1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92"/>
                </a:cxn>
                <a:cxn ang="0">
                  <a:pos x="528" y="1152"/>
                </a:cxn>
              </a:cxnLst>
              <a:rect l="0" t="0" r="r" b="b"/>
              <a:pathLst>
                <a:path w="528" h="1152">
                  <a:moveTo>
                    <a:pt x="0" y="0"/>
                  </a:moveTo>
                  <a:cubicBezTo>
                    <a:pt x="148" y="0"/>
                    <a:pt x="296" y="0"/>
                    <a:pt x="384" y="192"/>
                  </a:cubicBezTo>
                  <a:cubicBezTo>
                    <a:pt x="472" y="384"/>
                    <a:pt x="500" y="768"/>
                    <a:pt x="528" y="1152"/>
                  </a:cubicBezTo>
                </a:path>
              </a:pathLst>
            </a:custGeom>
            <a:noFill/>
            <a:ln w="9525">
              <a:solidFill>
                <a:srgbClr val="FF99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 flipH="1">
              <a:off x="1488" y="1920"/>
              <a:ext cx="528" cy="1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92"/>
                </a:cxn>
                <a:cxn ang="0">
                  <a:pos x="528" y="1152"/>
                </a:cxn>
              </a:cxnLst>
              <a:rect l="0" t="0" r="r" b="b"/>
              <a:pathLst>
                <a:path w="528" h="1152">
                  <a:moveTo>
                    <a:pt x="0" y="0"/>
                  </a:moveTo>
                  <a:cubicBezTo>
                    <a:pt x="148" y="0"/>
                    <a:pt x="296" y="0"/>
                    <a:pt x="384" y="192"/>
                  </a:cubicBezTo>
                  <a:cubicBezTo>
                    <a:pt x="472" y="384"/>
                    <a:pt x="500" y="768"/>
                    <a:pt x="528" y="1152"/>
                  </a:cubicBezTo>
                </a:path>
              </a:pathLst>
            </a:custGeom>
            <a:noFill/>
            <a:ln w="9525">
              <a:solidFill>
                <a:srgbClr val="FF99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" name="Freeform 20"/>
          <p:cNvSpPr>
            <a:spLocks/>
          </p:cNvSpPr>
          <p:nvPr/>
        </p:nvSpPr>
        <p:spPr bwMode="auto">
          <a:xfrm>
            <a:off x="2667000" y="3505200"/>
            <a:ext cx="1066800" cy="13716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528" y="720"/>
              </a:cxn>
              <a:cxn ang="0">
                <a:pos x="672" y="0"/>
              </a:cxn>
            </a:cxnLst>
            <a:rect l="0" t="0" r="r" b="b"/>
            <a:pathLst>
              <a:path w="672" h="864">
                <a:moveTo>
                  <a:pt x="0" y="864"/>
                </a:moveTo>
                <a:cubicBezTo>
                  <a:pt x="208" y="864"/>
                  <a:pt x="416" y="864"/>
                  <a:pt x="528" y="720"/>
                </a:cubicBezTo>
                <a:cubicBezTo>
                  <a:pt x="640" y="576"/>
                  <a:pt x="656" y="288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 flipV="1">
            <a:off x="2971800" y="3352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514600" y="5181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3810000" y="3429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687096" y="5029200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|</a:t>
            </a:r>
          </a:p>
          <a:p>
            <a:r>
              <a:rPr lang="en-US" i="1" dirty="0"/>
              <a:t>2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167984" y="50292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|</a:t>
            </a:r>
          </a:p>
          <a:p>
            <a:r>
              <a:rPr lang="en-US" i="1" dirty="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72896" y="50292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|</a:t>
            </a:r>
          </a:p>
          <a:p>
            <a:r>
              <a:rPr lang="en-US" i="1" dirty="0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72436" y="464343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138948" y="459105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 flipH="1">
            <a:off x="3886200" y="3505200"/>
            <a:ext cx="1066800" cy="13716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528" y="720"/>
              </a:cxn>
              <a:cxn ang="0">
                <a:pos x="672" y="0"/>
              </a:cxn>
            </a:cxnLst>
            <a:rect l="0" t="0" r="r" b="b"/>
            <a:pathLst>
              <a:path w="672" h="864">
                <a:moveTo>
                  <a:pt x="0" y="864"/>
                </a:moveTo>
                <a:cubicBezTo>
                  <a:pt x="208" y="864"/>
                  <a:pt x="416" y="864"/>
                  <a:pt x="528" y="720"/>
                </a:cubicBezTo>
                <a:cubicBezTo>
                  <a:pt x="640" y="576"/>
                  <a:pt x="656" y="288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409950" y="3124200"/>
            <a:ext cx="8159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f </a:t>
            </a:r>
            <a:r>
              <a:rPr lang="en-US" i="1">
                <a:cs typeface="Times New Roman" pitchFamily="18" charset="0"/>
              </a:rPr>
              <a:t>→ ∞</a:t>
            </a: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2667000" y="1524000"/>
          <a:ext cx="2743200" cy="1290638"/>
        </p:xfrm>
        <a:graphic>
          <a:graphicData uri="http://schemas.openxmlformats.org/presentationml/2006/ole">
            <p:oleObj spid="_x0000_s154628" name="Equation" r:id="rId3" imgW="901440" imgH="41904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2514600" y="914400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limit numerically.</a:t>
            </a:r>
            <a:endParaRPr lang="en-US" sz="2800" dirty="0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3657600" y="122238"/>
            <a:ext cx="1905000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Example</a:t>
            </a:r>
            <a:endParaRPr kumimoji="0" lang="en-CA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54629" name="Object 5"/>
          <p:cNvGraphicFramePr>
            <a:graphicFrameLocks noChangeAspect="1"/>
          </p:cNvGraphicFramePr>
          <p:nvPr/>
        </p:nvGraphicFramePr>
        <p:xfrm>
          <a:off x="5486400" y="1981200"/>
          <a:ext cx="371475" cy="307975"/>
        </p:xfrm>
        <a:graphic>
          <a:graphicData uri="http://schemas.openxmlformats.org/presentationml/2006/ole">
            <p:oleObj spid="_x0000_s154629" name="Equation" r:id="rId4" imgW="1522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7037E-6 L 0.05677 3.7037E-6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7037E-6 L -0.07448 3.7037E-6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C 0.00625 -0.00208 0.01267 -0.00393 0.01771 -0.00972 C 0.02274 -0.0155 0.02656 -0.025 0.03021 -0.03472 C 0.03385 -0.04444 0.03715 -0.05578 0.03958 -0.06875 C 0.04201 -0.08171 0.04392 -0.09838 0.04531 -0.11319 C 0.0467 -0.128 0.04791 -0.14675 0.04843 -0.15763 C 0.04896 -0.16851 0.04896 -0.17361 0.04896 -0.17847 " pathEditMode="relative" ptsTypes="aaaaaaA">
                                      <p:cBhvr>
                                        <p:cTn id="20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556 C -0.00521 0.00255 -0.00937 -0.00046 -0.01354 -0.00277 C -0.01771 -0.00509 -0.02205 -0.00602 -0.02604 -0.00902 C -0.03003 -0.01203 -0.03368 -0.01435 -0.03802 -0.02083 C -0.04236 -0.02731 -0.04826 -0.03796 -0.05156 -0.04791 C -0.05486 -0.05787 -0.05625 -0.06898 -0.05833 -0.08055 C -0.06041 -0.09213 -0.06232 -0.10532 -0.06354 -0.11805 C -0.06475 -0.13078 -0.06493 -0.1456 -0.06562 -0.15694 C -0.06632 -0.16828 -0.06701 -0.17731 -0.06771 -0.18611 " pathEditMode="relative" rAng="0" ptsTypes="aaaaaaaaA">
                                      <p:cBhvr>
                                        <p:cTn id="22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  <p:bldP spid="10248" grpId="0"/>
      <p:bldP spid="10249" grpId="0"/>
      <p:bldP spid="10250" grpId="0"/>
      <p:bldP spid="102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198438"/>
            <a:ext cx="69342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Vertical Asymptote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66800" y="1217612"/>
            <a:ext cx="7162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The line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/>
              <a:t> is called a </a:t>
            </a:r>
            <a:r>
              <a:rPr lang="en-US" sz="2800" dirty="0">
                <a:solidFill>
                  <a:srgbClr val="FF0000"/>
                </a:solidFill>
              </a:rPr>
              <a:t>vertical asymptote </a:t>
            </a:r>
            <a:r>
              <a:rPr lang="en-US" sz="2800" dirty="0"/>
              <a:t>of the curve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/>
              <a:t>if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                 or</a:t>
            </a:r>
            <a:endParaRPr lang="en-US" sz="2800" dirty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007790" y="2459222"/>
          <a:ext cx="2730500" cy="839788"/>
        </p:xfrm>
        <a:graphic>
          <a:graphicData uri="http://schemas.openxmlformats.org/presentationml/2006/ole">
            <p:oleObj spid="_x0000_s156674" name="Equation" r:id="rId3" imgW="990360" imgH="304560" progId="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5083175" y="2468187"/>
          <a:ext cx="2765425" cy="839788"/>
        </p:xfrm>
        <a:graphic>
          <a:graphicData uri="http://schemas.openxmlformats.org/presentationml/2006/ole">
            <p:oleObj spid="_x0000_s156675" name="Equation" r:id="rId4" imgW="1002960" imgH="30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28194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1175" indent="-511175"/>
            <a:r>
              <a:rPr lang="en-US" sz="2800" dirty="0" smtClean="0"/>
              <a:t>2. Find all vertical asymptotes for each function.</a:t>
            </a:r>
            <a:endParaRPr lang="en-US" sz="2800" dirty="0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57200" y="3333046"/>
          <a:ext cx="2941983" cy="990600"/>
        </p:xfrm>
        <a:graphic>
          <a:graphicData uri="http://schemas.openxmlformats.org/presentationml/2006/ole">
            <p:oleObj spid="_x0000_s159746" name="Equation" r:id="rId3" imgW="1168200" imgH="393480" progId="">
              <p:embed/>
            </p:oleObj>
          </a:graphicData>
        </a:graphic>
      </p:graphicFrame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5257801" y="3256846"/>
          <a:ext cx="2666999" cy="1238954"/>
        </p:xfrm>
        <a:graphic>
          <a:graphicData uri="http://schemas.openxmlformats.org/presentationml/2006/ole">
            <p:oleObj spid="_x0000_s159747" name="Equation" r:id="rId4" imgW="952200" imgH="444240" progId="Equation.3">
              <p:embed/>
            </p:oleObj>
          </a:graphicData>
        </a:graphic>
      </p:graphicFrame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457200" y="4572000"/>
          <a:ext cx="3480077" cy="1143000"/>
        </p:xfrm>
        <a:graphic>
          <a:graphicData uri="http://schemas.openxmlformats.org/presentationml/2006/ole">
            <p:oleObj spid="_x0000_s159748" name="Equation" r:id="rId5" imgW="1269720" imgH="419040" progId="Equation.3">
              <p:embed/>
            </p:oleObj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239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>
                <a:latin typeface="Arial" pitchFamily="34" charset="0"/>
                <a:cs typeface="Arial" pitchFamily="34" charset="0"/>
              </a:rPr>
              <a:t>1. Find the limits numerically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  <a:p>
            <a:pPr eaLnBrk="0" hangingPunct="0"/>
            <a:endParaRPr lang="en-US" dirty="0">
              <a:latin typeface="Times New Roman" pitchFamily="18" charset="0"/>
            </a:endParaRPr>
          </a:p>
          <a:p>
            <a:pPr eaLnBrk="0" hangingPunct="0"/>
            <a:r>
              <a:rPr lang="en-US" sz="3200" dirty="0" smtClean="0">
                <a:latin typeface="Times New Roman" pitchFamily="18" charset="0"/>
              </a:rPr>
              <a:t>(a)  					(b)  </a:t>
            </a:r>
            <a:endParaRPr lang="en-US" sz="3200" dirty="0">
              <a:latin typeface="Times New Roman" pitchFamily="18" charset="0"/>
            </a:endParaRPr>
          </a:p>
          <a:p>
            <a:pPr eaLnBrk="0" hangingPunct="0"/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5638800" y="1627095"/>
          <a:ext cx="1837545" cy="990600"/>
        </p:xfrm>
        <a:graphic>
          <a:graphicData uri="http://schemas.openxmlformats.org/presentationml/2006/ole">
            <p:oleObj spid="_x0000_s159749" name="Equation" r:id="rId6" imgW="609480" imgH="33012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219200" y="1627095"/>
          <a:ext cx="1570220" cy="838200"/>
        </p:xfrm>
        <a:graphic>
          <a:graphicData uri="http://schemas.openxmlformats.org/presentationml/2006/ole">
            <p:oleObj spid="_x0000_s159750" name="Equation" r:id="rId7" imgW="5205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723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the following 2 functions.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a)  Find </a:t>
            </a:r>
            <a:r>
              <a:rPr lang="en-US" sz="2400" i="1" dirty="0" smtClean="0"/>
              <a:t>g</a:t>
            </a:r>
            <a:r>
              <a:rPr lang="en-US" sz="2400" dirty="0" smtClean="0"/>
              <a:t>(1), </a:t>
            </a:r>
            <a:r>
              <a:rPr lang="en-US" sz="2400" i="1" dirty="0" smtClean="0"/>
              <a:t>g</a:t>
            </a:r>
            <a:r>
              <a:rPr lang="en-US" sz="2400" dirty="0" smtClean="0"/>
              <a:t>(2) and </a:t>
            </a:r>
            <a:r>
              <a:rPr lang="en-US" sz="2400" i="1" dirty="0" smtClean="0"/>
              <a:t>g</a:t>
            </a:r>
            <a:r>
              <a:rPr lang="en-US" sz="2400" dirty="0" smtClean="0"/>
              <a:t>(3)</a:t>
            </a:r>
          </a:p>
          <a:p>
            <a:endParaRPr lang="en-US" sz="2400" dirty="0" smtClean="0"/>
          </a:p>
          <a:p>
            <a:r>
              <a:rPr lang="en-US" sz="2400" dirty="0" smtClean="0"/>
              <a:t>b)  Find </a:t>
            </a:r>
            <a:r>
              <a:rPr lang="en-US" sz="2400" i="1" dirty="0" smtClean="0"/>
              <a:t>f</a:t>
            </a:r>
            <a:r>
              <a:rPr lang="en-US" sz="2400" dirty="0" smtClean="0"/>
              <a:t>(1), </a:t>
            </a:r>
            <a:r>
              <a:rPr lang="en-US" sz="2400" i="1" dirty="0" smtClean="0"/>
              <a:t>f</a:t>
            </a:r>
            <a:r>
              <a:rPr lang="en-US" sz="2400" dirty="0" smtClean="0"/>
              <a:t>(2) and </a:t>
            </a:r>
            <a:r>
              <a:rPr lang="en-US" sz="2400" i="1" dirty="0" smtClean="0"/>
              <a:t>f</a:t>
            </a:r>
            <a:r>
              <a:rPr lang="en-US" sz="2400" dirty="0" smtClean="0"/>
              <a:t>(3)</a:t>
            </a:r>
          </a:p>
          <a:p>
            <a:r>
              <a:rPr lang="en-US" sz="2400" dirty="0" smtClean="0"/>
              <a:t>                        </a:t>
            </a:r>
            <a:endParaRPr lang="en-US" sz="2400" dirty="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533400" y="1752600"/>
          <a:ext cx="2667000" cy="1261806"/>
        </p:xfrm>
        <a:graphic>
          <a:graphicData uri="http://schemas.openxmlformats.org/presentationml/2006/ole">
            <p:oleObj spid="_x0000_s108546" name="Equation" r:id="rId3" imgW="889000" imgH="419100" progId="Equation.3">
              <p:embed/>
            </p:oleObj>
          </a:graphicData>
        </a:graphic>
      </p:graphicFrame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4572000" y="2057400"/>
          <a:ext cx="2828925" cy="733425"/>
        </p:xfrm>
        <a:graphic>
          <a:graphicData uri="http://schemas.openxmlformats.org/presentationml/2006/ole">
            <p:oleObj spid="_x0000_s108548" name="Equation" r:id="rId4" imgW="774364" imgH="203112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228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14400"/>
            <a:ext cx="8686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(2) = </a:t>
            </a:r>
            <a:r>
              <a:rPr lang="en-US" sz="2800" dirty="0" smtClean="0">
                <a:solidFill>
                  <a:srgbClr val="FF0000"/>
                </a:solidFill>
              </a:rPr>
              <a:t>undefined</a:t>
            </a:r>
            <a:r>
              <a:rPr lang="en-US" sz="2800" dirty="0" smtClean="0"/>
              <a:t>, but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/>
              <a:t>(2) = </a:t>
            </a:r>
            <a:r>
              <a:rPr lang="en-US" sz="2800" dirty="0" smtClean="0">
                <a:solidFill>
                  <a:srgbClr val="00B050"/>
                </a:solidFill>
              </a:rPr>
              <a:t>4</a:t>
            </a:r>
          </a:p>
          <a:p>
            <a:r>
              <a:rPr lang="en-US" sz="2400" dirty="0" smtClean="0"/>
              <a:t>What happens to these functions when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is very close to 2?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As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gets closer and closer to 2 from both sides, both functions approach 4 from both sides.</a:t>
            </a:r>
          </a:p>
          <a:p>
            <a:endParaRPr lang="en-US" sz="2400" dirty="0" smtClean="0"/>
          </a:p>
          <a:p>
            <a:r>
              <a:rPr lang="en-US" sz="2400" dirty="0" smtClean="0"/>
              <a:t>We write</a:t>
            </a:r>
            <a:r>
              <a:rPr lang="en-US" sz="2400" dirty="0" smtClean="0">
                <a:sym typeface="Wingdings" pitchFamily="2" charset="2"/>
              </a:rPr>
              <a:t>                          and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209800"/>
          <a:ext cx="8229600" cy="1752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1.9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1.99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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2.001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2.1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2.5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f(x)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3.99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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4.001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g(x)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3.99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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4.001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5713" name="Object 1"/>
          <p:cNvGraphicFramePr>
            <a:graphicFrameLocks noChangeAspect="1"/>
          </p:cNvGraphicFramePr>
          <p:nvPr/>
        </p:nvGraphicFramePr>
        <p:xfrm>
          <a:off x="4343400" y="5329520"/>
          <a:ext cx="1904999" cy="678830"/>
        </p:xfrm>
        <a:graphic>
          <a:graphicData uri="http://schemas.openxmlformats.org/presentationml/2006/ole">
            <p:oleObj spid="_x0000_s115713" name="Equation" r:id="rId3" imgW="774360" imgH="279360" progId="Equation.3">
              <p:embed/>
            </p:oleObj>
          </a:graphicData>
        </a:graphic>
      </p:graphicFrame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1752600" y="5342965"/>
          <a:ext cx="1922463" cy="674395"/>
        </p:xfrm>
        <a:graphic>
          <a:graphicData uri="http://schemas.openxmlformats.org/presentationml/2006/ole">
            <p:oleObj spid="_x0000_s115714" name="Equation" r:id="rId4" imgW="787320" imgH="279360" progId="Equation.3">
              <p:embed/>
            </p:oleObj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2209800"/>
          <a:ext cx="8229600" cy="180848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1.9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1.99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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2.001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2.1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2.5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f(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g(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276802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5050"/>
                </a:solidFill>
              </a:rPr>
              <a:t>4</a:t>
            </a:r>
            <a:endParaRPr lang="en-US" sz="3200" b="1" dirty="0">
              <a:solidFill>
                <a:srgbClr val="FF5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337762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5050"/>
                </a:solidFill>
              </a:rPr>
              <a:t>4</a:t>
            </a:r>
            <a:endParaRPr lang="en-US" sz="3200" b="1" dirty="0">
              <a:solidFill>
                <a:srgbClr val="FF5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286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Approach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09600"/>
            <a:ext cx="8686800" cy="54102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800" dirty="0" smtClean="0"/>
              <a:t> approaches </a:t>
            </a:r>
            <a:r>
              <a:rPr lang="en-US" sz="2800" i="1" dirty="0" smtClean="0"/>
              <a:t>b</a:t>
            </a:r>
            <a:r>
              <a:rPr lang="en-US" sz="2800" dirty="0" smtClean="0"/>
              <a:t> as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approaches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/>
              <a:t>from </a:t>
            </a:r>
            <a:r>
              <a:rPr lang="en-US" sz="2800" dirty="0" smtClean="0">
                <a:solidFill>
                  <a:srgbClr val="00B050"/>
                </a:solidFill>
              </a:rPr>
              <a:t>both sides</a:t>
            </a:r>
            <a:r>
              <a:rPr lang="en-US" sz="2800" dirty="0" smtClean="0"/>
              <a:t>, we will write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/>
              <a:t> is called the </a:t>
            </a:r>
            <a:r>
              <a:rPr lang="en-US" sz="2800" b="1" dirty="0" smtClean="0">
                <a:solidFill>
                  <a:srgbClr val="FF0000"/>
                </a:solidFill>
              </a:rPr>
              <a:t>limit</a:t>
            </a:r>
            <a:r>
              <a:rPr lang="en-US" sz="2800" b="1" dirty="0" smtClean="0"/>
              <a:t> </a:t>
            </a:r>
            <a:r>
              <a:rPr lang="en-US" sz="2800" dirty="0" smtClean="0"/>
              <a:t>of the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800" dirty="0" smtClean="0"/>
              <a:t> as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approaches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smtClean="0"/>
              <a:t>.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We also write              </a:t>
            </a:r>
          </a:p>
          <a:p>
            <a:pPr lvl="1">
              <a:buNone/>
            </a:pPr>
            <a:r>
              <a:rPr lang="en-US" sz="2400" dirty="0" smtClean="0"/>
              <a:t>                           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400" dirty="0" smtClean="0"/>
              <a:t> approaches </a:t>
            </a:r>
            <a:r>
              <a:rPr lang="en-US" sz="2400" i="1" dirty="0" smtClean="0"/>
              <a:t>b</a:t>
            </a:r>
            <a:r>
              <a:rPr lang="en-US" sz="2400" dirty="0" smtClean="0"/>
              <a:t>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2400" dirty="0" smtClean="0">
                <a:solidFill>
                  <a:srgbClr val="FF0000"/>
                </a:solidFill>
              </a:rPr>
              <a:t>from the left</a:t>
            </a:r>
            <a:r>
              <a:rPr lang="en-US" sz="2400" dirty="0" smtClean="0"/>
              <a:t>, </a:t>
            </a:r>
          </a:p>
          <a:p>
            <a:pPr lvl="1"/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                       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400" dirty="0" smtClean="0"/>
              <a:t> approaches </a:t>
            </a:r>
            <a:r>
              <a:rPr lang="en-US" sz="2400" i="1" dirty="0" smtClean="0"/>
              <a:t>b</a:t>
            </a:r>
            <a:r>
              <a:rPr lang="en-US" sz="2400" dirty="0" smtClean="0"/>
              <a:t>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2400" dirty="0" smtClean="0">
                <a:solidFill>
                  <a:srgbClr val="FF0000"/>
                </a:solidFill>
              </a:rPr>
              <a:t>from the right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9569" name="Object 1"/>
          <p:cNvGraphicFramePr>
            <a:graphicFrameLocks noChangeAspect="1"/>
          </p:cNvGraphicFramePr>
          <p:nvPr/>
        </p:nvGraphicFramePr>
        <p:xfrm>
          <a:off x="4495800" y="1600200"/>
          <a:ext cx="2438400" cy="831925"/>
        </p:xfrm>
        <a:graphic>
          <a:graphicData uri="http://schemas.openxmlformats.org/presentationml/2006/ole">
            <p:oleObj spid="_x0000_s109569" name="Equation" r:id="rId3" imgW="812447" imgH="279279" progId="Equation.3">
              <p:embed/>
            </p:oleObj>
          </a:graphicData>
        </a:graphic>
      </p:graphicFrame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801556" y="4724400"/>
          <a:ext cx="1713044" cy="558231"/>
        </p:xfrm>
        <a:graphic>
          <a:graphicData uri="http://schemas.openxmlformats.org/presentationml/2006/ole">
            <p:oleObj spid="_x0000_s109573" name="Equation" r:id="rId4" imgW="850680" imgH="279360" progId="Equation.3">
              <p:embed/>
            </p:oleObj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796318" y="3859662"/>
          <a:ext cx="1718282" cy="559937"/>
        </p:xfrm>
        <a:graphic>
          <a:graphicData uri="http://schemas.openxmlformats.org/presentationml/2006/ole">
            <p:oleObj spid="_x0000_s109574" name="Equation" r:id="rId5" imgW="850680" imgH="2793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81400" y="228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Remarks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305800" cy="4495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Limit </a:t>
            </a:r>
            <a:r>
              <a:rPr lang="en-US" sz="2800" dirty="0" smtClean="0">
                <a:solidFill>
                  <a:srgbClr val="3366FF"/>
                </a:solidFill>
              </a:rPr>
              <a:t>does not exist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dne</a:t>
            </a:r>
            <a:r>
              <a:rPr lang="en-US" sz="2800" dirty="0" smtClean="0"/>
              <a:t>) 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en-US" sz="2800" dirty="0" smtClean="0"/>
              <a:t>does not  approach any constant.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              still </a:t>
            </a:r>
            <a:r>
              <a:rPr lang="en-US" sz="2800" dirty="0" smtClean="0">
                <a:solidFill>
                  <a:srgbClr val="00B050"/>
                </a:solidFill>
              </a:rPr>
              <a:t>exists</a:t>
            </a:r>
            <a:r>
              <a:rPr lang="en-US" sz="2800" dirty="0" smtClean="0"/>
              <a:t> even though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f(a)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FF66FF"/>
                </a:solidFill>
              </a:rPr>
              <a:t>undefined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If                                  ,  then                = </a:t>
            </a:r>
            <a:r>
              <a:rPr lang="en-US" sz="2800" dirty="0" err="1" smtClean="0"/>
              <a:t>dne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It’s a bad definition; the precise definition is very complicated!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914400" y="3021013"/>
          <a:ext cx="2690813" cy="560387"/>
        </p:xfrm>
        <a:graphic>
          <a:graphicData uri="http://schemas.openxmlformats.org/presentationml/2006/ole">
            <p:oleObj spid="_x0000_s62468" name="Equation" r:id="rId3" imgW="1333440" imgH="27936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72000" y="3021012"/>
          <a:ext cx="1230312" cy="560388"/>
        </p:xfrm>
        <a:graphic>
          <a:graphicData uri="http://schemas.openxmlformats.org/presentationml/2006/ole">
            <p:oleObj spid="_x0000_s62469" name="Equation" r:id="rId4" imgW="609480" imgH="27936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533400" y="2182813"/>
          <a:ext cx="1230312" cy="560387"/>
        </p:xfrm>
        <a:graphic>
          <a:graphicData uri="http://schemas.openxmlformats.org/presentationml/2006/ole">
            <p:oleObj spid="_x0000_s62470" name="Equation" r:id="rId5" imgW="609480" imgH="279360" progId="Equation.3">
              <p:embed/>
            </p:oleObj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28600" y="4876800"/>
            <a:ext cx="8153400" cy="1447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520700" y="5029200"/>
          <a:ext cx="7805738" cy="1143000"/>
        </p:xfrm>
        <a:graphic>
          <a:graphicData uri="http://schemas.openxmlformats.org/presentationml/2006/ole">
            <p:oleObj spid="_x0000_s62471" name="Equation" r:id="rId6" imgW="3644640" imgH="533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5" grpId="1" uiExpand="1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0" y="2057400"/>
            <a:ext cx="3048000" cy="1295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400800" y="2057400"/>
            <a:ext cx="2606779" cy="1295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6200" y="2057400"/>
            <a:ext cx="2667000" cy="1295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8382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following limit by using a table of numbers.</a:t>
            </a:r>
            <a:endParaRPr lang="en-US" sz="2800" dirty="0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6400800" y="2057400"/>
          <a:ext cx="1905103" cy="1066801"/>
        </p:xfrm>
        <a:graphic>
          <a:graphicData uri="http://schemas.openxmlformats.org/presentationml/2006/ole">
            <p:oleObj spid="_x0000_s61443" name="Equation" r:id="rId3" imgW="711000" imgH="393480" progId="Equation.3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5105400" y="3886200"/>
          <a:ext cx="1676400" cy="1211094"/>
        </p:xfrm>
        <a:graphic>
          <a:graphicData uri="http://schemas.openxmlformats.org/presentationml/2006/ole">
            <p:oleObj spid="_x0000_s61444" name="Equation" r:id="rId4" imgW="622080" imgH="444240" progId="Equation.3">
              <p:embed/>
            </p:oleObj>
          </a:graphicData>
        </a:graphic>
      </p:graphicFrame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263912" y="2057400"/>
          <a:ext cx="1717288" cy="1173480"/>
        </p:xfrm>
        <a:graphic>
          <a:graphicData uri="http://schemas.openxmlformats.org/presentationml/2006/ole">
            <p:oleObj spid="_x0000_s61446" name="Equation" r:id="rId5" imgW="571252" imgH="393529" progId="Equation.3">
              <p:embed/>
            </p:oleObj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3200400" y="2133600"/>
          <a:ext cx="2107454" cy="1066800"/>
        </p:xfrm>
        <a:graphic>
          <a:graphicData uri="http://schemas.openxmlformats.org/presentationml/2006/ole">
            <p:oleObj spid="_x0000_s61447" name="Equation" r:id="rId6" imgW="774364" imgH="393529" progId="Equation.3">
              <p:embed/>
            </p:oleObj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1295400" y="3886200"/>
          <a:ext cx="1713227" cy="1143000"/>
        </p:xfrm>
        <a:graphic>
          <a:graphicData uri="http://schemas.openxmlformats.org/presentationml/2006/ole">
            <p:oleObj spid="_x0000_s61448" name="Equation" r:id="rId7" imgW="596880" imgH="393480" progId="Equation.3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1905000" y="2355168"/>
          <a:ext cx="697054" cy="540432"/>
        </p:xfrm>
        <a:graphic>
          <a:graphicData uri="http://schemas.openxmlformats.org/presentationml/2006/ole">
            <p:oleObj spid="_x0000_s61449" name="Equation" r:id="rId8" imgW="215640" imgH="164880" progId="Equation.3">
              <p:embed/>
            </p:oleObj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8229600" y="2514600"/>
          <a:ext cx="781050" cy="484287"/>
        </p:xfrm>
        <a:graphic>
          <a:graphicData uri="http://schemas.openxmlformats.org/presentationml/2006/ole">
            <p:oleObj spid="_x0000_s61450" name="Equation" r:id="rId9" imgW="228600" imgH="139680" progId="Equation.3">
              <p:embed/>
            </p:oleObj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5257800" y="2362200"/>
          <a:ext cx="797458" cy="596067"/>
        </p:xfrm>
        <a:graphic>
          <a:graphicData uri="http://schemas.openxmlformats.org/presentationml/2006/ole">
            <p:oleObj spid="_x0000_s61451" name="Equation" r:id="rId10" imgW="2412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Graphical Approach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3" name="Object 16"/>
          <p:cNvGraphicFramePr>
            <a:graphicFrameLocks noChangeAspect="1"/>
          </p:cNvGraphicFramePr>
          <p:nvPr>
            <p:ph idx="1"/>
          </p:nvPr>
        </p:nvGraphicFramePr>
        <p:xfrm>
          <a:off x="1104900" y="3810000"/>
          <a:ext cx="2017713" cy="1062038"/>
        </p:xfrm>
        <a:graphic>
          <a:graphicData uri="http://schemas.openxmlformats.org/presentationml/2006/ole">
            <p:oleObj spid="_x0000_s140290" name="Equation" r:id="rId3" imgW="965160" imgH="507960" progId="">
              <p:embed/>
            </p:oleObj>
          </a:graphicData>
        </a:graphic>
      </p:graphicFrame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219200" y="1219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762000" y="3048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914400" y="1600200"/>
            <a:ext cx="3352800" cy="8636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76" y="96"/>
              </a:cxn>
              <a:cxn ang="0">
                <a:pos x="1296" y="528"/>
              </a:cxn>
              <a:cxn ang="0">
                <a:pos x="2112" y="0"/>
              </a:cxn>
            </a:cxnLst>
            <a:rect l="0" t="0" r="r" b="b"/>
            <a:pathLst>
              <a:path w="2112" h="544">
                <a:moveTo>
                  <a:pt x="0" y="480"/>
                </a:moveTo>
                <a:cubicBezTo>
                  <a:pt x="180" y="284"/>
                  <a:pt x="360" y="88"/>
                  <a:pt x="576" y="96"/>
                </a:cubicBezTo>
                <a:cubicBezTo>
                  <a:pt x="792" y="104"/>
                  <a:pt x="1040" y="544"/>
                  <a:pt x="1296" y="528"/>
                </a:cubicBezTo>
                <a:cubicBezTo>
                  <a:pt x="1552" y="512"/>
                  <a:pt x="1832" y="256"/>
                  <a:pt x="2112" y="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24088" y="28956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|</a:t>
            </a:r>
          </a:p>
          <a:p>
            <a:r>
              <a:rPr lang="en-US" i="1"/>
              <a:t>a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347913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704975" y="28956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-250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71800" y="28956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  <a:r>
              <a:rPr lang="en-US" baseline="-250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1066800" y="20764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2400" y="182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f (a) = L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5562600" y="1143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5105400" y="3032125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Freeform 20"/>
          <p:cNvSpPr>
            <a:spLocks/>
          </p:cNvSpPr>
          <p:nvPr/>
        </p:nvSpPr>
        <p:spPr bwMode="auto">
          <a:xfrm>
            <a:off x="5257800" y="1584325"/>
            <a:ext cx="3352800" cy="8636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76" y="96"/>
              </a:cxn>
              <a:cxn ang="0">
                <a:pos x="1296" y="528"/>
              </a:cxn>
              <a:cxn ang="0">
                <a:pos x="2112" y="0"/>
              </a:cxn>
            </a:cxnLst>
            <a:rect l="0" t="0" r="r" b="b"/>
            <a:pathLst>
              <a:path w="2112" h="544">
                <a:moveTo>
                  <a:pt x="0" y="480"/>
                </a:moveTo>
                <a:cubicBezTo>
                  <a:pt x="180" y="284"/>
                  <a:pt x="360" y="88"/>
                  <a:pt x="576" y="96"/>
                </a:cubicBezTo>
                <a:cubicBezTo>
                  <a:pt x="792" y="104"/>
                  <a:pt x="1040" y="544"/>
                  <a:pt x="1296" y="528"/>
                </a:cubicBezTo>
                <a:cubicBezTo>
                  <a:pt x="1552" y="512"/>
                  <a:pt x="1832" y="256"/>
                  <a:pt x="2112" y="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6567488" y="2819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|</a:t>
            </a:r>
          </a:p>
          <a:p>
            <a:r>
              <a:rPr lang="en-US" i="1" dirty="0"/>
              <a:t>a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V="1">
            <a:off x="6691313" y="2041525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H="1">
            <a:off x="5405438" y="2079625"/>
            <a:ext cx="1295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4571999" y="1871861"/>
            <a:ext cx="10858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i="1"/>
              <a:t>f(a) </a:t>
            </a:r>
            <a:r>
              <a:rPr lang="en-US" sz="1800" i="1">
                <a:cs typeface="Times New Roman" pitchFamily="18" charset="0"/>
              </a:rPr>
              <a:t>≠ </a:t>
            </a:r>
            <a:r>
              <a:rPr lang="en-US" sz="1800" i="1"/>
              <a:t>L</a:t>
            </a:r>
          </a:p>
        </p:txBody>
      </p:sp>
      <p:graphicFrame>
        <p:nvGraphicFramePr>
          <p:cNvPr id="21" name="Object 29"/>
          <p:cNvGraphicFramePr>
            <a:graphicFrameLocks noChangeAspect="1"/>
          </p:cNvGraphicFramePr>
          <p:nvPr/>
        </p:nvGraphicFramePr>
        <p:xfrm>
          <a:off x="5867400" y="3810000"/>
          <a:ext cx="2319337" cy="1008063"/>
        </p:xfrm>
        <a:graphic>
          <a:graphicData uri="http://schemas.openxmlformats.org/presentationml/2006/ole">
            <p:oleObj spid="_x0000_s140291" name="Equation" r:id="rId4" imgW="1168200" imgH="507960" progId="">
              <p:embed/>
            </p:oleObj>
          </a:graphicData>
        </a:graphic>
      </p:graphicFrame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6701759" y="1998663"/>
            <a:ext cx="114300" cy="133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6582696" y="1860550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pitchFamily="18" charset="2"/>
              </a:rPr>
              <a:t>o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609600" y="1597223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 dirty="0"/>
              <a:t>f </a:t>
            </a:r>
            <a:r>
              <a:rPr lang="en-US" sz="1400" dirty="0"/>
              <a:t>(</a:t>
            </a:r>
            <a:r>
              <a:rPr lang="en-US" sz="1400" i="1" dirty="0"/>
              <a:t>x</a:t>
            </a:r>
            <a:r>
              <a:rPr lang="en-US" sz="1400" baseline="-25000" dirty="0"/>
              <a:t>1</a:t>
            </a:r>
            <a:r>
              <a:rPr lang="en-US" sz="1400" dirty="0"/>
              <a:t>)</a:t>
            </a:r>
            <a:endParaRPr lang="en-US" sz="1400" i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609600" y="2283023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2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5005388" y="1597223"/>
            <a:ext cx="633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1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5005388" y="2283023"/>
            <a:ext cx="633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2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6048375" y="2819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-250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7315200" y="2819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  <a:r>
              <a:rPr lang="en-US" baseline="-250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7268496" y="219868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111209" y="152558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4572000" y="1066800"/>
            <a:ext cx="4343400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2895600" y="22145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738313" y="15414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57 0.0044 C -0.00747 0.00509 -0.01337 0.00579 -0.02188 0.00162 C -0.03039 -0.00255 -0.0441 -0.01343 -0.05313 -0.0213 C -0.06216 -0.02917 -0.0691 -0.03773 -0.07604 -0.0463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3.7037E-6 L -0.08125 3.7037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52 0.00347 C 0.00938 0.0088 0.01945 0.01435 0.02795 0.02246 C 0.03646 0.03056 0.0467 0.04722 0.05017 0.05208 " pathEditMode="relative" rAng="0" ptsTypes="aaA">
                                      <p:cBhvr>
                                        <p:cTn id="10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7.5E-6 -6.93889E-18 L 0.05833 -6.93889E-18 " pathEditMode="relative" ptsTypes="AA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0.04861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-0.0534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57 0.0044 C -0.00747 0.00509 -0.01337 0.00579 -0.02188 0.00162 C -0.03039 -0.00255 -0.0441 -0.01343 -0.05313 -0.0213 C -0.06216 -0.02917 -0.0691 -0.03773 -0.07604 -0.0463 " pathEditMode="relative" rAng="0" ptsTypes="aaaA">
                                      <p:cBhvr>
                                        <p:cTn id="2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2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52 0.00347 C 0.00938 0.0088 0.01945 0.01435 0.02795 0.02246 C 0.03646 0.03056 0.0467 0.04722 0.05017 0.05208 " pathEditMode="relative" rAng="0" ptsTypes="aaA">
                                      <p:cBhvr>
                                        <p:cTn id="2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0.04861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-0.05347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3.7037E-6 L -0.08125 3.7037E-6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7.5E-6 -6.93889E-18 L 0.05833 -6.93889E-18 " pathEditMode="relative" ptsTypes="AA">
                                      <p:cBhvr>
                                        <p:cTn id="3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Nonexistence of a Limit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447800" y="1600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90600" y="3429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286000" y="1676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685800" y="2159000"/>
            <a:ext cx="1600200" cy="508000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576" y="32"/>
              </a:cxn>
              <a:cxn ang="0">
                <a:pos x="1008" y="128"/>
              </a:cxn>
            </a:cxnLst>
            <a:rect l="0" t="0" r="r" b="b"/>
            <a:pathLst>
              <a:path w="1008" h="320">
                <a:moveTo>
                  <a:pt x="0" y="320"/>
                </a:moveTo>
                <a:cubicBezTo>
                  <a:pt x="204" y="192"/>
                  <a:pt x="408" y="64"/>
                  <a:pt x="576" y="32"/>
                </a:cubicBezTo>
                <a:cubicBezTo>
                  <a:pt x="744" y="0"/>
                  <a:pt x="936" y="112"/>
                  <a:pt x="1008" y="128"/>
                </a:cubicBezTo>
              </a:path>
            </a:pathLst>
          </a:custGeom>
          <a:noFill/>
          <a:ln w="9525">
            <a:solidFill>
              <a:srgbClr val="003399"/>
            </a:solidFill>
            <a:round/>
            <a:headEnd type="triangle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286000" y="1676400"/>
            <a:ext cx="838200" cy="13970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288" y="768"/>
              </a:cxn>
              <a:cxn ang="0">
                <a:pos x="528" y="0"/>
              </a:cxn>
            </a:cxnLst>
            <a:rect l="0" t="0" r="r" b="b"/>
            <a:pathLst>
              <a:path w="528" h="880">
                <a:moveTo>
                  <a:pt x="0" y="672"/>
                </a:moveTo>
                <a:cubicBezTo>
                  <a:pt x="100" y="776"/>
                  <a:pt x="200" y="880"/>
                  <a:pt x="288" y="768"/>
                </a:cubicBezTo>
                <a:cubicBezTo>
                  <a:pt x="376" y="656"/>
                  <a:pt x="452" y="328"/>
                  <a:pt x="528" y="0"/>
                </a:cubicBezTo>
              </a:path>
            </a:pathLst>
          </a:custGeom>
          <a:noFill/>
          <a:ln w="9525">
            <a:solidFill>
              <a:srgbClr val="003399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8348" y="32766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|</a:t>
            </a:r>
          </a:p>
          <a:p>
            <a:r>
              <a:rPr lang="en-US" i="1" dirty="0"/>
              <a:t>a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614488" y="32766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819400" y="32766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895600" y="1828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600200" y="19859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1295400" y="27289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914400" y="2605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L</a:t>
            </a:r>
            <a:r>
              <a:rPr lang="en-US" sz="1800" baseline="-25000"/>
              <a:t>1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H="1">
            <a:off x="127635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914400" y="1905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L</a:t>
            </a:r>
            <a:r>
              <a:rPr lang="en-US" sz="1800" baseline="-25000"/>
              <a:t>2</a:t>
            </a:r>
          </a:p>
        </p:txBody>
      </p:sp>
      <p:graphicFrame>
        <p:nvGraphicFramePr>
          <p:cNvPr id="18" name="Object 25"/>
          <p:cNvGraphicFramePr>
            <a:graphicFrameLocks noChangeAspect="1"/>
          </p:cNvGraphicFramePr>
          <p:nvPr/>
        </p:nvGraphicFramePr>
        <p:xfrm>
          <a:off x="5029200" y="1447800"/>
          <a:ext cx="2857500" cy="2085975"/>
        </p:xfrm>
        <a:graphic>
          <a:graphicData uri="http://schemas.openxmlformats.org/presentationml/2006/ole">
            <p:oleObj spid="_x0000_s141314" name="Equation" r:id="rId3" imgW="1079280" imgH="787320" progId="">
              <p:embed/>
            </p:oleObj>
          </a:graphicData>
        </a:graphic>
      </p:graphicFrame>
      <p:graphicFrame>
        <p:nvGraphicFramePr>
          <p:cNvPr id="19" name="Object 27"/>
          <p:cNvGraphicFramePr>
            <a:graphicFrameLocks noChangeAspect="1"/>
          </p:cNvGraphicFramePr>
          <p:nvPr/>
        </p:nvGraphicFramePr>
        <p:xfrm>
          <a:off x="1168400" y="4365625"/>
          <a:ext cx="7227888" cy="739775"/>
        </p:xfrm>
        <a:graphic>
          <a:graphicData uri="http://schemas.openxmlformats.org/presentationml/2006/ole">
            <p:oleObj spid="_x0000_s141315" name="Equation" r:id="rId4" imgW="2730240" imgH="279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2963E-6 C 0.00573 0.00046 0.01145 0.00092 0.02135 0.00485 C 0.03125 0.00879 0.04531 0.01643 0.05937 0.0243 " pathEditMode="relative" ptsTypes="aa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7037E-6 L 0.05677 3.7037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2963E-6 C -0.00364 0.01899 -0.00729 0.03797 -0.01094 0.05417 C -0.01458 0.07038 -0.01753 0.0845 -0.02187 0.09723 C -0.02621 0.10996 -0.03177 0.12477 -0.03646 0.13056 C -0.04114 0.13635 -0.04548 0.13334 -0.05 0.13264 C -0.05451 0.13195 -0.05937 0.1301 -0.06406 0.1257 C -0.06875 0.1213 -0.075 0.11065 -0.07812 0.10626 C -0.08125 0.10186 -0.08212 0.10047 -0.08281 0.09931 " pathEditMode="relative" ptsTypes="aaaaaaaA">
                                      <p:cBhvr>
                                        <p:cTn id="1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7037E-6 L -0.07448 3.7037E-6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2238"/>
            <a:ext cx="7467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 </a:t>
            </a:r>
            <a:endParaRPr lang="en-CA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pic>
        <p:nvPicPr>
          <p:cNvPr id="290819" name="Picture 3" descr="03_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838200"/>
            <a:ext cx="4191000" cy="3531000"/>
          </a:xfrm>
          <a:prstGeom prst="rect">
            <a:avLst/>
          </a:prstGeom>
          <a:noFill/>
        </p:spPr>
      </p:pic>
      <p:graphicFrame>
        <p:nvGraphicFramePr>
          <p:cNvPr id="137218" name="Object 2"/>
          <p:cNvGraphicFramePr>
            <a:graphicFrameLocks noChangeAspect="1"/>
          </p:cNvGraphicFramePr>
          <p:nvPr/>
        </p:nvGraphicFramePr>
        <p:xfrm>
          <a:off x="762000" y="4191000"/>
          <a:ext cx="1674813" cy="674688"/>
        </p:xfrm>
        <a:graphic>
          <a:graphicData uri="http://schemas.openxmlformats.org/presentationml/2006/ole">
            <p:oleObj spid="_x0000_s144386" name="Equation" r:id="rId5" imgW="685800" imgH="279360" progId="Equation.3">
              <p:embed/>
            </p:oleObj>
          </a:graphicData>
        </a:graphic>
      </p:graphicFrame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763587" y="5029200"/>
          <a:ext cx="1674813" cy="674688"/>
        </p:xfrm>
        <a:graphic>
          <a:graphicData uri="http://schemas.openxmlformats.org/presentationml/2006/ole">
            <p:oleObj spid="_x0000_s144387" name="Equation" r:id="rId6" imgW="685800" imgH="279360" progId="Equation.3">
              <p:embed/>
            </p:oleObj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5791200" y="4267200"/>
          <a:ext cx="1116012" cy="490538"/>
        </p:xfrm>
        <a:graphic>
          <a:graphicData uri="http://schemas.openxmlformats.org/presentationml/2006/ole">
            <p:oleObj spid="_x0000_s144388" name="Equation" r:id="rId7" imgW="457200" imgH="203040" progId="Equation.3">
              <p:embed/>
            </p:oleObj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5805488" y="5029200"/>
          <a:ext cx="1085850" cy="490538"/>
        </p:xfrm>
        <a:graphic>
          <a:graphicData uri="http://schemas.openxmlformats.org/presentationml/2006/ole">
            <p:oleObj spid="_x0000_s144389" name="Equation" r:id="rId8" imgW="444240" imgH="203040" progId="Equation.3">
              <p:embed/>
            </p:oleObj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2514600" y="4237038"/>
          <a:ext cx="311150" cy="398462"/>
        </p:xfrm>
        <a:graphic>
          <a:graphicData uri="http://schemas.openxmlformats.org/presentationml/2006/ole">
            <p:oleObj spid="_x0000_s144390" name="Equation" r:id="rId9" imgW="126720" imgH="164880" progId="Equation.3">
              <p:embed/>
            </p:oleObj>
          </a:graphicData>
        </a:graphic>
      </p:graphicFrame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7010400" y="4267200"/>
          <a:ext cx="309563" cy="398462"/>
        </p:xfrm>
        <a:graphic>
          <a:graphicData uri="http://schemas.openxmlformats.org/presentationml/2006/ole">
            <p:oleObj spid="_x0000_s144391" name="Equation" r:id="rId10" imgW="126720" imgH="164880" progId="Equation.3">
              <p:embed/>
            </p:oleObj>
          </a:graphicData>
        </a:graphic>
      </p:graphicFrame>
      <p:graphicFrame>
        <p:nvGraphicFramePr>
          <p:cNvPr id="137224" name="Object 8"/>
          <p:cNvGraphicFramePr>
            <a:graphicFrameLocks noChangeAspect="1"/>
          </p:cNvGraphicFramePr>
          <p:nvPr/>
        </p:nvGraphicFramePr>
        <p:xfrm>
          <a:off x="2586037" y="5087938"/>
          <a:ext cx="309563" cy="398462"/>
        </p:xfrm>
        <a:graphic>
          <a:graphicData uri="http://schemas.openxmlformats.org/presentationml/2006/ole">
            <p:oleObj spid="_x0000_s144392" name="Equation" r:id="rId11" imgW="126720" imgH="164880" progId="Equation.3">
              <p:embed/>
            </p:oleObj>
          </a:graphicData>
        </a:graphic>
      </p:graphicFrame>
      <p:graphicFrame>
        <p:nvGraphicFramePr>
          <p:cNvPr id="137225" name="Object 9"/>
          <p:cNvGraphicFramePr>
            <a:graphicFrameLocks noChangeAspect="1"/>
          </p:cNvGraphicFramePr>
          <p:nvPr/>
        </p:nvGraphicFramePr>
        <p:xfrm>
          <a:off x="6923087" y="5029200"/>
          <a:ext cx="1611313" cy="490538"/>
        </p:xfrm>
        <a:graphic>
          <a:graphicData uri="http://schemas.openxmlformats.org/presentationml/2006/ole">
            <p:oleObj spid="_x0000_s144393" name="Equation" r:id="rId12" imgW="66024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5515</TotalTime>
  <Words>420</Words>
  <Application>Microsoft Office PowerPoint</Application>
  <PresentationFormat>On-screen Show (4:3)</PresentationFormat>
  <Paragraphs>168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Slide 2</vt:lpstr>
      <vt:lpstr>Slide 3</vt:lpstr>
      <vt:lpstr>Slide 4</vt:lpstr>
      <vt:lpstr>Remarks</vt:lpstr>
      <vt:lpstr>Examples</vt:lpstr>
      <vt:lpstr>Graphical Approach</vt:lpstr>
      <vt:lpstr>Nonexistence of a Limit</vt:lpstr>
      <vt:lpstr>Example </vt:lpstr>
      <vt:lpstr>Example</vt:lpstr>
      <vt:lpstr>Example</vt:lpstr>
      <vt:lpstr>Example</vt:lpstr>
      <vt:lpstr>Definition</vt:lpstr>
      <vt:lpstr>Slide 14</vt:lpstr>
      <vt:lpstr>Vertical Asymptote</vt:lpstr>
      <vt:lpstr>Examples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131</cp:revision>
  <dcterms:created xsi:type="dcterms:W3CDTF">2005-10-11T19:45:23Z</dcterms:created>
  <dcterms:modified xsi:type="dcterms:W3CDTF">2014-12-31T19:59:30Z</dcterms:modified>
</cp:coreProperties>
</file>