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341" r:id="rId2"/>
    <p:sldId id="350" r:id="rId3"/>
    <p:sldId id="351" r:id="rId4"/>
    <p:sldId id="353" r:id="rId5"/>
    <p:sldId id="354" r:id="rId6"/>
    <p:sldId id="355" r:id="rId7"/>
    <p:sldId id="356" r:id="rId8"/>
    <p:sldId id="357" r:id="rId9"/>
    <p:sldId id="35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FF"/>
    <a:srgbClr val="FF5050"/>
    <a:srgbClr val="CCC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7" autoAdjust="0"/>
    <p:restoredTop sz="94660"/>
  </p:normalViewPr>
  <p:slideViewPr>
    <p:cSldViewPr>
      <p:cViewPr varScale="1">
        <p:scale>
          <a:sx n="106" d="100"/>
          <a:sy n="10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84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7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48919" y="1905000"/>
            <a:ext cx="53142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2.3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Calculating Limits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Using the Limit Laws</a:t>
            </a: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91124" y="304800"/>
            <a:ext cx="4033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Limits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893762" y="1371600"/>
          <a:ext cx="1928813" cy="744538"/>
        </p:xfrm>
        <a:graphic>
          <a:graphicData uri="http://schemas.openxmlformats.org/presentationml/2006/ole">
            <p:oleObj spid="_x0000_s214018" name="Equation" r:id="rId3" imgW="723600" imgH="279360" progId="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5237162" y="1406525"/>
          <a:ext cx="1981200" cy="727075"/>
        </p:xfrm>
        <a:graphic>
          <a:graphicData uri="http://schemas.openxmlformats.org/presentationml/2006/ole">
            <p:oleObj spid="_x0000_s214019" name="Equation" r:id="rId4" imgW="761760" imgH="279360" progId="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969962" y="4114800"/>
          <a:ext cx="2286000" cy="762000"/>
        </p:xfrm>
        <a:graphic>
          <a:graphicData uri="http://schemas.openxmlformats.org/presentationml/2006/ole">
            <p:oleObj spid="_x0000_s214020" name="Equation" r:id="rId5" imgW="876240" imgH="291960" progId="">
              <p:embed/>
            </p:oleObj>
          </a:graphicData>
        </a:graphic>
      </p:graphicFrame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255962" y="412908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where </a:t>
            </a:r>
            <a:r>
              <a:rPr lang="en-US" sz="2800" i="1"/>
              <a:t>n</a:t>
            </a:r>
            <a:r>
              <a:rPr lang="en-US" sz="2800"/>
              <a:t> is a positive integer.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2168525" y="258445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1101725" y="327025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1330325" y="2889250"/>
            <a:ext cx="1676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082925" y="2660650"/>
            <a:ext cx="630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y</a:t>
            </a:r>
            <a:r>
              <a:rPr lang="en-US" sz="1800"/>
              <a:t> = </a:t>
            </a:r>
            <a:r>
              <a:rPr lang="en-US" sz="1800" i="1"/>
              <a:t>c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211387" y="3063875"/>
            <a:ext cx="630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/>
              <a:t>|</a:t>
            </a:r>
          </a:p>
          <a:p>
            <a:pPr algn="ctr"/>
            <a:r>
              <a:rPr lang="en-US" sz="1800" i="1"/>
              <a:t>a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1919287" y="267493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473325" y="2673350"/>
            <a:ext cx="630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244725" y="24384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(</a:t>
            </a:r>
            <a:r>
              <a:rPr lang="en-US" sz="1800" i="1"/>
              <a:t>a</a:t>
            </a:r>
            <a:r>
              <a:rPr lang="en-US" sz="1800"/>
              <a:t>, </a:t>
            </a:r>
            <a:r>
              <a:rPr lang="en-US" sz="1800" i="1"/>
              <a:t>c</a:t>
            </a:r>
            <a:r>
              <a:rPr lang="en-US" sz="1800"/>
              <a:t>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V="1">
            <a:off x="61087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5041900" y="3276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989762" y="2384425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y</a:t>
            </a:r>
            <a:r>
              <a:rPr lang="en-US" sz="1800"/>
              <a:t> = </a:t>
            </a:r>
            <a:r>
              <a:rPr lang="en-US" sz="1800" i="1"/>
              <a:t>x</a:t>
            </a: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6151562" y="3070225"/>
            <a:ext cx="630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/>
              <a:t>|</a:t>
            </a:r>
          </a:p>
          <a:p>
            <a:pPr algn="ctr"/>
            <a:r>
              <a:rPr lang="en-US" sz="1800" i="1"/>
              <a:t>a</a:t>
            </a: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5846762" y="3008313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359525" y="2493963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>
                <a:solidFill>
                  <a:schemeClr val="hlink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6075362" y="2362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(</a:t>
            </a:r>
            <a:r>
              <a:rPr lang="en-US" sz="1800" i="1"/>
              <a:t>a</a:t>
            </a:r>
            <a:r>
              <a:rPr lang="en-US" sz="1800"/>
              <a:t>, </a:t>
            </a:r>
            <a:r>
              <a:rPr lang="en-US" sz="1800" i="1"/>
              <a:t>a</a:t>
            </a:r>
            <a:r>
              <a:rPr lang="en-US" sz="1800"/>
              <a:t>)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rot="18900000">
            <a:off x="5389562" y="3146425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repeatCount="5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0347 L 0.03333 0.0034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347 L -0.025 0.0034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repeatCount="4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0208 L 0.03126 -0.039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2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4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38 L -0.02396 0.034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7" grpId="0"/>
      <p:bldP spid="24602" grpId="0" animBg="1"/>
      <p:bldP spid="24603" grpId="0" animBg="1"/>
      <p:bldP spid="24604" grpId="0" animBg="1"/>
      <p:bldP spid="24605" grpId="0"/>
      <p:bldP spid="24606" grpId="0"/>
      <p:bldP spid="24607" grpId="0"/>
      <p:bldP spid="24607" grpId="1"/>
      <p:bldP spid="24608" grpId="0"/>
      <p:bldP spid="24608" grpId="1"/>
      <p:bldP spid="24609" grpId="0"/>
      <p:bldP spid="24610" grpId="0" animBg="1"/>
      <p:bldP spid="24611" grpId="0" animBg="1"/>
      <p:bldP spid="24613" grpId="0"/>
      <p:bldP spid="24614" grpId="0"/>
      <p:bldP spid="24615" grpId="0"/>
      <p:bldP spid="24615" grpId="1"/>
      <p:bldP spid="24616" grpId="0"/>
      <p:bldP spid="24616" grpId="1"/>
      <p:bldP spid="24617" grpId="0"/>
      <p:bldP spid="246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143000" y="2590800"/>
            <a:ext cx="26670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685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Properties of Limits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5715000" y="2362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257800" y="4191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410200" y="2743200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719888" y="4038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|</a:t>
            </a:r>
          </a:p>
          <a:p>
            <a:r>
              <a:rPr lang="en-US" i="1"/>
              <a:t>a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6843713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200775" y="4038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x</a:t>
            </a:r>
            <a:r>
              <a:rPr lang="en-US" baseline="-250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467600" y="4038600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x</a:t>
            </a:r>
            <a:r>
              <a:rPr lang="en-US" baseline="-25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5562600" y="3219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648200" y="2971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/>
              <a:t>f (a) = L</a:t>
            </a:r>
          </a:p>
        </p:txBody>
      </p:sp>
      <p:graphicFrame>
        <p:nvGraphicFramePr>
          <p:cNvPr id="13" name="Object 16"/>
          <p:cNvGraphicFramePr>
            <a:graphicFrameLocks noChangeAspect="1"/>
          </p:cNvGraphicFramePr>
          <p:nvPr>
            <p:ph/>
          </p:nvPr>
        </p:nvGraphicFramePr>
        <p:xfrm>
          <a:off x="5992813" y="5080000"/>
          <a:ext cx="1625600" cy="1016000"/>
        </p:xfrm>
        <a:graphic>
          <a:graphicData uri="http://schemas.openxmlformats.org/presentationml/2006/ole">
            <p:oleObj spid="_x0000_s215042" name="Equation" r:id="rId3" imgW="812520" imgH="507960" progId="">
              <p:embed/>
            </p:oleObj>
          </a:graphicData>
        </a:graphic>
      </p:graphicFrame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5105400" y="2743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 dirty="0"/>
              <a:t>f </a:t>
            </a:r>
            <a:r>
              <a:rPr lang="en-US" sz="1400" dirty="0"/>
              <a:t>(</a:t>
            </a:r>
            <a:r>
              <a:rPr lang="en-US" sz="1400" i="1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)</a:t>
            </a:r>
            <a:endParaRPr lang="en-US" sz="1400" i="1" dirty="0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5105400" y="3429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i="1"/>
              <a:t>f </a:t>
            </a:r>
            <a:r>
              <a:rPr lang="en-US" sz="1400"/>
              <a:t>(</a:t>
            </a:r>
            <a:r>
              <a:rPr lang="en-US" sz="1400" i="1"/>
              <a:t>x</a:t>
            </a:r>
            <a:r>
              <a:rPr lang="en-US" sz="1400" baseline="-25000"/>
              <a:t>2</a:t>
            </a:r>
            <a:r>
              <a:rPr lang="en-US" sz="1400"/>
              <a:t>)</a:t>
            </a:r>
            <a:endParaRPr lang="en-US" sz="1400" i="1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7391400" y="33575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234113" y="2684463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8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228600" y="8382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page 99 – 101 for more properties.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use the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Direction Substitution Property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whenever possible: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Courier New" pitchFamily="49" charset="0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Courier New" pitchFamily="49" charset="0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Courier New" pitchFamily="49" charset="0"/>
              <a:buChar char="o"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1295400" y="2743200"/>
          <a:ext cx="2366963" cy="652463"/>
        </p:xfrm>
        <a:graphic>
          <a:graphicData uri="http://schemas.openxmlformats.org/presentationml/2006/ole">
            <p:oleObj spid="_x0000_s215043" name="Equation" r:id="rId4" imgW="10029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57 0.0044 C -0.00747 0.00509 -0.01337 0.00579 -0.02188 0.00162 C -0.03039 -0.00255 -0.0441 -0.01343 -0.05313 -0.0213 C -0.06216 -0.02917 -0.0691 -0.03773 -0.07604 -0.0463 " pathEditMode="relative" rAng="0" ptsTypes="aaaA">
                                      <p:cBhvr>
                                        <p:cTn id="1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2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3.7037E-6 L -0.08125 3.7037E-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052 0.00347 C 0.00938 0.0088 0.01945 0.01435 0.02795 0.02246 C 0.03646 0.03056 0.0467 0.04722 0.05017 0.05208 " pathEditMode="relative" rAng="0" ptsTypes="aaA">
                                      <p:cBhvr>
                                        <p:cTn id="20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7.5E-6 -6.93889E-18 L 0.05833 -6.93889E-18 " pathEditMode="relative" ptsTypes="AA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0.04861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1.11111E-6 L -3.33333E-6 -0.05347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" grpId="0"/>
      <p:bldP spid="10" grpId="0"/>
      <p:bldP spid="24" grpId="0"/>
      <p:bldP spid="25" grpId="0"/>
      <p:bldP spid="33" grpId="0"/>
      <p:bldP spid="34" grpId="0"/>
      <p:bldP spid="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69342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Finding limits algebraically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8839200" cy="4876800"/>
          </a:xfrm>
          <a:ln>
            <a:noFill/>
          </a:ln>
        </p:spPr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Use </a:t>
            </a:r>
            <a:r>
              <a:rPr lang="en-US" sz="2800" dirty="0" smtClean="0">
                <a:solidFill>
                  <a:srgbClr val="0070C0"/>
                </a:solidFill>
              </a:rPr>
              <a:t>direct substitution </a:t>
            </a:r>
            <a:r>
              <a:rPr lang="en-US" sz="2800" dirty="0" smtClean="0">
                <a:solidFill>
                  <a:srgbClr val="7030A0"/>
                </a:solidFill>
              </a:rPr>
              <a:t>if possible.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0070C0"/>
                </a:solidFill>
              </a:rPr>
              <a:t>Simplify</a:t>
            </a:r>
            <a:r>
              <a:rPr lang="en-US" sz="2800" dirty="0" smtClean="0">
                <a:solidFill>
                  <a:srgbClr val="7030A0"/>
                </a:solidFill>
              </a:rPr>
              <a:t> the expression first (then substitution):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solidFill>
                  <a:srgbClr val="00B050"/>
                </a:solidFill>
              </a:rPr>
              <a:t>Factor</a:t>
            </a:r>
            <a:r>
              <a:rPr lang="en-US" sz="2400" dirty="0" smtClean="0">
                <a:solidFill>
                  <a:srgbClr val="7030A0"/>
                </a:solidFill>
              </a:rPr>
              <a:t> and cancel common factors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solidFill>
                  <a:srgbClr val="00B050"/>
                </a:solidFill>
              </a:rPr>
              <a:t>Expand</a:t>
            </a:r>
            <a:r>
              <a:rPr lang="en-US" sz="2400" dirty="0" smtClean="0">
                <a:solidFill>
                  <a:srgbClr val="7030A0"/>
                </a:solidFill>
              </a:rPr>
              <a:t> and collect like terms </a:t>
            </a:r>
            <a:r>
              <a:rPr lang="en-US" sz="2400" dirty="0" smtClean="0"/>
              <a:t>(if parentheses are present)</a:t>
            </a:r>
          </a:p>
          <a:p>
            <a:pPr marL="801687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solidFill>
                  <a:srgbClr val="00B050"/>
                </a:solidFill>
              </a:rPr>
              <a:t>Rationalize</a:t>
            </a:r>
            <a:r>
              <a:rPr lang="en-US" sz="2400" dirty="0" smtClean="0">
                <a:solidFill>
                  <a:srgbClr val="7030A0"/>
                </a:solidFill>
              </a:rPr>
              <a:t> the numerator or denominator </a:t>
            </a:r>
            <a:r>
              <a:rPr lang="en-US" sz="2400" dirty="0" smtClean="0"/>
              <a:t>(if root is present)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Use special limits </a:t>
            </a:r>
            <a:r>
              <a:rPr lang="en-US" sz="2800" dirty="0" smtClean="0"/>
              <a:t>(if trig functions are present) (</a:t>
            </a:r>
            <a:r>
              <a:rPr lang="en-US" sz="2800" dirty="0" smtClean="0">
                <a:solidFill>
                  <a:srgbClr val="FF0000"/>
                </a:solidFill>
              </a:rPr>
              <a:t>HW 3.3</a:t>
            </a:r>
            <a:r>
              <a:rPr lang="en-US" sz="2800" dirty="0" smtClean="0"/>
              <a:t>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Use one-sided limit </a:t>
            </a:r>
            <a:r>
              <a:rPr lang="en-US" sz="2800" dirty="0" smtClean="0"/>
              <a:t>(if it is a piecewise function)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7030A0"/>
                </a:solidFill>
              </a:rPr>
              <a:t>Use Squeeze Theorem </a:t>
            </a:r>
            <a:r>
              <a:rPr lang="en-US" sz="2800" dirty="0" smtClean="0"/>
              <a:t>(if </a:t>
            </a:r>
            <a:r>
              <a:rPr lang="en-US" sz="2800" i="1" dirty="0" smtClean="0"/>
              <a:t>sine</a:t>
            </a:r>
            <a:r>
              <a:rPr lang="en-US" sz="2800" dirty="0" smtClean="0"/>
              <a:t> or </a:t>
            </a:r>
            <a:r>
              <a:rPr lang="en-US" sz="2800" i="1" dirty="0" smtClean="0"/>
              <a:t>cosine</a:t>
            </a:r>
            <a:r>
              <a:rPr lang="en-US" sz="2800" dirty="0" smtClean="0"/>
              <a:t> is present)</a:t>
            </a:r>
            <a:endParaRPr lang="en-US" sz="28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1752600" y="3581400"/>
          <a:ext cx="1828800" cy="919163"/>
        </p:xfrm>
        <a:graphic>
          <a:graphicData uri="http://schemas.openxmlformats.org/presentationml/2006/ole">
            <p:oleObj spid="_x0000_s217090" name="Equation" r:id="rId3" imgW="774360" imgH="393480" progId="Equation.3">
              <p:embed/>
            </p:oleObj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4800600" y="3581400"/>
          <a:ext cx="2368550" cy="919163"/>
        </p:xfrm>
        <a:graphic>
          <a:graphicData uri="http://schemas.openxmlformats.org/presentationml/2006/ole">
            <p:oleObj spid="_x0000_s217091" name="Equation" r:id="rId4" imgW="1002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Find the following limit algebraically.</a:t>
            </a:r>
            <a:endParaRPr lang="en-US" sz="32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533400" y="2925762"/>
          <a:ext cx="3216275" cy="1265238"/>
        </p:xfrm>
        <a:graphic>
          <a:graphicData uri="http://schemas.openxmlformats.org/presentationml/2006/ole">
            <p:oleObj spid="_x0000_s218114" name="Equation" r:id="rId3" imgW="1079280" imgH="419040" progId="Equation.3">
              <p:embed/>
            </p:oleObj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533400" y="4449762"/>
          <a:ext cx="3216275" cy="1265238"/>
        </p:xfrm>
        <a:graphic>
          <a:graphicData uri="http://schemas.openxmlformats.org/presentationml/2006/ole">
            <p:oleObj spid="_x0000_s218115" name="Equation" r:id="rId4" imgW="1079280" imgH="419040" progId="Equation.3">
              <p:embed/>
            </p:oleObj>
          </a:graphicData>
        </a:graphic>
      </p:graphicFrame>
      <p:graphicFrame>
        <p:nvGraphicFramePr>
          <p:cNvPr id="116747" name="Object 11"/>
          <p:cNvGraphicFramePr>
            <a:graphicFrameLocks noChangeAspect="1"/>
          </p:cNvGraphicFramePr>
          <p:nvPr/>
        </p:nvGraphicFramePr>
        <p:xfrm>
          <a:off x="609600" y="1524001"/>
          <a:ext cx="2562109" cy="1219199"/>
        </p:xfrm>
        <a:graphic>
          <a:graphicData uri="http://schemas.openxmlformats.org/presentationml/2006/ole">
            <p:oleObj spid="_x0000_s218116" name="Equation" r:id="rId5" imgW="838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124200" y="228600"/>
            <a:ext cx="22124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43000" y="990600"/>
            <a:ext cx="6950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Evaluate the following limits, if they exist.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/>
          </p:nvPr>
        </p:nvGraphicFramePr>
        <p:xfrm>
          <a:off x="304800" y="1828800"/>
          <a:ext cx="1981200" cy="1054100"/>
        </p:xfrm>
        <a:graphic>
          <a:graphicData uri="http://schemas.openxmlformats.org/presentationml/2006/ole">
            <p:oleObj spid="_x0000_s219138" name="Equation" r:id="rId3" imgW="787320" imgH="41904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895600" y="1809750"/>
          <a:ext cx="2620962" cy="1085850"/>
        </p:xfrm>
        <a:graphic>
          <a:graphicData uri="http://schemas.openxmlformats.org/presentationml/2006/ole">
            <p:oleObj spid="_x0000_s219139" name="Equation" r:id="rId4" imgW="1041120" imgH="43164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019800" y="1828800"/>
          <a:ext cx="2747963" cy="1054100"/>
        </p:xfrm>
        <a:graphic>
          <a:graphicData uri="http://schemas.openxmlformats.org/presentationml/2006/ole">
            <p:oleObj spid="_x0000_s219140" name="Equation" r:id="rId5" imgW="1091880" imgH="419040" progId="Equation.3">
              <p:embed/>
            </p:oleObj>
          </a:graphicData>
        </a:graphic>
      </p:graphicFrame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9511" name="Object 7"/>
          <p:cNvGraphicFramePr>
            <a:graphicFrameLocks noChangeAspect="1"/>
          </p:cNvGraphicFramePr>
          <p:nvPr/>
        </p:nvGraphicFramePr>
        <p:xfrm>
          <a:off x="228600" y="3276600"/>
          <a:ext cx="7743308" cy="2971800"/>
        </p:xfrm>
        <a:graphic>
          <a:graphicData uri="http://schemas.openxmlformats.org/presentationml/2006/ole">
            <p:oleObj spid="_x0000_s219141" name="Equation" r:id="rId6" imgW="317484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914400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following limit algebraically.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609600" y="2895600"/>
          <a:ext cx="3897313" cy="1189037"/>
        </p:xfrm>
        <a:graphic>
          <a:graphicData uri="http://schemas.openxmlformats.org/presentationml/2006/ole">
            <p:oleObj spid="_x0000_s220162" name="Equation" r:id="rId3" imgW="1307880" imgH="393480" progId="Equation.3">
              <p:embed/>
            </p:oleObj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663575" y="4487863"/>
          <a:ext cx="2384425" cy="1189037"/>
        </p:xfrm>
        <a:graphic>
          <a:graphicData uri="http://schemas.openxmlformats.org/presentationml/2006/ole">
            <p:oleObj spid="_x0000_s220163" name="Equation" r:id="rId4" imgW="799920" imgH="393480" progId="Equation.3">
              <p:embed/>
            </p:oleObj>
          </a:graphicData>
        </a:graphic>
      </p:graphicFrame>
      <p:graphicFrame>
        <p:nvGraphicFramePr>
          <p:cNvPr id="116747" name="Object 11"/>
          <p:cNvGraphicFramePr>
            <a:graphicFrameLocks noChangeAspect="1"/>
          </p:cNvGraphicFramePr>
          <p:nvPr/>
        </p:nvGraphicFramePr>
        <p:xfrm>
          <a:off x="692150" y="1524000"/>
          <a:ext cx="2576513" cy="1304925"/>
        </p:xfrm>
        <a:graphic>
          <a:graphicData uri="http://schemas.openxmlformats.org/presentationml/2006/ole">
            <p:oleObj spid="_x0000_s220164" name="Equation" r:id="rId5" imgW="787320" imgH="393480" progId="Equation.3">
              <p:embed/>
            </p:oleObj>
          </a:graphicData>
        </a:graphic>
      </p:graphicFrame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705600" y="1797784"/>
            <a:ext cx="2286000" cy="13234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smtClean="0">
                <a:solidFill>
                  <a:schemeClr val="accent1"/>
                </a:solidFill>
              </a:rPr>
              <a:t>Note </a:t>
            </a:r>
            <a:r>
              <a:rPr lang="en-US" sz="2000" dirty="0" smtClean="0"/>
              <a:t>we can only use special limits when the variable approaches 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990600"/>
            <a:ext cx="8610600" cy="1371600"/>
          </a:xfrm>
          <a:prstGeom prst="rect">
            <a:avLst/>
          </a:prstGeom>
          <a:ln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122238"/>
            <a:ext cx="67818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Squeeze Theorem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381000" y="1219200"/>
          <a:ext cx="8535988" cy="1144587"/>
        </p:xfrm>
        <a:graphic>
          <a:graphicData uri="http://schemas.openxmlformats.org/presentationml/2006/ole">
            <p:oleObj spid="_x0000_s221186" name="Equation" r:id="rId3" imgW="4190760" imgH="55872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ph/>
          </p:nvPr>
        </p:nvGraphicFramePr>
        <p:xfrm>
          <a:off x="1447800" y="3130648"/>
          <a:ext cx="1981200" cy="679352"/>
        </p:xfrm>
        <a:graphic>
          <a:graphicData uri="http://schemas.openxmlformats.org/presentationml/2006/ole">
            <p:oleObj spid="_x0000_s221187" name="Equation" r:id="rId4" imgW="888840" imgH="304560" progId="Equation.3">
              <p:embed/>
            </p:oleObj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457200" y="4038600"/>
          <a:ext cx="2362200" cy="434228"/>
        </p:xfrm>
        <a:graphic>
          <a:graphicData uri="http://schemas.openxmlformats.org/presentationml/2006/ole">
            <p:oleObj spid="_x0000_s221188" name="Equation" r:id="rId5" imgW="1104840" imgH="203040" progId="Equation.3">
              <p:embed/>
            </p:oleObj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381000" y="4572000"/>
          <a:ext cx="2514600" cy="490946"/>
        </p:xfrm>
        <a:graphic>
          <a:graphicData uri="http://schemas.openxmlformats.org/presentationml/2006/ole">
            <p:oleObj spid="_x0000_s221189" name="Equation" r:id="rId6" imgW="1041120" imgH="203040" progId="Equation.3">
              <p:embed/>
            </p:oleObj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228600" y="5181600"/>
          <a:ext cx="3276600" cy="968746"/>
        </p:xfrm>
        <a:graphic>
          <a:graphicData uri="http://schemas.openxmlformats.org/presentationml/2006/ole">
            <p:oleObj spid="_x0000_s221190" name="Equation" r:id="rId7" imgW="1460160" imgH="431640" progId="Equation.3">
              <p:embed/>
            </p:oleObj>
          </a:graphicData>
        </a:graphic>
      </p:graphicFrame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4114800" y="3505200"/>
          <a:ext cx="4876800" cy="953037"/>
        </p:xfrm>
        <a:graphic>
          <a:graphicData uri="http://schemas.openxmlformats.org/presentationml/2006/ole">
            <p:oleObj spid="_x0000_s221191" name="Equation" r:id="rId8" imgW="2209680" imgH="431640" progId="">
              <p:embed/>
            </p:oleObj>
          </a:graphicData>
        </a:graphic>
      </p:graphicFrame>
      <p:graphicFrame>
        <p:nvGraphicFramePr>
          <p:cNvPr id="12" name="Object 22"/>
          <p:cNvGraphicFramePr>
            <a:graphicFrameLocks noChangeAspect="1"/>
          </p:cNvGraphicFramePr>
          <p:nvPr/>
        </p:nvGraphicFramePr>
        <p:xfrm>
          <a:off x="5029200" y="4687016"/>
          <a:ext cx="2895600" cy="655555"/>
        </p:xfrm>
        <a:graphic>
          <a:graphicData uri="http://schemas.openxmlformats.org/presentationml/2006/ole">
            <p:oleObj spid="_x0000_s221192" name="Equation" r:id="rId9" imgW="1346040" imgH="304560" progId="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191000" y="5562600"/>
            <a:ext cx="3732761" cy="717550"/>
            <a:chOff x="1680" y="3120"/>
            <a:chExt cx="2487" cy="452"/>
          </a:xfrm>
        </p:grpSpPr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1680" y="3168"/>
              <a:ext cx="118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Therefore,</a:t>
              </a:r>
            </a:p>
          </p:txBody>
        </p:sp>
        <p:graphicFrame>
          <p:nvGraphicFramePr>
            <p:cNvPr id="15" name="Object 17"/>
            <p:cNvGraphicFramePr>
              <a:graphicFrameLocks noChangeAspect="1"/>
            </p:cNvGraphicFramePr>
            <p:nvPr/>
          </p:nvGraphicFramePr>
          <p:xfrm>
            <a:off x="2492" y="3120"/>
            <a:ext cx="1675" cy="452"/>
          </p:xfrm>
          <a:graphic>
            <a:graphicData uri="http://schemas.openxmlformats.org/presentationml/2006/ole">
              <p:oleObj spid="_x0000_s221193" name="Equation" r:id="rId10" imgW="1130040" imgH="304560" progId="Equation.3">
                <p:embed/>
              </p:oleObj>
            </a:graphicData>
          </a:graphic>
        </p:graphicFrame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52400" y="25146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Example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33400" y="3200400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/>
              <a:t>Find</a:t>
            </a:r>
            <a:endParaRPr lang="en-US" sz="24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0" cy="2667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91440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the following limit algebraically.</a:t>
            </a:r>
            <a:endParaRPr lang="en-US" sz="2800" dirty="0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533400" y="1905000"/>
          <a:ext cx="2874962" cy="1303337"/>
        </p:xfrm>
        <a:graphic>
          <a:graphicData uri="http://schemas.openxmlformats.org/presentationml/2006/ole">
            <p:oleObj spid="_x0000_s222210" name="Equation" r:id="rId3" imgW="965160" imgH="431640" progId="Equation.3">
              <p:embed/>
            </p:oleObj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381000" y="3581400"/>
          <a:ext cx="3519488" cy="1265238"/>
        </p:xfrm>
        <a:graphic>
          <a:graphicData uri="http://schemas.openxmlformats.org/presentationml/2006/ole">
            <p:oleObj spid="_x0000_s222211" name="Equation" r:id="rId4" imgW="1180800" imgH="419040" progId="Equation.3">
              <p:embed/>
            </p:oleObj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4713288" y="1905000"/>
          <a:ext cx="3897312" cy="1187450"/>
        </p:xfrm>
        <a:graphic>
          <a:graphicData uri="http://schemas.openxmlformats.org/presentationml/2006/ole">
            <p:oleObj spid="_x0000_s222212" name="Equation" r:id="rId5" imgW="1307880" imgH="393480" progId="Equation.3">
              <p:embed/>
            </p:oleObj>
          </a:graphicData>
        </a:graphic>
      </p:graphicFrame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67" name="Object 7"/>
          <p:cNvGraphicFramePr>
            <a:graphicFrameLocks noChangeAspect="1"/>
          </p:cNvGraphicFramePr>
          <p:nvPr/>
        </p:nvGraphicFramePr>
        <p:xfrm>
          <a:off x="5067300" y="3429000"/>
          <a:ext cx="3162300" cy="1423988"/>
        </p:xfrm>
        <a:graphic>
          <a:graphicData uri="http://schemas.openxmlformats.org/presentationml/2006/ole">
            <p:oleObj spid="_x0000_s222213" name="Equation" r:id="rId6" imgW="8632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6542</TotalTime>
  <Words>214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Properties of Limits</vt:lpstr>
      <vt:lpstr>Finding limits algebraically</vt:lpstr>
      <vt:lpstr>Examples</vt:lpstr>
      <vt:lpstr>Slide 6</vt:lpstr>
      <vt:lpstr>Examples</vt:lpstr>
      <vt:lpstr>Squeeze Theorem</vt:lpstr>
      <vt:lpstr>Examples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</dc:title>
  <dc:creator>Phong Chau</dc:creator>
  <cp:lastModifiedBy>Phong</cp:lastModifiedBy>
  <cp:revision>150</cp:revision>
  <dcterms:created xsi:type="dcterms:W3CDTF">2005-10-11T19:45:23Z</dcterms:created>
  <dcterms:modified xsi:type="dcterms:W3CDTF">2014-12-31T20:43:35Z</dcterms:modified>
</cp:coreProperties>
</file>