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318" r:id="rId2"/>
    <p:sldId id="330" r:id="rId3"/>
    <p:sldId id="331" r:id="rId4"/>
    <p:sldId id="334" r:id="rId5"/>
    <p:sldId id="333" r:id="rId6"/>
    <p:sldId id="339" r:id="rId7"/>
    <p:sldId id="335" r:id="rId8"/>
    <p:sldId id="336" r:id="rId9"/>
    <p:sldId id="33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46037" y="1905000"/>
            <a:ext cx="41200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2.6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Limits at Infinity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1447800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0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828800" y="228600"/>
            <a:ext cx="49183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x approaches infinity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1117937"/>
            <a:ext cx="84740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f(x) </a:t>
            </a:r>
            <a:r>
              <a:rPr lang="en-US" sz="2400" dirty="0" smtClean="0">
                <a:sym typeface="Wingdings" pitchFamily="2" charset="2"/>
              </a:rPr>
              <a:t> ? as x gets larger and larger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ym typeface="Wingdings" pitchFamily="2" charset="2"/>
              </a:rPr>
              <a:t>f(x)  ? as x gets larger and larger in the negative direction</a:t>
            </a:r>
            <a:endParaRPr lang="en-US" sz="2400" dirty="0" smtClean="0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066800" y="3581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1143000" y="2362200"/>
            <a:ext cx="26670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576"/>
              </a:cxn>
              <a:cxn ang="0">
                <a:pos x="1680" y="720"/>
              </a:cxn>
            </a:cxnLst>
            <a:rect l="0" t="0" r="r" b="b"/>
            <a:pathLst>
              <a:path w="1680" h="720">
                <a:moveTo>
                  <a:pt x="0" y="0"/>
                </a:moveTo>
                <a:cubicBezTo>
                  <a:pt x="76" y="228"/>
                  <a:pt x="152" y="456"/>
                  <a:pt x="432" y="576"/>
                </a:cubicBezTo>
                <a:cubicBezTo>
                  <a:pt x="712" y="696"/>
                  <a:pt x="1196" y="708"/>
                  <a:pt x="1680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47800" y="29003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81038" y="32766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i="1" dirty="0" smtClean="0"/>
              <a:t>8</a:t>
            </a:r>
            <a:endParaRPr lang="en-US" sz="2800" i="1" dirty="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33400" y="2895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 smtClean="0"/>
              <a:t>x</a:t>
            </a:r>
            <a:r>
              <a:rPr lang="en-US" sz="1400" dirty="0" smtClean="0"/>
              <a:t>)</a:t>
            </a:r>
            <a:endParaRPr lang="en-US" sz="1400" i="1" dirty="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438400" y="4724400"/>
            <a:ext cx="85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→ ∞</a:t>
            </a:r>
            <a:endParaRPr lang="en-US" i="1" dirty="0">
              <a:cs typeface="Times New Roman" pitchFamily="18" charset="0"/>
            </a:endParaRPr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4724400" y="2286000"/>
          <a:ext cx="2143125" cy="746125"/>
        </p:xfrm>
        <a:graphic>
          <a:graphicData uri="http://schemas.openxmlformats.org/presentationml/2006/ole">
            <p:oleObj spid="_x0000_s161794" name="Equation" r:id="rId3" imgW="812520" imgH="279360" progId="Equation.3">
              <p:embed/>
            </p:oleObj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4672013" y="3200400"/>
          <a:ext cx="2413000" cy="746125"/>
        </p:xfrm>
        <a:graphic>
          <a:graphicData uri="http://schemas.openxmlformats.org/presentationml/2006/ole">
            <p:oleObj spid="_x0000_s161795" name="Equation" r:id="rId4" imgW="914400" imgH="279360" progId="">
              <p:embed/>
            </p:oleObj>
          </a:graphicData>
        </a:graphic>
      </p:graphicFrame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419600" y="3048000"/>
            <a:ext cx="44196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 dirty="0" smtClean="0"/>
              <a:t>Fun Fact</a:t>
            </a:r>
            <a:r>
              <a:rPr lang="en-US" sz="2400" dirty="0" smtClean="0"/>
              <a:t>: A student, who is an excellent pattern-observer, was asked to find the following limit. He quickly answered</a:t>
            </a:r>
          </a:p>
        </p:txBody>
      </p:sp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4876800" y="4953000"/>
          <a:ext cx="1874838" cy="746125"/>
        </p:xfrm>
        <a:graphic>
          <a:graphicData uri="http://schemas.openxmlformats.org/presentationml/2006/ole">
            <p:oleObj spid="_x0000_s161796" name="Equation" r:id="rId5" imgW="711000" imgH="27936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551712" y="5105400"/>
            <a:ext cx="615553" cy="60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781 3.7037E-6 L 0.21719 3.703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0.00069 C 0.00139 0.00278 0.00295 0.00648 0.00885 0.01111 C 0.01476 0.01574 0.02465 0.02176 0.03542 0.02639 C 0.04618 0.03102 0.05833 0.03611 0.07396 0.03958 C 0.08958 0.04306 0.11146 0.04606 0.12969 0.04792 C 0.14792 0.04977 0.16771 0.05046 0.18385 0.05139 C 0.2 0.05231 0.22031 0.0537 0.22708 0.05417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44444E-6 L 0.00104 0.07778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87" grpId="0"/>
      <p:bldP spid="17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6019800" y="1981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562600" y="3810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096000" y="36576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95600" y="304800"/>
            <a:ext cx="3097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 at infinity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9144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If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) approaches </a:t>
            </a:r>
            <a:r>
              <a:rPr lang="en-US" sz="2800" i="1" dirty="0" smtClean="0"/>
              <a:t>L </a:t>
            </a:r>
            <a:r>
              <a:rPr lang="en-US" sz="2800" dirty="0" smtClean="0"/>
              <a:t>as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approaches </a:t>
            </a:r>
            <a:r>
              <a:rPr lang="en-US" sz="4800" baseline="-6000" dirty="0" smtClean="0"/>
              <a:t>∞</a:t>
            </a:r>
            <a:r>
              <a:rPr lang="en-US" sz="2800" dirty="0" smtClean="0"/>
              <a:t> or - </a:t>
            </a:r>
            <a:r>
              <a:rPr lang="en-US" sz="4800" baseline="-6000" dirty="0" smtClean="0"/>
              <a:t>∞</a:t>
            </a:r>
            <a:r>
              <a:rPr lang="en-US" sz="2800" dirty="0" smtClean="0"/>
              <a:t>, then </a:t>
            </a:r>
            <a:r>
              <a:rPr lang="en-US" sz="2800" dirty="0"/>
              <a:t>the limit as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 approaches </a:t>
            </a:r>
            <a:r>
              <a:rPr lang="en-US" sz="2800" i="1" dirty="0"/>
              <a:t>a</a:t>
            </a:r>
            <a:r>
              <a:rPr lang="en-US" sz="2800" dirty="0"/>
              <a:t> of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) is </a:t>
            </a:r>
            <a:r>
              <a:rPr lang="en-US" sz="2800" i="1" dirty="0"/>
              <a:t>L</a:t>
            </a:r>
            <a:r>
              <a:rPr lang="en-US" sz="2800" dirty="0"/>
              <a:t>.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638800" y="3276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5715000" y="2057400"/>
            <a:ext cx="26670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576"/>
              </a:cxn>
              <a:cxn ang="0">
                <a:pos x="1680" y="720"/>
              </a:cxn>
            </a:cxnLst>
            <a:rect l="0" t="0" r="r" b="b"/>
            <a:pathLst>
              <a:path w="1680" h="720">
                <a:moveTo>
                  <a:pt x="0" y="0"/>
                </a:moveTo>
                <a:cubicBezTo>
                  <a:pt x="76" y="228"/>
                  <a:pt x="152" y="456"/>
                  <a:pt x="432" y="576"/>
                </a:cubicBezTo>
                <a:cubicBezTo>
                  <a:pt x="712" y="696"/>
                  <a:pt x="1196" y="708"/>
                  <a:pt x="1680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19800" y="25955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253038" y="2971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i="1" dirty="0"/>
              <a:t>L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105400" y="2590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 smtClean="0"/>
              <a:t>x</a:t>
            </a:r>
            <a:r>
              <a:rPr lang="en-US" sz="1400" dirty="0" smtClean="0"/>
              <a:t>)</a:t>
            </a:r>
            <a:endParaRPr lang="en-US" sz="1400" i="1" dirty="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81800" y="4114800"/>
            <a:ext cx="85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→ ∞</a:t>
            </a:r>
            <a:endParaRPr lang="en-US" i="1" dirty="0">
              <a:cs typeface="Times New Roman" pitchFamily="18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914400" y="2590800"/>
          <a:ext cx="2228850" cy="839788"/>
        </p:xfrm>
        <a:graphic>
          <a:graphicData uri="http://schemas.openxmlformats.org/presentationml/2006/ole">
            <p:oleObj spid="_x0000_s162819" name="Equation" r:id="rId3" imgW="876240" imgH="330120" progId="">
              <p:embed/>
            </p:oleObj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04800" y="3581400"/>
            <a:ext cx="5029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means that the value of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) can be made as close to </a:t>
            </a:r>
            <a:r>
              <a:rPr lang="en-US" sz="2800" i="1" dirty="0"/>
              <a:t>L</a:t>
            </a:r>
            <a:r>
              <a:rPr lang="en-US" sz="2800" dirty="0"/>
              <a:t> as we like by taking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/>
              <a:t>sufficiently large.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781 3.7037E-6 L 0.21719 3.703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0.00069 C 0.00139 0.00278 0.00295 0.00648 0.00885 0.01111 C 0.01476 0.01574 0.02465 0.02176 0.03542 0.02639 C 0.04618 0.03102 0.05833 0.03611 0.07396 0.03958 C 0.08958 0.04306 0.11146 0.04606 0.12969 0.04792 C 0.14792 0.04977 0.16771 0.05046 0.18385 0.05139 C 0.2 0.05231 0.22031 0.0537 0.22708 0.05417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44444E-6 L 0.00104 0.07778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Graphical Approach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609600" y="4130675"/>
          <a:ext cx="1673225" cy="674688"/>
        </p:xfrm>
        <a:graphic>
          <a:graphicData uri="http://schemas.openxmlformats.org/presentationml/2006/ole">
            <p:oleObj spid="_x0000_s165890" name="Equation" r:id="rId3" imgW="685800" imgH="279360" progId="Equation.3">
              <p:embed/>
            </p:oleObj>
          </a:graphicData>
        </a:graphic>
      </p:graphicFrame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501650" y="4968875"/>
          <a:ext cx="1738313" cy="674688"/>
        </p:xfrm>
        <a:graphic>
          <a:graphicData uri="http://schemas.openxmlformats.org/presentationml/2006/ole">
            <p:oleObj spid="_x0000_s165891" name="Equation" r:id="rId4" imgW="711000" imgH="279360" progId="Equation.3">
              <p:embed/>
            </p:oleObj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5267325" y="4114800"/>
          <a:ext cx="1860550" cy="674688"/>
        </p:xfrm>
        <a:graphic>
          <a:graphicData uri="http://schemas.openxmlformats.org/presentationml/2006/ole">
            <p:oleObj spid="_x0000_s165892" name="Equation" r:id="rId5" imgW="761760" imgH="279360" progId="Equation.3">
              <p:embed/>
            </p:oleObj>
          </a:graphicData>
        </a:graphic>
      </p:graphicFrame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5257800" y="4968875"/>
          <a:ext cx="1333500" cy="490538"/>
        </p:xfrm>
        <a:graphic>
          <a:graphicData uri="http://schemas.openxmlformats.org/presentationml/2006/ole">
            <p:oleObj spid="_x0000_s165893" name="Equation" r:id="rId6" imgW="545760" imgH="203040" progId="Equation.3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2362200" y="4160838"/>
          <a:ext cx="311150" cy="430212"/>
        </p:xfrm>
        <a:graphic>
          <a:graphicData uri="http://schemas.openxmlformats.org/presentationml/2006/ole">
            <p:oleObj spid="_x0000_s165894" name="Equation" r:id="rId7" imgW="126720" imgH="177480" progId="Equation.3">
              <p:embed/>
            </p:oleObj>
          </a:graphicData>
        </a:graphic>
      </p:graphicFrame>
      <p:graphicFrame>
        <p:nvGraphicFramePr>
          <p:cNvPr id="140295" name="Object 7"/>
          <p:cNvGraphicFramePr>
            <a:graphicFrameLocks noChangeAspect="1"/>
          </p:cNvGraphicFramePr>
          <p:nvPr/>
        </p:nvGraphicFramePr>
        <p:xfrm>
          <a:off x="7248525" y="4206875"/>
          <a:ext cx="371475" cy="307975"/>
        </p:xfrm>
        <a:graphic>
          <a:graphicData uri="http://schemas.openxmlformats.org/presentationml/2006/ole">
            <p:oleObj spid="_x0000_s165895" name="Equation" r:id="rId8" imgW="152280" imgH="126720" progId="Equation.3">
              <p:embed/>
            </p:oleObj>
          </a:graphicData>
        </a:graphic>
      </p:graphicFrame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2263775" y="5013325"/>
          <a:ext cx="650875" cy="428625"/>
        </p:xfrm>
        <a:graphic>
          <a:graphicData uri="http://schemas.openxmlformats.org/presentationml/2006/ole">
            <p:oleObj spid="_x0000_s165896" name="Equation" r:id="rId9" imgW="266400" imgH="177480" progId="Equation.3">
              <p:embed/>
            </p:oleObj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6499225" y="4968875"/>
          <a:ext cx="1611312" cy="490538"/>
        </p:xfrm>
        <a:graphic>
          <a:graphicData uri="http://schemas.openxmlformats.org/presentationml/2006/ole">
            <p:oleObj spid="_x0000_s165897" name="Equation" r:id="rId10" imgW="660240" imgH="203040" progId="Equation.3">
              <p:embed/>
            </p:oleObj>
          </a:graphicData>
        </a:graphic>
      </p:graphicFrame>
      <p:pic>
        <p:nvPicPr>
          <p:cNvPr id="12" name="Picture 3" descr="03_1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91000" y="1066800"/>
            <a:ext cx="3127531" cy="3044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81000" y="13716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Vertical Asymptote: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-2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Horizontal Asymptote: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Horizontal Asymptote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The line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i="1" dirty="0"/>
              <a:t>L</a:t>
            </a:r>
            <a:r>
              <a:rPr lang="en-US" sz="2800" dirty="0"/>
              <a:t> is called a </a:t>
            </a:r>
            <a:r>
              <a:rPr lang="en-US" sz="2800" dirty="0">
                <a:solidFill>
                  <a:srgbClr val="FF0000"/>
                </a:solidFill>
              </a:rPr>
              <a:t>horizontal asymptote </a:t>
            </a:r>
            <a:r>
              <a:rPr lang="en-US" sz="2800" dirty="0"/>
              <a:t>of the curve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) if either 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idx="1"/>
          </p:nvPr>
        </p:nvGraphicFramePr>
        <p:xfrm>
          <a:off x="1143000" y="2209800"/>
          <a:ext cx="2228850" cy="782638"/>
        </p:xfrm>
        <a:graphic>
          <a:graphicData uri="http://schemas.openxmlformats.org/presentationml/2006/ole">
            <p:oleObj spid="_x0000_s164866" name="Equation" r:id="rId3" imgW="939600" imgH="330120" progId="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953000" y="2189162"/>
          <a:ext cx="2078038" cy="782638"/>
        </p:xfrm>
        <a:graphic>
          <a:graphicData uri="http://schemas.openxmlformats.org/presentationml/2006/ole">
            <p:oleObj spid="_x0000_s164867" name="Equation" r:id="rId4" imgW="876240" imgH="330120" progId="">
              <p:embed/>
            </p:oleObj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962400" y="2175155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or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38400" y="3276600"/>
            <a:ext cx="3505200" cy="2362200"/>
            <a:chOff x="624" y="1666"/>
            <a:chExt cx="2208" cy="1488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960" y="166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24" y="286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194"/>
              <a:ext cx="2016" cy="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672" y="2064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 dirty="0" smtClean="0">
                  <a:solidFill>
                    <a:schemeClr val="tx2"/>
                  </a:solidFill>
                </a:rPr>
                <a:t>L</a:t>
              </a:r>
              <a:endParaRPr lang="en-US" sz="2400" i="1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592" y="2338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768" y="2256"/>
              <a:ext cx="187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432" y="96"/>
                </a:cxn>
                <a:cxn ang="0">
                  <a:pos x="1872" y="0"/>
                </a:cxn>
              </a:cxnLst>
              <a:rect l="0" t="0" r="r" b="b"/>
              <a:pathLst>
                <a:path w="1872" h="336">
                  <a:moveTo>
                    <a:pt x="0" y="336"/>
                  </a:moveTo>
                  <a:cubicBezTo>
                    <a:pt x="60" y="244"/>
                    <a:pt x="120" y="152"/>
                    <a:pt x="432" y="96"/>
                  </a:cubicBezTo>
                  <a:cubicBezTo>
                    <a:pt x="744" y="40"/>
                    <a:pt x="1308" y="20"/>
                    <a:pt x="1872" y="0"/>
                  </a:cubicBezTo>
                </a:path>
              </a:pathLst>
            </a:custGeom>
            <a:noFill/>
            <a:ln w="9525">
              <a:solidFill>
                <a:srgbClr val="FF99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6647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Find the </a:t>
            </a:r>
            <a:r>
              <a:rPr lang="en-US" sz="2800" dirty="0" smtClean="0"/>
              <a:t>limits.</a:t>
            </a:r>
            <a:r>
              <a:rPr lang="en-US" sz="2800" dirty="0"/>
              <a:t>		</a:t>
            </a:r>
            <a:r>
              <a:rPr lang="en-US" dirty="0"/>
              <a:t>			</a:t>
            </a:r>
          </a:p>
        </p:txBody>
      </p:sp>
      <p:graphicFrame>
        <p:nvGraphicFramePr>
          <p:cNvPr id="171013" name="Object 5"/>
          <p:cNvGraphicFramePr>
            <a:graphicFrameLocks noChangeAspect="1"/>
          </p:cNvGraphicFramePr>
          <p:nvPr/>
        </p:nvGraphicFramePr>
        <p:xfrm>
          <a:off x="838200" y="1725299"/>
          <a:ext cx="1524000" cy="1197999"/>
        </p:xfrm>
        <a:graphic>
          <a:graphicData uri="http://schemas.openxmlformats.org/presentationml/2006/ole">
            <p:oleObj spid="_x0000_s171013" name="Equation" r:id="rId3" imgW="495000" imgH="393480" progId="Equation.3">
              <p:embed/>
            </p:oleObj>
          </a:graphicData>
        </a:graphic>
      </p:graphicFrame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761999" y="3260869"/>
          <a:ext cx="2047231" cy="1234931"/>
        </p:xfrm>
        <a:graphic>
          <a:graphicData uri="http://schemas.openxmlformats.org/presentationml/2006/ole">
            <p:oleObj spid="_x0000_s171014" name="Equation" r:id="rId4" imgW="685800" imgH="419040" progId="Equation.3">
              <p:embed/>
            </p:oleObj>
          </a:graphicData>
        </a:graphic>
      </p:graphicFrame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5638800" y="1797339"/>
          <a:ext cx="1981200" cy="1195099"/>
        </p:xfrm>
        <a:graphic>
          <a:graphicData uri="http://schemas.openxmlformats.org/presentationml/2006/ole">
            <p:oleObj spid="_x0000_s171015" name="Equation" r:id="rId5" imgW="685800" imgH="419040" progId="Equation.3">
              <p:embed/>
            </p:oleObj>
          </a:graphicData>
        </a:graphic>
      </p:graphicFrame>
      <p:graphicFrame>
        <p:nvGraphicFramePr>
          <p:cNvPr id="171016" name="Object 8"/>
          <p:cNvGraphicFramePr>
            <a:graphicFrameLocks noChangeAspect="1"/>
          </p:cNvGraphicFramePr>
          <p:nvPr/>
        </p:nvGraphicFramePr>
        <p:xfrm>
          <a:off x="5638800" y="3581400"/>
          <a:ext cx="2095500" cy="914400"/>
        </p:xfrm>
        <a:graphic>
          <a:graphicData uri="http://schemas.openxmlformats.org/presentationml/2006/ole">
            <p:oleObj spid="_x0000_s171016" name="Equation" r:id="rId6" imgW="69840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Horizontal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Asymptote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676400" y="936815"/>
          <a:ext cx="1943100" cy="847898"/>
        </p:xfrm>
        <a:graphic>
          <a:graphicData uri="http://schemas.openxmlformats.org/presentationml/2006/ole">
            <p:oleObj spid="_x0000_s166914" name="Equation" r:id="rId3" imgW="698400" imgH="304560" progId="">
              <p:embed/>
            </p:oleObj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7620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 </a:t>
            </a:r>
            <a:r>
              <a:rPr lang="en-US" sz="2800" dirty="0" smtClean="0"/>
              <a:t>Since</a:t>
            </a:r>
          </a:p>
          <a:p>
            <a:endParaRPr lang="en-US" sz="2600" dirty="0" smtClean="0"/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800" dirty="0" smtClean="0"/>
              <a:t>)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 smtClean="0"/>
              <a:t>has a horizontal asymptote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795" y="2819400"/>
            <a:ext cx="922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Polynomial </a:t>
            </a:r>
            <a:r>
              <a:rPr lang="en-US" sz="2800" dirty="0" smtClean="0"/>
              <a:t>functions </a:t>
            </a:r>
            <a:r>
              <a:rPr lang="en-US" sz="2800" dirty="0" smtClean="0"/>
              <a:t>have </a:t>
            </a:r>
            <a:r>
              <a:rPr lang="en-US" sz="2800" dirty="0" smtClean="0">
                <a:solidFill>
                  <a:srgbClr val="FF5050"/>
                </a:solidFill>
              </a:rPr>
              <a:t>no horizontal asymptotes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3505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Find all horizontal asymptotes of the function.</a:t>
            </a:r>
            <a:endParaRPr lang="en-US" sz="2800" dirty="0"/>
          </a:p>
        </p:txBody>
      </p:sp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1600200" y="4267200"/>
          <a:ext cx="2411413" cy="1050925"/>
        </p:xfrm>
        <a:graphic>
          <a:graphicData uri="http://schemas.openxmlformats.org/presentationml/2006/ole">
            <p:oleObj spid="_x0000_s166915" name="Equation" r:id="rId4" imgW="914400" imgH="393480" progId="Equation.3">
              <p:embed/>
            </p:oleObj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5157788" y="4521200"/>
          <a:ext cx="2513012" cy="542925"/>
        </p:xfrm>
        <a:graphic>
          <a:graphicData uri="http://schemas.openxmlformats.org/presentationml/2006/ole">
            <p:oleObj spid="_x0000_s166916" name="Equation" r:id="rId5" imgW="952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81600" y="1155918"/>
            <a:ext cx="2057400" cy="1066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Finding limits at infinity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181600" y="1171793"/>
          <a:ext cx="1981200" cy="1041400"/>
        </p:xfrm>
        <a:graphic>
          <a:graphicData uri="http://schemas.openxmlformats.org/presentationml/2006/ole">
            <p:oleObj spid="_x0000_s167938" name="Equation" r:id="rId3" imgW="749160" imgH="393480" progId="">
              <p:embed/>
            </p:oleObj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460718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If </a:t>
            </a:r>
            <a:r>
              <a:rPr lang="en-US" sz="2800" i="1" dirty="0"/>
              <a:t>n</a:t>
            </a:r>
            <a:r>
              <a:rPr lang="en-US" sz="2800" dirty="0"/>
              <a:t> is a positive </a:t>
            </a:r>
            <a:r>
              <a:rPr lang="en-US" sz="2800" dirty="0" smtClean="0"/>
              <a:t>number</a:t>
            </a:r>
            <a:r>
              <a:rPr lang="en-US" sz="2800" dirty="0"/>
              <a:t>, then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2375118"/>
            <a:ext cx="891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To find </a:t>
            </a:r>
            <a:r>
              <a:rPr lang="en-US" sz="2800" dirty="0">
                <a:solidFill>
                  <a:srgbClr val="7030A0"/>
                </a:solidFill>
              </a:rPr>
              <a:t>limits </a:t>
            </a:r>
            <a:r>
              <a:rPr lang="en-US" sz="2800" dirty="0" smtClean="0">
                <a:solidFill>
                  <a:srgbClr val="7030A0"/>
                </a:solidFill>
              </a:rPr>
              <a:t>at </a:t>
            </a:r>
            <a:r>
              <a:rPr lang="en-US" sz="2800" dirty="0">
                <a:solidFill>
                  <a:srgbClr val="7030A0"/>
                </a:solidFill>
              </a:rPr>
              <a:t>infinity, we </a:t>
            </a:r>
            <a:r>
              <a:rPr lang="en-US" sz="2800" dirty="0" smtClean="0">
                <a:solidFill>
                  <a:srgbClr val="7030A0"/>
                </a:solidFill>
              </a:rPr>
              <a:t>multiply the </a:t>
            </a:r>
            <a:r>
              <a:rPr lang="en-US" sz="2800" dirty="0">
                <a:solidFill>
                  <a:srgbClr val="7030A0"/>
                </a:solidFill>
              </a:rPr>
              <a:t>expression by 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          where </a:t>
            </a:r>
            <a:r>
              <a:rPr lang="en-US" sz="2800" i="1" dirty="0" smtClean="0">
                <a:solidFill>
                  <a:srgbClr val="7030A0"/>
                </a:solidFill>
              </a:rPr>
              <a:t>n</a:t>
            </a:r>
            <a:r>
              <a:rPr lang="en-US" sz="2800" dirty="0" smtClean="0">
                <a:solidFill>
                  <a:srgbClr val="7030A0"/>
                </a:solidFill>
              </a:rPr>
              <a:t> is </a:t>
            </a:r>
            <a:r>
              <a:rPr lang="en-US" sz="2800" dirty="0" smtClean="0">
                <a:solidFill>
                  <a:srgbClr val="FF0000"/>
                </a:solidFill>
              </a:rPr>
              <a:t>the highest power </a:t>
            </a:r>
            <a:r>
              <a:rPr lang="en-US" sz="2800" dirty="0" smtClean="0">
                <a:solidFill>
                  <a:srgbClr val="7030A0"/>
                </a:solidFill>
              </a:rPr>
              <a:t>in the </a:t>
            </a:r>
            <a:r>
              <a:rPr lang="en-US" sz="2800" u="sng" dirty="0" smtClean="0">
                <a:solidFill>
                  <a:srgbClr val="7030A0"/>
                </a:solidFill>
              </a:rPr>
              <a:t>denominator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7030A0"/>
                </a:solidFill>
              </a:rPr>
              <a:t> Then use the above property to simplify.</a:t>
            </a:r>
            <a:endParaRPr lang="en-US" sz="2800" dirty="0">
              <a:solidFill>
                <a:srgbClr val="7030A0"/>
              </a:solidFill>
            </a:endParaRP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57200" y="2756118"/>
          <a:ext cx="775097" cy="914400"/>
        </p:xfrm>
        <a:graphic>
          <a:graphicData uri="http://schemas.openxmlformats.org/presentationml/2006/ole">
            <p:oleObj spid="_x0000_s167939" name="Equation" r:id="rId4" imgW="35532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6647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Find the </a:t>
            </a:r>
            <a:r>
              <a:rPr lang="en-US" sz="2800" dirty="0" smtClean="0"/>
              <a:t>limits.</a:t>
            </a:r>
            <a:r>
              <a:rPr lang="en-US" sz="2800" dirty="0"/>
              <a:t>		</a:t>
            </a:r>
            <a:r>
              <a:rPr lang="en-US" dirty="0"/>
              <a:t>			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124200" y="1828800"/>
          <a:ext cx="2425700" cy="1143000"/>
        </p:xfrm>
        <a:graphic>
          <a:graphicData uri="http://schemas.openxmlformats.org/presentationml/2006/ole">
            <p:oleObj spid="_x0000_s168962" name="Equation" r:id="rId3" imgW="888840" imgH="419040" progId="">
              <p:embed/>
            </p:oleObj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304800" y="1831982"/>
          <a:ext cx="2133600" cy="1139818"/>
        </p:xfrm>
        <a:graphic>
          <a:graphicData uri="http://schemas.openxmlformats.org/presentationml/2006/ole">
            <p:oleObj spid="_x0000_s168963" name="Equation" r:id="rId4" imgW="736560" imgH="393480" progId="Equation.3">
              <p:embed/>
            </p:oleObj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6096000" y="1787917"/>
          <a:ext cx="2819400" cy="1107683"/>
        </p:xfrm>
        <a:graphic>
          <a:graphicData uri="http://schemas.openxmlformats.org/presentationml/2006/ole">
            <p:oleObj spid="_x0000_s168964" name="Equation" r:id="rId5" imgW="1066680" imgH="419040" progId="Equation.3">
              <p:embed/>
            </p:oleObj>
          </a:graphicData>
        </a:graphic>
      </p:graphicFrame>
      <p:graphicFrame>
        <p:nvGraphicFramePr>
          <p:cNvPr id="168965" name="Object 5"/>
          <p:cNvGraphicFramePr>
            <a:graphicFrameLocks noChangeAspect="1"/>
          </p:cNvGraphicFramePr>
          <p:nvPr/>
        </p:nvGraphicFramePr>
        <p:xfrm>
          <a:off x="255587" y="3976687"/>
          <a:ext cx="2425700" cy="1143000"/>
        </p:xfrm>
        <a:graphic>
          <a:graphicData uri="http://schemas.openxmlformats.org/presentationml/2006/ole">
            <p:oleObj spid="_x0000_s168965" name="Equation" r:id="rId6" imgW="888840" imgH="419040" progId="">
              <p:embed/>
            </p:oleObj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3455987" y="3900487"/>
          <a:ext cx="2459038" cy="1281113"/>
        </p:xfrm>
        <a:graphic>
          <a:graphicData uri="http://schemas.openxmlformats.org/presentationml/2006/ole">
            <p:oleObj spid="_x0000_s168966" name="Equation" r:id="rId7" imgW="901440" imgH="469800" progId="">
              <p:embed/>
            </p:oleObj>
          </a:graphicData>
        </a:graphic>
      </p:graphicFrame>
      <p:graphicFrame>
        <p:nvGraphicFramePr>
          <p:cNvPr id="168967" name="Object 7"/>
          <p:cNvGraphicFramePr>
            <a:graphicFrameLocks noChangeAspect="1"/>
          </p:cNvGraphicFramePr>
          <p:nvPr/>
        </p:nvGraphicFramePr>
        <p:xfrm>
          <a:off x="6656387" y="3900487"/>
          <a:ext cx="1801813" cy="1143000"/>
        </p:xfrm>
        <a:graphic>
          <a:graphicData uri="http://schemas.openxmlformats.org/presentationml/2006/ole">
            <p:oleObj spid="_x0000_s168967" name="Equation" r:id="rId8" imgW="66024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5706</TotalTime>
  <Words>255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Graphical Approach</vt:lpstr>
      <vt:lpstr>Horizontal Asymptote</vt:lpstr>
      <vt:lpstr>Examples</vt:lpstr>
      <vt:lpstr>Horizontal Asymptote</vt:lpstr>
      <vt:lpstr>Finding limits at infinity</vt:lpstr>
      <vt:lpstr>Examples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133</cp:revision>
  <dcterms:created xsi:type="dcterms:W3CDTF">2005-10-11T19:45:23Z</dcterms:created>
  <dcterms:modified xsi:type="dcterms:W3CDTF">2014-12-31T20:35:19Z</dcterms:modified>
</cp:coreProperties>
</file>