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318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3366FF"/>
    <a:srgbClr val="FF5050"/>
    <a:srgbClr val="CC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5D3E21-DC9A-499C-B01E-78CCA6E941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D420-8C01-4F67-B37E-B8A4CFE407B2}" type="datetimeFigureOut">
              <a:rPr lang="en-US" smtClean="0"/>
              <a:pPr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72ACB-D5BF-4A32-AE50-35A5E46D27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A9C-0278-4669-A6F9-C23DE7A1EAC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3DAE-2C65-4B52-B24A-C0748C82EF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3CBE-3455-4F70-A6A6-0C0923CC2E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60CB0A-51B3-4804-9C2C-BD7F8F7A80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417F-08B3-4282-A837-FBDFFE101D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11F5-0A51-4812-B9EF-5A158E2685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73BB0-A3DA-4F6A-9F31-B90DEB6C6C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9272-0A03-4680-9E95-4CE3EC9DB3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936E-27D4-4340-8A6C-BF3FC528E7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6163-78BC-4714-864E-3BE736A16D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CF20D-26B5-448E-848C-3FD993D2D3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DE0D-D449-4051-9D99-82DEA6FEE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E1BC-F382-4A21-91C9-26032EDC3A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u.edu/classes/maymk/Applets/SecantTangent.html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23053" y="1905000"/>
            <a:ext cx="81660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2.7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Derivatives and Rates of Change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2057400" y="1752600"/>
            <a:ext cx="44958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The Derivative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304800" y="9906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The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derivative of 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at a number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denoted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b="1" i="1" dirty="0" smtClean="0">
                <a:solidFill>
                  <a:srgbClr val="FF0000"/>
                </a:solidFill>
                <a:cs typeface="Times New Roman" pitchFamily="18" charset="0"/>
              </a:rPr>
              <a:t>’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to be </a:t>
            </a:r>
          </a:p>
        </p:txBody>
      </p:sp>
      <p:graphicFrame>
        <p:nvGraphicFramePr>
          <p:cNvPr id="43049" name="Object 41"/>
          <p:cNvGraphicFramePr>
            <a:graphicFrameLocks noChangeAspect="1"/>
          </p:cNvGraphicFramePr>
          <p:nvPr/>
        </p:nvGraphicFramePr>
        <p:xfrm>
          <a:off x="2300288" y="1828800"/>
          <a:ext cx="4114800" cy="992188"/>
        </p:xfrm>
        <a:graphic>
          <a:graphicData uri="http://schemas.openxmlformats.org/presentationml/2006/ole">
            <p:oleObj spid="_x0000_s191490" name="Equation" r:id="rId3" imgW="1828800" imgH="393480" progId="Equation.3">
              <p:embed/>
            </p:oleObj>
          </a:graphicData>
        </a:graphic>
      </p:graphicFrame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381000" y="2895600"/>
            <a:ext cx="8001000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if the limit exists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If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’(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exists, we say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cs typeface="Times New Roman" pitchFamily="18" charset="0"/>
              </a:rPr>
              <a:t>differentiable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at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6096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Interpretations of the Derivative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228600" y="1066800"/>
            <a:ext cx="8382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96875" indent="-396875">
              <a:spcBef>
                <a:spcPct val="50000"/>
              </a:spcBef>
            </a:pP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If 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is a function, then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 ’ 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cs typeface="Times New Roman" pitchFamily="18" charset="0"/>
              </a:rPr>
              <a:t>) represents</a:t>
            </a:r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slope of the </a:t>
            </a:r>
            <a:r>
              <a:rPr lang="en-US" sz="2800" dirty="0" smtClean="0">
                <a:solidFill>
                  <a:schemeClr val="tx1"/>
                </a:solidFill>
              </a:rPr>
              <a:t>tangent line to </a:t>
            </a:r>
            <a:r>
              <a:rPr lang="en-US" sz="2800" dirty="0">
                <a:solidFill>
                  <a:schemeClr val="tx1"/>
                </a:solidFill>
              </a:rPr>
              <a:t>the graph of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 at 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=a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instantaneous rate of change of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) with respect to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/>
              <a:t>when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pPr marL="396875" indent="-396875">
              <a:spcBef>
                <a:spcPct val="50000"/>
              </a:spcBef>
              <a:buClr>
                <a:srgbClr val="0066FF"/>
              </a:buClr>
              <a:buSzPct val="120000"/>
              <a:buFont typeface="Times New Roman" pitchFamily="18" charset="0"/>
              <a:buChar char="■"/>
            </a:pPr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>
                <a:solidFill>
                  <a:schemeClr val="tx1"/>
                </a:solidFill>
              </a:rPr>
              <a:t>velocity of the object at </a:t>
            </a:r>
            <a:r>
              <a:rPr lang="en-US" sz="2800" dirty="0" smtClean="0">
                <a:solidFill>
                  <a:schemeClr val="tx1"/>
                </a:solidFill>
              </a:rPr>
              <a:t>time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 = a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if 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) is the position function of a moving object</a:t>
            </a:r>
            <a:r>
              <a:rPr lang="en-US" sz="2800" i="1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81200" y="304800"/>
            <a:ext cx="5227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Secant 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Tangent Lines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42900" y="1143000"/>
            <a:ext cx="3067050" cy="2057400"/>
            <a:chOff x="180" y="1344"/>
            <a:chExt cx="1932" cy="1296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864" y="1344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480" y="2400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480" y="1344"/>
              <a:ext cx="1344" cy="968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912"/>
                </a:cxn>
                <a:cxn ang="0">
                  <a:pos x="1344" y="0"/>
                </a:cxn>
              </a:cxnLst>
              <a:rect l="0" t="0" r="r" b="b"/>
              <a:pathLst>
                <a:path w="1344" h="968">
                  <a:moveTo>
                    <a:pt x="0" y="336"/>
                  </a:moveTo>
                  <a:cubicBezTo>
                    <a:pt x="152" y="652"/>
                    <a:pt x="304" y="968"/>
                    <a:pt x="528" y="912"/>
                  </a:cubicBezTo>
                  <a:cubicBezTo>
                    <a:pt x="752" y="856"/>
                    <a:pt x="1048" y="428"/>
                    <a:pt x="13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V="1">
              <a:off x="432" y="1776"/>
              <a:ext cx="1488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669" y="2064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1392" y="18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1383" y="18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180" y="1875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1</a:t>
              </a:r>
              <a:r>
                <a:rPr lang="en-US" sz="2400"/>
                <a:t>)</a:t>
              </a:r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690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47" y="243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1</a:t>
              </a:r>
              <a:endParaRPr lang="en-US" sz="2400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1413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1200" y="244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480" y="180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P</a:t>
              </a:r>
              <a:endParaRPr lang="en-US" sz="2400"/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1053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905250" y="1447800"/>
            <a:ext cx="487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solidFill>
                  <a:schemeClr val="hlink"/>
                </a:solidFill>
              </a:rPr>
              <a:t>Secant Line</a:t>
            </a:r>
            <a:r>
              <a:rPr lang="en-US" sz="2800" dirty="0">
                <a:solidFill>
                  <a:schemeClr val="tx1"/>
                </a:solidFill>
              </a:rPr>
              <a:t> – A line passing </a:t>
            </a:r>
            <a:r>
              <a:rPr lang="en-US" sz="2800" dirty="0" smtClean="0">
                <a:solidFill>
                  <a:schemeClr val="tx1"/>
                </a:solidFill>
              </a:rPr>
              <a:t>through </a:t>
            </a:r>
            <a:r>
              <a:rPr lang="en-US" sz="2800" dirty="0">
                <a:solidFill>
                  <a:schemeClr val="tx1"/>
                </a:solidFill>
              </a:rPr>
              <a:t>two points on a graph of a function.</a:t>
            </a:r>
          </a:p>
        </p:txBody>
      </p:sp>
      <p:sp>
        <p:nvSpPr>
          <p:cNvPr id="6179" name="Freeform 35"/>
          <p:cNvSpPr>
            <a:spLocks/>
          </p:cNvSpPr>
          <p:nvPr/>
        </p:nvSpPr>
        <p:spPr bwMode="auto">
          <a:xfrm>
            <a:off x="838200" y="3276600"/>
            <a:ext cx="2133600" cy="15367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528" y="912"/>
              </a:cxn>
              <a:cxn ang="0">
                <a:pos x="1344" y="0"/>
              </a:cxn>
            </a:cxnLst>
            <a:rect l="0" t="0" r="r" b="b"/>
            <a:pathLst>
              <a:path w="1344" h="968">
                <a:moveTo>
                  <a:pt x="0" y="336"/>
                </a:moveTo>
                <a:cubicBezTo>
                  <a:pt x="152" y="652"/>
                  <a:pt x="304" y="968"/>
                  <a:pt x="528" y="912"/>
                </a:cubicBezTo>
                <a:cubicBezTo>
                  <a:pt x="752" y="856"/>
                  <a:pt x="1048" y="428"/>
                  <a:pt x="13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1138238" y="4419600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838200" y="4010025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P</a:t>
            </a:r>
            <a:endParaRPr lang="en-US" sz="2400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1447800" y="3276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838200" y="4953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361950" y="4119563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 baseline="-25000"/>
              <a:t>1</a:t>
            </a:r>
            <a:r>
              <a:rPr lang="en-US" sz="2400"/>
              <a:t>)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1171575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1000125" y="4953000"/>
            <a:ext cx="338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/>
              <a:t>x</a:t>
            </a:r>
            <a:r>
              <a:rPr lang="en-US" sz="2400" baseline="-25000"/>
              <a:t>1</a:t>
            </a:r>
            <a:endParaRPr lang="en-US" sz="2400"/>
          </a:p>
        </p:txBody>
      </p: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762000" y="3752850"/>
            <a:ext cx="2362200" cy="1504950"/>
            <a:chOff x="444" y="2988"/>
            <a:chExt cx="1488" cy="948"/>
          </a:xfrm>
        </p:grpSpPr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 flipV="1">
              <a:off x="444" y="3120"/>
              <a:ext cx="1488" cy="38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1395" y="3228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1386" y="32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6187" name="Line 43"/>
            <p:cNvSpPr>
              <a:spLocks noChangeShapeType="1"/>
            </p:cNvSpPr>
            <p:nvPr/>
          </p:nvSpPr>
          <p:spPr bwMode="auto">
            <a:xfrm>
              <a:off x="1431" y="32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1056" y="298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  <p:sp>
          <p:nvSpPr>
            <p:cNvPr id="6188" name="Rectangle 44"/>
            <p:cNvSpPr>
              <a:spLocks noChangeArrowheads="1"/>
            </p:cNvSpPr>
            <p:nvPr/>
          </p:nvSpPr>
          <p:spPr bwMode="auto">
            <a:xfrm>
              <a:off x="1344" y="3744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</p:grpSp>
      <p:sp>
        <p:nvSpPr>
          <p:cNvPr id="6199" name="Line 55"/>
          <p:cNvSpPr>
            <a:spLocks noChangeShapeType="1"/>
          </p:cNvSpPr>
          <p:nvPr/>
        </p:nvSpPr>
        <p:spPr bwMode="auto">
          <a:xfrm>
            <a:off x="742950" y="3962400"/>
            <a:ext cx="11430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895350" y="4076700"/>
            <a:ext cx="1905000" cy="1181100"/>
            <a:chOff x="528" y="3192"/>
            <a:chExt cx="1200" cy="744"/>
          </a:xfrm>
        </p:grpSpPr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>
              <a:off x="1248" y="34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>
              <a:off x="528" y="3408"/>
              <a:ext cx="1152" cy="9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Oval 48"/>
            <p:cNvSpPr>
              <a:spLocks noChangeArrowheads="1"/>
            </p:cNvSpPr>
            <p:nvPr/>
          </p:nvSpPr>
          <p:spPr bwMode="auto">
            <a:xfrm>
              <a:off x="1209" y="343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93" name="Rectangle 49"/>
            <p:cNvSpPr>
              <a:spLocks noChangeArrowheads="1"/>
            </p:cNvSpPr>
            <p:nvPr/>
          </p:nvSpPr>
          <p:spPr bwMode="auto">
            <a:xfrm>
              <a:off x="1200" y="345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870" y="319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  <p:sp>
          <p:nvSpPr>
            <p:cNvPr id="6204" name="Rectangle 60"/>
            <p:cNvSpPr>
              <a:spLocks noChangeArrowheads="1"/>
            </p:cNvSpPr>
            <p:nvPr/>
          </p:nvSpPr>
          <p:spPr bwMode="auto">
            <a:xfrm>
              <a:off x="1152" y="3744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666750" y="4038600"/>
            <a:ext cx="1517650" cy="1219200"/>
            <a:chOff x="384" y="3168"/>
            <a:chExt cx="956" cy="768"/>
          </a:xfrm>
        </p:grpSpPr>
        <p:sp>
          <p:nvSpPr>
            <p:cNvPr id="6196" name="Rectangle 52"/>
            <p:cNvSpPr>
              <a:spLocks noChangeArrowheads="1"/>
            </p:cNvSpPr>
            <p:nvPr/>
          </p:nvSpPr>
          <p:spPr bwMode="auto">
            <a:xfrm>
              <a:off x="812" y="355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6195" name="Oval 51"/>
            <p:cNvSpPr>
              <a:spLocks noChangeArrowheads="1"/>
            </p:cNvSpPr>
            <p:nvPr/>
          </p:nvSpPr>
          <p:spPr bwMode="auto">
            <a:xfrm>
              <a:off x="821" y="353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97" name="Rectangle 53"/>
            <p:cNvSpPr>
              <a:spLocks noChangeArrowheads="1"/>
            </p:cNvSpPr>
            <p:nvPr/>
          </p:nvSpPr>
          <p:spPr bwMode="auto">
            <a:xfrm>
              <a:off x="482" y="329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384" y="3168"/>
              <a:ext cx="768" cy="62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59"/>
            <p:cNvSpPr>
              <a:spLocks noChangeShapeType="1"/>
            </p:cNvSpPr>
            <p:nvPr/>
          </p:nvSpPr>
          <p:spPr bwMode="auto">
            <a:xfrm>
              <a:off x="849" y="355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Rectangle 61"/>
            <p:cNvSpPr>
              <a:spLocks noChangeArrowheads="1"/>
            </p:cNvSpPr>
            <p:nvPr/>
          </p:nvSpPr>
          <p:spPr bwMode="auto">
            <a:xfrm>
              <a:off x="768" y="3744"/>
              <a:ext cx="1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</p:grp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3886200" y="2971800"/>
            <a:ext cx="487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 dirty="0">
                <a:solidFill>
                  <a:schemeClr val="hlink"/>
                </a:solidFill>
              </a:rPr>
              <a:t>Tangent Line</a:t>
            </a:r>
            <a:r>
              <a:rPr lang="en-US" sz="2800" dirty="0">
                <a:solidFill>
                  <a:schemeClr val="tx1"/>
                </a:solidFill>
              </a:rPr>
              <a:t> – A line that touches the graph at a point. The tangent line may cross the graph at other points depending on the graph.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7200" y="56388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hlinkClick r:id="rId2"/>
              </a:rPr>
              <a:t>http://www.slu.edu/classes/maymk/Applets/SecantTangent.html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069624" y="304800"/>
            <a:ext cx="4940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of the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Secant Line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Now let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and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solidFill>
                  <a:schemeClr val="tx1"/>
                </a:solidFill>
              </a:rPr>
              <a:t>. This changes the formula to: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09600" y="3200400"/>
          <a:ext cx="2976563" cy="990600"/>
        </p:xfrm>
        <a:graphic>
          <a:graphicData uri="http://schemas.openxmlformats.org/presentationml/2006/ole">
            <p:oleObj spid="_x0000_s186370" name="Equation" r:id="rId3" imgW="1180588" imgH="393529" progId="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95800" y="2743200"/>
            <a:ext cx="3067050" cy="2057400"/>
            <a:chOff x="180" y="1344"/>
            <a:chExt cx="1932" cy="1296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V="1">
              <a:off x="864" y="1344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480" y="2400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480" y="1344"/>
              <a:ext cx="1344" cy="968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912"/>
                </a:cxn>
                <a:cxn ang="0">
                  <a:pos x="1344" y="0"/>
                </a:cxn>
              </a:cxnLst>
              <a:rect l="0" t="0" r="r" b="b"/>
              <a:pathLst>
                <a:path w="1344" h="968">
                  <a:moveTo>
                    <a:pt x="0" y="336"/>
                  </a:moveTo>
                  <a:cubicBezTo>
                    <a:pt x="152" y="652"/>
                    <a:pt x="304" y="968"/>
                    <a:pt x="528" y="912"/>
                  </a:cubicBezTo>
                  <a:cubicBezTo>
                    <a:pt x="752" y="856"/>
                    <a:pt x="1048" y="428"/>
                    <a:pt x="13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V="1">
              <a:off x="432" y="1776"/>
              <a:ext cx="1488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Oval 10"/>
            <p:cNvSpPr>
              <a:spLocks noChangeArrowheads="1"/>
            </p:cNvSpPr>
            <p:nvPr/>
          </p:nvSpPr>
          <p:spPr bwMode="auto">
            <a:xfrm>
              <a:off x="669" y="2064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395" name="Oval 11"/>
            <p:cNvSpPr>
              <a:spLocks noChangeArrowheads="1"/>
            </p:cNvSpPr>
            <p:nvPr/>
          </p:nvSpPr>
          <p:spPr bwMode="auto">
            <a:xfrm>
              <a:off x="1392" y="187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1383" y="18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/>
                <a:t>)</a:t>
              </a: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180" y="1875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a</a:t>
              </a:r>
              <a:r>
                <a:rPr lang="en-US" sz="2400"/>
                <a:t>)</a:t>
              </a:r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690" y="21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47" y="243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a</a:t>
              </a:r>
              <a:endParaRPr lang="en-US" sz="2400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1413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1200" y="244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endParaRPr lang="en-US" sz="2400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480" y="180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P</a:t>
              </a:r>
              <a:endParaRPr lang="en-US" sz="2400"/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1053" y="163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</p:grp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85800" y="990600"/>
          <a:ext cx="2971800" cy="1009764"/>
        </p:xfrm>
        <a:graphic>
          <a:graphicData uri="http://schemas.openxmlformats.org/presentationml/2006/ole">
            <p:oleObj spid="_x0000_s186371" name="Equation" r:id="rId4" imgW="1269449" imgH="43161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75415" y="228600"/>
            <a:ext cx="51587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of the Tangent Line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7696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To determine the slope of the tangent line, let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approach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17428" name="Object 20"/>
          <p:cNvGraphicFramePr>
            <a:graphicFrameLocks noChangeAspect="1"/>
          </p:cNvGraphicFramePr>
          <p:nvPr/>
        </p:nvGraphicFramePr>
        <p:xfrm>
          <a:off x="2695575" y="2057400"/>
          <a:ext cx="2208212" cy="703263"/>
        </p:xfrm>
        <a:graphic>
          <a:graphicData uri="http://schemas.openxmlformats.org/presentationml/2006/ole">
            <p:oleObj spid="_x0000_s187395" name="Equation" r:id="rId3" imgW="876300" imgH="279400" progId="">
              <p:embed/>
            </p:oleObj>
          </a:graphicData>
        </a:graphic>
      </p:graphicFrame>
      <p:graphicFrame>
        <p:nvGraphicFramePr>
          <p:cNvPr id="7" name="Object 41"/>
          <p:cNvGraphicFramePr>
            <a:graphicFrameLocks noChangeAspect="1"/>
          </p:cNvGraphicFramePr>
          <p:nvPr/>
        </p:nvGraphicFramePr>
        <p:xfrm>
          <a:off x="2543175" y="2971800"/>
          <a:ext cx="3171825" cy="992188"/>
        </p:xfrm>
        <a:graphic>
          <a:graphicData uri="http://schemas.openxmlformats.org/presentationml/2006/ole">
            <p:oleObj spid="_x0000_s187396" name="Equation" r:id="rId4" imgW="1409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of the Tangent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(another form)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00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Now let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 and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= 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dirty="0" err="1">
                <a:solidFill>
                  <a:schemeClr val="tx1"/>
                </a:solidFill>
              </a:rPr>
              <a:t>+</a:t>
            </a: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>
                <a:solidFill>
                  <a:schemeClr val="tx1"/>
                </a:solidFill>
              </a:rPr>
              <a:t>, where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>
                <a:solidFill>
                  <a:schemeClr val="tx1"/>
                </a:solidFill>
              </a:rPr>
              <a:t> is the distance from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to </a:t>
            </a:r>
            <a:r>
              <a:rPr lang="en-US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. This changes the formula to: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0" y="2209800"/>
          <a:ext cx="2998788" cy="1019175"/>
        </p:xfrm>
        <a:graphic>
          <a:graphicData uri="http://schemas.openxmlformats.org/presentationml/2006/ole">
            <p:oleObj spid="_x0000_s188418" name="Equation" r:id="rId3" imgW="1269449" imgH="431613" progId="">
              <p:embed/>
            </p:oleObj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495800" y="3505200"/>
            <a:ext cx="3067050" cy="2057400"/>
            <a:chOff x="1920" y="2832"/>
            <a:chExt cx="1932" cy="1296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V="1">
              <a:off x="2604" y="283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2220" y="388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auto">
            <a:xfrm>
              <a:off x="2220" y="2832"/>
              <a:ext cx="1344" cy="968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912"/>
                </a:cxn>
                <a:cxn ang="0">
                  <a:pos x="1344" y="0"/>
                </a:cxn>
              </a:cxnLst>
              <a:rect l="0" t="0" r="r" b="b"/>
              <a:pathLst>
                <a:path w="1344" h="968">
                  <a:moveTo>
                    <a:pt x="0" y="336"/>
                  </a:moveTo>
                  <a:cubicBezTo>
                    <a:pt x="152" y="652"/>
                    <a:pt x="304" y="968"/>
                    <a:pt x="528" y="912"/>
                  </a:cubicBezTo>
                  <a:cubicBezTo>
                    <a:pt x="752" y="856"/>
                    <a:pt x="1048" y="428"/>
                    <a:pt x="13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V="1">
              <a:off x="2172" y="3264"/>
              <a:ext cx="1488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2409" y="355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3132" y="3360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3171" y="3384"/>
              <a:ext cx="5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a+h</a:t>
              </a:r>
              <a:r>
                <a:rPr lang="en-US" sz="2400"/>
                <a:t>)</a:t>
              </a: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1920" y="3363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a</a:t>
              </a:r>
              <a:r>
                <a:rPr lang="en-US" sz="2400"/>
                <a:t>)</a:t>
              </a:r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2430" y="36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2187" y="391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a</a:t>
              </a:r>
              <a:endParaRPr lang="en-US" sz="2400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3153" y="340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2940" y="393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a + h</a:t>
              </a:r>
              <a:endParaRPr lang="en-US" sz="2400"/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2220" y="329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P</a:t>
              </a:r>
              <a:endParaRPr lang="en-US" sz="2400"/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2793" y="312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</p:grp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5791200" y="2209800"/>
          <a:ext cx="2670175" cy="930275"/>
        </p:xfrm>
        <a:graphic>
          <a:graphicData uri="http://schemas.openxmlformats.org/presentationml/2006/ole">
            <p:oleObj spid="_x0000_s188419" name="Equation" r:id="rId4" imgW="1129810" imgH="393529" progId="">
              <p:embed/>
            </p:oleObj>
          </a:graphicData>
        </a:graphic>
      </p:graphicFrame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066800" y="3352800"/>
            <a:ext cx="2895600" cy="2133600"/>
            <a:chOff x="4080" y="2016"/>
            <a:chExt cx="1248" cy="768"/>
          </a:xfrm>
        </p:grpSpPr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 flipV="1">
              <a:off x="4522" y="2016"/>
              <a:ext cx="0" cy="7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>
              <a:off x="4274" y="2642"/>
              <a:ext cx="10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8" name="Freeform 26"/>
            <p:cNvSpPr>
              <a:spLocks/>
            </p:cNvSpPr>
            <p:nvPr/>
          </p:nvSpPr>
          <p:spPr bwMode="auto">
            <a:xfrm>
              <a:off x="4274" y="2016"/>
              <a:ext cx="868" cy="574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912"/>
                </a:cxn>
                <a:cxn ang="0">
                  <a:pos x="1344" y="0"/>
                </a:cxn>
              </a:cxnLst>
              <a:rect l="0" t="0" r="r" b="b"/>
              <a:pathLst>
                <a:path w="1344" h="968">
                  <a:moveTo>
                    <a:pt x="0" y="336"/>
                  </a:moveTo>
                  <a:cubicBezTo>
                    <a:pt x="152" y="652"/>
                    <a:pt x="304" y="968"/>
                    <a:pt x="528" y="912"/>
                  </a:cubicBezTo>
                  <a:cubicBezTo>
                    <a:pt x="752" y="856"/>
                    <a:pt x="1048" y="428"/>
                    <a:pt x="13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 flipV="1">
              <a:off x="4243" y="2272"/>
              <a:ext cx="961" cy="2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4396" y="2443"/>
              <a:ext cx="37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4863" y="2329"/>
              <a:ext cx="37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4857" y="2343"/>
              <a:ext cx="34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2</a:t>
              </a:r>
              <a:r>
                <a:rPr lang="en-US" sz="2400"/>
                <a:t>)</a:t>
              </a:r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4080" y="2331"/>
              <a:ext cx="3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x</a:t>
              </a:r>
              <a:r>
                <a:rPr lang="en-US" sz="2400" baseline="-25000"/>
                <a:t>1</a:t>
              </a:r>
              <a:r>
                <a:rPr lang="en-US" sz="2400"/>
                <a:t>)</a:t>
              </a:r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>
              <a:off x="4409" y="2471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Rectangle 33"/>
            <p:cNvSpPr>
              <a:spLocks noChangeArrowheads="1"/>
            </p:cNvSpPr>
            <p:nvPr/>
          </p:nvSpPr>
          <p:spPr bwMode="auto">
            <a:xfrm>
              <a:off x="4252" y="2660"/>
              <a:ext cx="342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1</a:t>
              </a:r>
              <a:endParaRPr lang="en-US" sz="2400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>
              <a:off x="4876" y="2357"/>
              <a:ext cx="0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Rectangle 35"/>
            <p:cNvSpPr>
              <a:spLocks noChangeArrowheads="1"/>
            </p:cNvSpPr>
            <p:nvPr/>
          </p:nvSpPr>
          <p:spPr bwMode="auto">
            <a:xfrm>
              <a:off x="4739" y="2670"/>
              <a:ext cx="34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x</a:t>
              </a:r>
              <a:r>
                <a:rPr lang="en-US" sz="2400" baseline="-25000"/>
                <a:t>2</a:t>
              </a:r>
              <a:endParaRPr lang="en-US" sz="2400"/>
            </a:p>
          </p:txBody>
        </p:sp>
        <p:sp>
          <p:nvSpPr>
            <p:cNvPr id="18468" name="Rectangle 36"/>
            <p:cNvSpPr>
              <a:spLocks noChangeArrowheads="1"/>
            </p:cNvSpPr>
            <p:nvPr/>
          </p:nvSpPr>
          <p:spPr bwMode="auto">
            <a:xfrm>
              <a:off x="4274" y="2290"/>
              <a:ext cx="341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P</a:t>
              </a:r>
              <a:endParaRPr lang="en-US" sz="2400"/>
            </a:p>
          </p:txBody>
        </p:sp>
        <p:sp>
          <p:nvSpPr>
            <p:cNvPr id="18469" name="Rectangle 37"/>
            <p:cNvSpPr>
              <a:spLocks noChangeArrowheads="1"/>
            </p:cNvSpPr>
            <p:nvPr/>
          </p:nvSpPr>
          <p:spPr bwMode="auto">
            <a:xfrm>
              <a:off x="4644" y="2187"/>
              <a:ext cx="341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</p:grpSp>
      <p:graphicFrame>
        <p:nvGraphicFramePr>
          <p:cNvPr id="18471" name="Object 39"/>
          <p:cNvGraphicFramePr>
            <a:graphicFrameLocks noChangeAspect="1"/>
          </p:cNvGraphicFramePr>
          <p:nvPr/>
        </p:nvGraphicFramePr>
        <p:xfrm>
          <a:off x="3048000" y="2209800"/>
          <a:ext cx="2670175" cy="1049338"/>
        </p:xfrm>
        <a:graphic>
          <a:graphicData uri="http://schemas.openxmlformats.org/presentationml/2006/ole">
            <p:oleObj spid="_x0000_s188420" name="Equation" r:id="rId5" imgW="1129810" imgH="44430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4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762000"/>
            <a:ext cx="59626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426" name="AutoShape 2"/>
          <p:cNvSpPr>
            <a:spLocks/>
          </p:cNvSpPr>
          <p:nvPr/>
        </p:nvSpPr>
        <p:spPr bwMode="auto">
          <a:xfrm>
            <a:off x="2362200" y="1371600"/>
            <a:ext cx="685800" cy="2209800"/>
          </a:xfrm>
          <a:prstGeom prst="leftBrace">
            <a:avLst>
              <a:gd name="adj1" fmla="val 26852"/>
              <a:gd name="adj2" fmla="val 49375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7" name="AutoShape 3"/>
          <p:cNvSpPr>
            <a:spLocks/>
          </p:cNvSpPr>
          <p:nvPr/>
        </p:nvSpPr>
        <p:spPr bwMode="auto">
          <a:xfrm rot="16195265">
            <a:off x="4037806" y="4039394"/>
            <a:ext cx="458788" cy="1219200"/>
          </a:xfrm>
          <a:prstGeom prst="leftBrace">
            <a:avLst>
              <a:gd name="adj1" fmla="val 22145"/>
              <a:gd name="adj2" fmla="val 49352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733800" y="4800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04800" y="2205335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i="1" dirty="0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0000"/>
                </a:solidFill>
              </a:rPr>
              <a:t> + </a:t>
            </a:r>
            <a:r>
              <a:rPr lang="en-US" sz="2400" b="1" i="1" dirty="0">
                <a:solidFill>
                  <a:srgbClr val="FF0000"/>
                </a:solidFill>
              </a:rPr>
              <a:t>h</a:t>
            </a:r>
            <a:r>
              <a:rPr lang="en-US" sz="2400" b="1" dirty="0">
                <a:solidFill>
                  <a:srgbClr val="FF0000"/>
                </a:solidFill>
              </a:rPr>
              <a:t>) – </a:t>
            </a:r>
            <a:r>
              <a:rPr lang="en-US" sz="2400" b="1" i="1" dirty="0">
                <a:solidFill>
                  <a:srgbClr val="FF0000"/>
                </a:solidFill>
              </a:rPr>
              <a:t>f</a:t>
            </a:r>
            <a:r>
              <a:rPr lang="en-US" sz="2400" b="1" dirty="0">
                <a:solidFill>
                  <a:srgbClr val="FF0000"/>
                </a:solidFill>
              </a:rPr>
              <a:t> (</a:t>
            </a:r>
            <a:r>
              <a:rPr lang="en-US" sz="2400" b="1" i="1" dirty="0">
                <a:solidFill>
                  <a:srgbClr val="FF0000"/>
                </a:solidFill>
              </a:rPr>
              <a:t>a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248400" y="12192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Tangent</a:t>
            </a:r>
          </a:p>
        </p:txBody>
      </p:sp>
      <p:sp>
        <p:nvSpPr>
          <p:cNvPr id="103432" name="Freeform 8"/>
          <p:cNvSpPr>
            <a:spLocks/>
          </p:cNvSpPr>
          <p:nvPr/>
        </p:nvSpPr>
        <p:spPr bwMode="auto">
          <a:xfrm>
            <a:off x="5410200" y="1657350"/>
            <a:ext cx="928688" cy="711200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342" y="225"/>
              </a:cxn>
              <a:cxn ang="0">
                <a:pos x="288" y="444"/>
              </a:cxn>
              <a:cxn ang="0">
                <a:pos x="0" y="252"/>
              </a:cxn>
            </a:cxnLst>
            <a:rect l="0" t="0" r="r" b="b"/>
            <a:pathLst>
              <a:path w="585" h="448">
                <a:moveTo>
                  <a:pt x="585" y="0"/>
                </a:moveTo>
                <a:cubicBezTo>
                  <a:pt x="545" y="37"/>
                  <a:pt x="391" y="151"/>
                  <a:pt x="342" y="225"/>
                </a:cubicBezTo>
                <a:cubicBezTo>
                  <a:pt x="293" y="299"/>
                  <a:pt x="345" y="440"/>
                  <a:pt x="288" y="444"/>
                </a:cubicBezTo>
                <a:cubicBezTo>
                  <a:pt x="231" y="448"/>
                  <a:pt x="56" y="284"/>
                  <a:pt x="0" y="252"/>
                </a:cubicBezTo>
              </a:path>
            </a:pathLst>
          </a:custGeom>
          <a:noFill/>
          <a:ln w="28575" cap="flat" cmpd="sng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3505200" y="2895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P</a:t>
            </a:r>
          </a:p>
        </p:txBody>
      </p:sp>
      <p:sp>
        <p:nvSpPr>
          <p:cNvPr id="103439" name="AutoShape 15"/>
          <p:cNvSpPr>
            <a:spLocks noChangeArrowheads="1"/>
          </p:cNvSpPr>
          <p:nvPr/>
        </p:nvSpPr>
        <p:spPr bwMode="auto">
          <a:xfrm>
            <a:off x="6248400" y="4114800"/>
            <a:ext cx="2057400" cy="1066800"/>
          </a:xfrm>
          <a:prstGeom prst="wedgeRoundRectCallout">
            <a:avLst>
              <a:gd name="adj1" fmla="val -125153"/>
              <a:gd name="adj2" fmla="val 3631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/>
              <a:t>Let </a:t>
            </a:r>
            <a:r>
              <a:rPr lang="en-US" sz="2800" i="1" dirty="0"/>
              <a:t>h</a:t>
            </a:r>
            <a:r>
              <a:rPr lang="en-US" sz="2800" dirty="0"/>
              <a:t> approach 0</a:t>
            </a:r>
          </a:p>
        </p:txBody>
      </p:sp>
      <p:sp>
        <p:nvSpPr>
          <p:cNvPr id="103443" name="Text Box 19"/>
          <p:cNvSpPr txBox="1">
            <a:spLocks noChangeArrowheads="1"/>
          </p:cNvSpPr>
          <p:nvPr/>
        </p:nvSpPr>
        <p:spPr bwMode="auto">
          <a:xfrm>
            <a:off x="4267200" y="685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Q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1638300" y="1638300"/>
            <a:ext cx="4876800" cy="2362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752600" y="1524000"/>
            <a:ext cx="4724400" cy="2590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981200" y="1371600"/>
            <a:ext cx="4343400" cy="2971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1943100" y="1409700"/>
            <a:ext cx="4495800" cy="2743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133600" y="1219200"/>
            <a:ext cx="4191000" cy="3276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2286000" y="1066800"/>
            <a:ext cx="4038600" cy="3733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2362201" y="990599"/>
            <a:ext cx="3962400" cy="388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 flipV="1">
            <a:off x="2438400" y="914400"/>
            <a:ext cx="4191000" cy="381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1524000" y="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sz="2800" dirty="0" smtClean="0"/>
              <a:t>Secant line</a:t>
            </a:r>
            <a:endParaRPr lang="en-US" dirty="0"/>
          </a:p>
        </p:txBody>
      </p:sp>
      <p:sp>
        <p:nvSpPr>
          <p:cNvPr id="57" name="Freeform 8"/>
          <p:cNvSpPr>
            <a:spLocks/>
          </p:cNvSpPr>
          <p:nvPr/>
        </p:nvSpPr>
        <p:spPr bwMode="auto">
          <a:xfrm flipH="1">
            <a:off x="3657600" y="381000"/>
            <a:ext cx="1371600" cy="381000"/>
          </a:xfrm>
          <a:custGeom>
            <a:avLst/>
            <a:gdLst/>
            <a:ahLst/>
            <a:cxnLst>
              <a:cxn ang="0">
                <a:pos x="585" y="0"/>
              </a:cxn>
              <a:cxn ang="0">
                <a:pos x="342" y="225"/>
              </a:cxn>
              <a:cxn ang="0">
                <a:pos x="288" y="444"/>
              </a:cxn>
              <a:cxn ang="0">
                <a:pos x="0" y="252"/>
              </a:cxn>
            </a:cxnLst>
            <a:rect l="0" t="0" r="r" b="b"/>
            <a:pathLst>
              <a:path w="585" h="448">
                <a:moveTo>
                  <a:pt x="585" y="0"/>
                </a:moveTo>
                <a:cubicBezTo>
                  <a:pt x="545" y="37"/>
                  <a:pt x="391" y="151"/>
                  <a:pt x="342" y="225"/>
                </a:cubicBezTo>
                <a:cubicBezTo>
                  <a:pt x="293" y="299"/>
                  <a:pt x="345" y="440"/>
                  <a:pt x="288" y="444"/>
                </a:cubicBezTo>
                <a:cubicBezTo>
                  <a:pt x="231" y="448"/>
                  <a:pt x="56" y="284"/>
                  <a:pt x="0" y="252"/>
                </a:cubicBezTo>
              </a:path>
            </a:pathLst>
          </a:custGeom>
          <a:noFill/>
          <a:ln w="28575" cap="flat" cmpd="sng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utoUpdateAnimBg="0"/>
      <p:bldP spid="103432" grpId="0" animBg="1"/>
      <p:bldP spid="103439" grpId="0" animBg="1"/>
      <p:bldP spid="56" grpId="0" autoUpdateAnimBg="0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228600"/>
            <a:ext cx="51587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of the Tangent Line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0814244"/>
              </p:ext>
            </p:extLst>
          </p:nvPr>
        </p:nvGraphicFramePr>
        <p:xfrm>
          <a:off x="685800" y="1371600"/>
          <a:ext cx="2208213" cy="703263"/>
        </p:xfrm>
        <a:graphic>
          <a:graphicData uri="http://schemas.openxmlformats.org/presentationml/2006/ole">
            <p:oleObj spid="_x0000_s189443" name="Equation" r:id="rId3" imgW="876300" imgH="279400" progId="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48200" y="1143000"/>
            <a:ext cx="3067050" cy="2057400"/>
            <a:chOff x="1920" y="2832"/>
            <a:chExt cx="1932" cy="1296"/>
          </a:xfrm>
        </p:grpSpPr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2604" y="283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220" y="388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2220" y="2832"/>
              <a:ext cx="1344" cy="968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528" y="912"/>
                </a:cxn>
                <a:cxn ang="0">
                  <a:pos x="1344" y="0"/>
                </a:cxn>
              </a:cxnLst>
              <a:rect l="0" t="0" r="r" b="b"/>
              <a:pathLst>
                <a:path w="1344" h="968">
                  <a:moveTo>
                    <a:pt x="0" y="336"/>
                  </a:moveTo>
                  <a:cubicBezTo>
                    <a:pt x="152" y="652"/>
                    <a:pt x="304" y="968"/>
                    <a:pt x="528" y="912"/>
                  </a:cubicBezTo>
                  <a:cubicBezTo>
                    <a:pt x="752" y="856"/>
                    <a:pt x="1048" y="428"/>
                    <a:pt x="13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V="1">
              <a:off x="2172" y="3264"/>
              <a:ext cx="1488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2409" y="3552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3132" y="3360"/>
              <a:ext cx="58" cy="5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3171" y="3384"/>
              <a:ext cx="57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a+h</a:t>
              </a:r>
              <a:r>
                <a:rPr lang="en-US" sz="2400"/>
                <a:t>)</a:t>
              </a:r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1920" y="3363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f</a:t>
              </a:r>
              <a:r>
                <a:rPr lang="en-US" sz="2400"/>
                <a:t>(</a:t>
              </a:r>
              <a:r>
                <a:rPr lang="en-US" sz="2400" i="1"/>
                <a:t>a</a:t>
              </a:r>
              <a:r>
                <a:rPr lang="en-US" sz="2400"/>
                <a:t>)</a:t>
              </a:r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2430" y="36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2187" y="391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a</a:t>
              </a:r>
              <a:endParaRPr lang="en-US" sz="2400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3153" y="340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2940" y="393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a + h</a:t>
              </a:r>
              <a:endParaRPr lang="en-US" sz="2400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2220" y="329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P</a:t>
              </a:r>
              <a:endParaRPr lang="en-US" sz="2400"/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2793" y="312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i="1"/>
                <a:t>Q</a:t>
              </a:r>
              <a:endParaRPr lang="en-US" sz="2400"/>
            </a:p>
          </p:txBody>
        </p:sp>
      </p:grp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715000" y="271145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cs typeface="Times New Roman" pitchFamily="18" charset="0"/>
              </a:rPr>
              <a:t>←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515781" y="3352800"/>
            <a:ext cx="180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means</a:t>
            </a:r>
            <a:r>
              <a:rPr lang="en-US" sz="2400" i="1">
                <a:cs typeface="Times New Roman" pitchFamily="18" charset="0"/>
              </a:rPr>
              <a:t> </a:t>
            </a:r>
            <a:r>
              <a:rPr lang="en-US" sz="2400" i="1">
                <a:solidFill>
                  <a:schemeClr val="tx1"/>
                </a:solidFill>
                <a:cs typeface="Times New Roman" pitchFamily="18" charset="0"/>
              </a:rPr>
              <a:t>h → </a:t>
            </a:r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161924" y="2590800"/>
            <a:ext cx="44958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3" name="Object 41"/>
          <p:cNvGraphicFramePr>
            <a:graphicFrameLocks noChangeAspect="1"/>
          </p:cNvGraphicFramePr>
          <p:nvPr/>
        </p:nvGraphicFramePr>
        <p:xfrm>
          <a:off x="533400" y="2667000"/>
          <a:ext cx="3857625" cy="992188"/>
        </p:xfrm>
        <a:graphic>
          <a:graphicData uri="http://schemas.openxmlformats.org/presentationml/2006/ole">
            <p:oleObj spid="_x0000_s189444" name="Equation" r:id="rId4" imgW="1714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1143000"/>
            <a:ext cx="8001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Find an equation of a tangent line to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</a:rPr>
              <a:t>) =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smtClean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at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sz="2800" i="1" dirty="0" smtClean="0">
                <a:solidFill>
                  <a:schemeClr val="tx1"/>
                </a:solidFill>
              </a:rPr>
              <a:t>	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800" i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eaLnBrk="1" hangingPunct="1"/>
            <a:r>
              <a:rPr lang="en-US" sz="2800" i="1" dirty="0" smtClean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eaLnBrk="1" hangingPunct="1"/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3-3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792069"/>
            <a:ext cx="2971800" cy="2019300"/>
          </a:xfrm>
          <a:prstGeom prst="rect">
            <a:avLst/>
          </a:prstGeom>
          <a:noFill/>
        </p:spPr>
      </p:pic>
      <p:pic>
        <p:nvPicPr>
          <p:cNvPr id="124931" name="Picture 3" descr="3-3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944469"/>
            <a:ext cx="2971800" cy="2019300"/>
          </a:xfrm>
          <a:prstGeom prst="rect">
            <a:avLst/>
          </a:prstGeom>
          <a:noFill/>
        </p:spPr>
      </p:pic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533400" y="4267200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C3300"/>
                </a:solidFill>
              </a:rPr>
              <a:t>slope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5791200" y="4306669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CC3300"/>
                </a:solidFill>
              </a:rPr>
              <a:t>tangent equation</a:t>
            </a:r>
          </a:p>
        </p:txBody>
      </p:sp>
      <p:sp>
        <p:nvSpPr>
          <p:cNvPr id="124937" name="Freeform 9"/>
          <p:cNvSpPr>
            <a:spLocks/>
          </p:cNvSpPr>
          <p:nvPr/>
        </p:nvSpPr>
        <p:spPr bwMode="auto">
          <a:xfrm>
            <a:off x="1447800" y="3503394"/>
            <a:ext cx="1125538" cy="1160463"/>
          </a:xfrm>
          <a:custGeom>
            <a:avLst/>
            <a:gdLst/>
            <a:ahLst/>
            <a:cxnLst>
              <a:cxn ang="0">
                <a:pos x="0" y="698"/>
              </a:cxn>
              <a:cxn ang="0">
                <a:pos x="600" y="626"/>
              </a:cxn>
              <a:cxn ang="0">
                <a:pos x="654" y="68"/>
              </a:cxn>
              <a:cxn ang="0">
                <a:pos x="288" y="218"/>
              </a:cxn>
            </a:cxnLst>
            <a:rect l="0" t="0" r="r" b="b"/>
            <a:pathLst>
              <a:path w="709" h="731">
                <a:moveTo>
                  <a:pt x="0" y="698"/>
                </a:moveTo>
                <a:cubicBezTo>
                  <a:pt x="100" y="686"/>
                  <a:pt x="491" y="731"/>
                  <a:pt x="600" y="626"/>
                </a:cubicBezTo>
                <a:cubicBezTo>
                  <a:pt x="709" y="521"/>
                  <a:pt x="706" y="136"/>
                  <a:pt x="654" y="68"/>
                </a:cubicBezTo>
                <a:cubicBezTo>
                  <a:pt x="602" y="0"/>
                  <a:pt x="364" y="187"/>
                  <a:pt x="288" y="218"/>
                </a:cubicBezTo>
              </a:path>
            </a:pathLst>
          </a:custGeom>
          <a:noFill/>
          <a:ln w="28575" cap="flat" cmpd="sng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38" name="Freeform 10"/>
          <p:cNvSpPr>
            <a:spLocks/>
          </p:cNvSpPr>
          <p:nvPr/>
        </p:nvSpPr>
        <p:spPr bwMode="auto">
          <a:xfrm>
            <a:off x="5364163" y="3773269"/>
            <a:ext cx="427037" cy="896938"/>
          </a:xfrm>
          <a:custGeom>
            <a:avLst/>
            <a:gdLst/>
            <a:ahLst/>
            <a:cxnLst>
              <a:cxn ang="0">
                <a:pos x="269" y="480"/>
              </a:cxn>
              <a:cxn ang="0">
                <a:pos x="41" y="555"/>
              </a:cxn>
              <a:cxn ang="0">
                <a:pos x="23" y="420"/>
              </a:cxn>
              <a:cxn ang="0">
                <a:pos x="77" y="267"/>
              </a:cxn>
              <a:cxn ang="0">
                <a:pos x="77" y="0"/>
              </a:cxn>
            </a:cxnLst>
            <a:rect l="0" t="0" r="r" b="b"/>
            <a:pathLst>
              <a:path w="269" h="565">
                <a:moveTo>
                  <a:pt x="269" y="480"/>
                </a:moveTo>
                <a:cubicBezTo>
                  <a:pt x="231" y="492"/>
                  <a:pt x="82" y="565"/>
                  <a:pt x="41" y="555"/>
                </a:cubicBezTo>
                <a:cubicBezTo>
                  <a:pt x="0" y="545"/>
                  <a:pt x="17" y="468"/>
                  <a:pt x="23" y="420"/>
                </a:cubicBezTo>
                <a:cubicBezTo>
                  <a:pt x="29" y="372"/>
                  <a:pt x="68" y="337"/>
                  <a:pt x="77" y="267"/>
                </a:cubicBezTo>
                <a:cubicBezTo>
                  <a:pt x="86" y="197"/>
                  <a:pt x="77" y="56"/>
                  <a:pt x="77" y="0"/>
                </a:cubicBezTo>
              </a:path>
            </a:pathLst>
          </a:custGeom>
          <a:noFill/>
          <a:ln w="28575" cap="flat" cmpd="sng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4343400" y="762000"/>
            <a:ext cx="403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Drawing </a:t>
            </a:r>
            <a:r>
              <a:rPr lang="en-US" sz="2400" b="1" dirty="0" smtClean="0">
                <a:solidFill>
                  <a:srgbClr val="CC3300"/>
                </a:solidFill>
              </a:rPr>
              <a:t>tangent line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under the  “draw” menu.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971800" y="4191000"/>
          <a:ext cx="2286000" cy="2344615"/>
        </p:xfrm>
        <a:graphic>
          <a:graphicData uri="http://schemas.openxmlformats.org/presentationml/2006/ole">
            <p:oleObj spid="_x0000_s190466" name="Clip" r:id="rId5" imgW="864108" imgH="886968" progId="">
              <p:embed/>
            </p:oleObj>
          </a:graphicData>
        </a:graphic>
      </p:graphicFrame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6200" y="801469"/>
            <a:ext cx="396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Finding </a:t>
            </a:r>
            <a:r>
              <a:rPr lang="en-US" sz="2400" b="1" dirty="0" smtClean="0">
                <a:solidFill>
                  <a:srgbClr val="CC3300"/>
                </a:solidFill>
              </a:rPr>
              <a:t>slope of the tangent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rgbClr val="CC3300"/>
                </a:solidFill>
              </a:rPr>
              <a:t>under the  </a:t>
            </a:r>
            <a:r>
              <a:rPr lang="en-US" sz="2400" dirty="0" smtClean="0">
                <a:solidFill>
                  <a:srgbClr val="CC3300"/>
                </a:solidFill>
              </a:rPr>
              <a:t>“Calc” </a:t>
            </a:r>
            <a:r>
              <a:rPr lang="en-US" sz="2400" dirty="0">
                <a:solidFill>
                  <a:srgbClr val="CC3300"/>
                </a:solidFill>
              </a:rPr>
              <a:t>menu.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/>
      <p:bldP spid="124936" grpId="0"/>
      <p:bldP spid="124937" grpId="0" animBg="1"/>
      <p:bldP spid="124938" grpId="0" animBg="1"/>
      <p:bldP spid="1249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5741</TotalTime>
  <Words>381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Equation</vt:lpstr>
      <vt:lpstr>Microsoft Equation 3.0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The Derivative</vt:lpstr>
      <vt:lpstr>Interpretations of the Derivative</vt:lpstr>
    </vt:vector>
  </TitlesOfParts>
  <Company>SCC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Limits</dc:title>
  <dc:creator>Phong Chau</dc:creator>
  <cp:lastModifiedBy>Phong</cp:lastModifiedBy>
  <cp:revision>138</cp:revision>
  <dcterms:created xsi:type="dcterms:W3CDTF">2005-10-11T19:45:23Z</dcterms:created>
  <dcterms:modified xsi:type="dcterms:W3CDTF">2014-12-31T20:43:26Z</dcterms:modified>
</cp:coreProperties>
</file>