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318" r:id="rId2"/>
    <p:sldId id="349" r:id="rId3"/>
    <p:sldId id="351" r:id="rId4"/>
    <p:sldId id="350" r:id="rId5"/>
    <p:sldId id="354" r:id="rId6"/>
    <p:sldId id="353" r:id="rId7"/>
    <p:sldId id="355" r:id="rId8"/>
    <p:sldId id="357" r:id="rId9"/>
    <p:sldId id="35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80427" y="1905000"/>
            <a:ext cx="7251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2.8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Derivative As A Function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286000" y="1959620"/>
            <a:ext cx="44958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Derivative</a:t>
            </a:r>
          </a:p>
        </p:txBody>
      </p:sp>
      <p:graphicFrame>
        <p:nvGraphicFramePr>
          <p:cNvPr id="43049" name="Object 41"/>
          <p:cNvGraphicFramePr>
            <a:graphicFrameLocks noChangeAspect="1"/>
          </p:cNvGraphicFramePr>
          <p:nvPr/>
        </p:nvGraphicFramePr>
        <p:xfrm>
          <a:off x="2528888" y="2035820"/>
          <a:ext cx="4114800" cy="992188"/>
        </p:xfrm>
        <a:graphic>
          <a:graphicData uri="http://schemas.openxmlformats.org/presentationml/2006/ole">
            <p:oleObj spid="_x0000_s191490" name="Equation" r:id="rId3" imgW="1828800" imgH="393480" progId="Equation.3">
              <p:embed/>
            </p:oleObj>
          </a:graphicData>
        </a:graphic>
      </p:graphicFrame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457200" y="3331220"/>
            <a:ext cx="815340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if the limit exists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If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’(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exists, we say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is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differentiable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at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609600" y="89282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we define the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derivative of 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at 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denoted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to be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001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) 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 dirty="0">
                <a:solidFill>
                  <a:srgbClr val="7030A0"/>
                </a:solidFill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3x</a:t>
            </a:r>
            <a:endParaRPr lang="en-US" sz="2800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Find the derivative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).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Find an equation of the tangent line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2.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represents a position function for a moving vehicle, what does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represent?</a:t>
            </a:r>
          </a:p>
          <a:p>
            <a:pPr marL="514350" indent="-514350"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10400" cy="609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Interpretations of the Derivative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28600" y="1066800"/>
            <a:ext cx="8534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6875" indent="-396875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If 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is a function, then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 ’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 is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formula for the </a:t>
            </a:r>
            <a:r>
              <a:rPr lang="en-US" sz="2800" dirty="0">
                <a:solidFill>
                  <a:schemeClr val="tx1"/>
                </a:solidFill>
              </a:rPr>
              <a:t>slope of the </a:t>
            </a:r>
            <a:r>
              <a:rPr lang="en-US" sz="2800" dirty="0" smtClean="0">
                <a:solidFill>
                  <a:schemeClr val="tx1"/>
                </a:solidFill>
              </a:rPr>
              <a:t>tangent line to </a:t>
            </a:r>
            <a:r>
              <a:rPr lang="en-US" sz="2800" dirty="0">
                <a:solidFill>
                  <a:schemeClr val="tx1"/>
                </a:solidFill>
              </a:rPr>
              <a:t>the graph of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).</a:t>
            </a:r>
            <a:endParaRPr lang="en-US" sz="2800" dirty="0">
              <a:solidFill>
                <a:schemeClr val="tx1"/>
              </a:solidFill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instantaneous rate of change of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) with respect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velocity </a:t>
            </a:r>
            <a:r>
              <a:rPr lang="en-US" sz="2800" dirty="0" smtClean="0">
                <a:solidFill>
                  <a:schemeClr val="tx1"/>
                </a:solidFill>
              </a:rPr>
              <a:t>function if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is the position function of a moving object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429000" y="3810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2296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is </a:t>
            </a:r>
            <a:r>
              <a:rPr lang="en-US" sz="2800" dirty="0">
                <a:solidFill>
                  <a:srgbClr val="FF0000"/>
                </a:solidFill>
              </a:rPr>
              <a:t>differentiable at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, then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 is </a:t>
            </a:r>
            <a:r>
              <a:rPr lang="en-US" sz="2800" dirty="0">
                <a:solidFill>
                  <a:srgbClr val="FF0000"/>
                </a:solidFill>
              </a:rPr>
              <a:t>continuous at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/>
              <a:t>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474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Caution</a:t>
            </a:r>
            <a:r>
              <a:rPr lang="en-US" sz="2800" b="1" i="1" dirty="0">
                <a:solidFill>
                  <a:srgbClr val="CC3300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If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chemeClr val="tx1"/>
                </a:solidFill>
              </a:rPr>
              <a:t> is continuous at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, then it is </a:t>
            </a:r>
            <a:r>
              <a:rPr lang="en-US" sz="2800" u="sng" dirty="0">
                <a:solidFill>
                  <a:schemeClr val="tx1"/>
                </a:solidFill>
              </a:rPr>
              <a:t>not</a:t>
            </a:r>
            <a:r>
              <a:rPr lang="en-US" sz="2800" dirty="0">
                <a:solidFill>
                  <a:schemeClr val="tx1"/>
                </a:solidFill>
              </a:rPr>
              <a:t> necessarily differentiable at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Nonexistence of the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Derivative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6875" indent="-396875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	Some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of the reasons why the derivative of a function may not exist at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are</a:t>
            </a: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/>
              <a:t>The </a:t>
            </a:r>
            <a:r>
              <a:rPr lang="en-US" sz="2800" dirty="0"/>
              <a:t>graph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FF5050"/>
                </a:solidFill>
              </a:rPr>
              <a:t>not continuous </a:t>
            </a:r>
            <a:r>
              <a:rPr lang="en-US" sz="2800" dirty="0" smtClean="0"/>
              <a:t>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/>
              <a:t>The graph of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/>
              <a:t> has </a:t>
            </a:r>
            <a:r>
              <a:rPr lang="en-US" sz="2800" b="1" dirty="0">
                <a:solidFill>
                  <a:srgbClr val="FF5050"/>
                </a:solidFill>
              </a:rPr>
              <a:t>a sharp corner </a:t>
            </a:r>
            <a:r>
              <a:rPr lang="en-US" sz="2800" dirty="0"/>
              <a:t>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/>
              <a:t>The </a:t>
            </a:r>
            <a:r>
              <a:rPr lang="en-US" sz="2800" dirty="0"/>
              <a:t>graph of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/>
              <a:t>  has </a:t>
            </a:r>
            <a:r>
              <a:rPr lang="en-US" sz="2800" dirty="0">
                <a:solidFill>
                  <a:srgbClr val="FF5050"/>
                </a:solidFill>
              </a:rPr>
              <a:t>a </a:t>
            </a:r>
            <a:r>
              <a:rPr lang="en-US" sz="2800" b="1" dirty="0">
                <a:solidFill>
                  <a:srgbClr val="FF5050"/>
                </a:solidFill>
              </a:rPr>
              <a:t>vertical tangent </a:t>
            </a:r>
            <a:r>
              <a:rPr lang="en-US" sz="2800" dirty="0"/>
              <a:t>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800" dirty="0" smtClean="0"/>
              <a:t>.</a:t>
            </a: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</a:pPr>
            <a:r>
              <a:rPr lang="en-US" sz="2800" dirty="0" smtClean="0"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is </a:t>
            </a:r>
            <a:r>
              <a:rPr lang="en-US" sz="2800" dirty="0" smtClean="0">
                <a:solidFill>
                  <a:srgbClr val="7030A0"/>
                </a:solidFill>
                <a:cs typeface="Times New Roman" pitchFamily="18" charset="0"/>
              </a:rPr>
              <a:t>differentiable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at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its graph is “</a:t>
            </a:r>
            <a:r>
              <a:rPr lang="en-US" sz="2800" dirty="0" smtClean="0">
                <a:solidFill>
                  <a:srgbClr val="00B050"/>
                </a:solidFill>
                <a:cs typeface="Times New Roman" pitchFamily="18" charset="0"/>
              </a:rPr>
              <a:t>smooth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”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Notations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491902"/>
              </p:ext>
            </p:extLst>
          </p:nvPr>
        </p:nvGraphicFramePr>
        <p:xfrm>
          <a:off x="685800" y="869950"/>
          <a:ext cx="6781800" cy="865188"/>
        </p:xfrm>
        <a:graphic>
          <a:graphicData uri="http://schemas.openxmlformats.org/presentationml/2006/ole">
            <p:oleObj spid="_x0000_s194562" name="Equation" r:id="rId3" imgW="3086100" imgH="393700" progId="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70801448"/>
              </p:ext>
            </p:extLst>
          </p:nvPr>
        </p:nvGraphicFramePr>
        <p:xfrm>
          <a:off x="838200" y="1921808"/>
          <a:ext cx="1785938" cy="866775"/>
        </p:xfrm>
        <a:graphic>
          <a:graphicData uri="http://schemas.openxmlformats.org/presentationml/2006/ole">
            <p:oleObj spid="_x0000_s194563" name="Equation" r:id="rId4" imgW="812447" imgH="393529" progId="">
              <p:embed/>
            </p:oleObj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975316" y="2055167"/>
            <a:ext cx="4644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is called </a:t>
            </a:r>
            <a:r>
              <a:rPr lang="en-US" sz="2800" b="1" dirty="0" smtClean="0">
                <a:solidFill>
                  <a:srgbClr val="CC3300"/>
                </a:solidFill>
              </a:rPr>
              <a:t>Leibniz Notation</a:t>
            </a:r>
            <a:r>
              <a:rPr lang="en-US" sz="2800" dirty="0" smtClean="0"/>
              <a:t> </a:t>
            </a:r>
            <a:endParaRPr lang="en-US" sz="2800" dirty="0">
              <a:solidFill>
                <a:schemeClr val="tx1"/>
              </a:solidFill>
              <a:sym typeface="Wingdings 3" pitchFamily="18" charset="2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09600" y="2971800"/>
            <a:ext cx="7391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438400" y="2971800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Derivative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28600" y="3632775"/>
            <a:ext cx="8763000" cy="1905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 called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(first)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derivative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derivative of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’(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 called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second derivative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denoted by               </a:t>
            </a:r>
          </a:p>
        </p:txBody>
      </p:sp>
      <p:graphicFrame>
        <p:nvGraphicFramePr>
          <p:cNvPr id="194565" name="Object 4"/>
          <p:cNvGraphicFramePr>
            <a:graphicFrameLocks noChangeAspect="1"/>
          </p:cNvGraphicFramePr>
          <p:nvPr/>
        </p:nvGraphicFramePr>
        <p:xfrm>
          <a:off x="1447800" y="5080575"/>
          <a:ext cx="4495799" cy="1082299"/>
        </p:xfrm>
        <a:graphic>
          <a:graphicData uri="http://schemas.openxmlformats.org/presentationml/2006/ole">
            <p:oleObj spid="_x0000_s194565" name="Equation" r:id="rId5" imgW="173988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 animBg="1"/>
      <p:bldP spid="13" grpId="0"/>
      <p:bldP spid="1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2"/>
          <p:cNvSpPr txBox="1">
            <a:spLocks noChangeArrowheads="1"/>
          </p:cNvSpPr>
          <p:nvPr/>
        </p:nvSpPr>
        <p:spPr bwMode="auto">
          <a:xfrm>
            <a:off x="2057400" y="228600"/>
            <a:ext cx="510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Higher-Order Derivatives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1550987"/>
            <a:ext cx="281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FF0000"/>
                </a:solidFill>
              </a:rPr>
              <a:t>Third </a:t>
            </a:r>
            <a:r>
              <a:rPr lang="en-US" sz="2800" dirty="0" smtClean="0">
                <a:solidFill>
                  <a:srgbClr val="FF0000"/>
                </a:solidFill>
              </a:rPr>
              <a:t>Derivative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581400" y="1357312"/>
          <a:ext cx="3913188" cy="928688"/>
        </p:xfrm>
        <a:graphic>
          <a:graphicData uri="http://schemas.openxmlformats.org/presentationml/2006/ole">
            <p:oleObj spid="_x0000_s208898" name="Equation" r:id="rId3" imgW="1765080" imgH="419040" progId="">
              <p:embed/>
            </p:oleObj>
          </a:graphicData>
        </a:graphic>
      </p:graphicFrame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" y="2693987"/>
            <a:ext cx="3151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 smtClean="0">
                <a:solidFill>
                  <a:srgbClr val="FF0000"/>
                </a:solidFill>
              </a:rPr>
              <a:t>Fourth Derivative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05200" y="2500312"/>
          <a:ext cx="4194175" cy="928688"/>
        </p:xfrm>
        <a:graphic>
          <a:graphicData uri="http://schemas.openxmlformats.org/presentationml/2006/ole">
            <p:oleObj spid="_x0000_s208899" name="Equation" r:id="rId4" imgW="1892160" imgH="419040" progId="">
              <p:embed/>
            </p:oleObj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1000" y="3760787"/>
            <a:ext cx="2282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 dirty="0">
                <a:solidFill>
                  <a:srgbClr val="FF0000"/>
                </a:solidFill>
              </a:rPr>
              <a:t>n</a:t>
            </a:r>
            <a:r>
              <a:rPr lang="en-US" sz="2800" baseline="30000" dirty="0">
                <a:solidFill>
                  <a:srgbClr val="FF0000"/>
                </a:solidFill>
              </a:rPr>
              <a:t>th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Derivative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311525" y="3567112"/>
          <a:ext cx="4222750" cy="928688"/>
        </p:xfrm>
        <a:graphic>
          <a:graphicData uri="http://schemas.openxmlformats.org/presentationml/2006/ole">
            <p:oleObj spid="_x0000_s208900" name="Equation" r:id="rId5" imgW="190476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4111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153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) 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 dirty="0">
                <a:solidFill>
                  <a:srgbClr val="7030A0"/>
                </a:solidFill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3x</a:t>
            </a:r>
            <a:endParaRPr lang="en-US" sz="2800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Find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f’’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).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Find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f’’’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).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Find the fourth derivative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).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represents a position function for a moving vehicle, what does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f’’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f’’’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represent?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Graph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 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),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f’’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).</a:t>
            </a:r>
            <a:endParaRPr lang="en-US" sz="2800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5779</TotalTime>
  <Words>220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The Derivative</vt:lpstr>
      <vt:lpstr>Example </vt:lpstr>
      <vt:lpstr>Interpretations of the Derivative</vt:lpstr>
      <vt:lpstr>Slide 5</vt:lpstr>
      <vt:lpstr>Nonexistence of the Derivative</vt:lpstr>
      <vt:lpstr>Slide 7</vt:lpstr>
      <vt:lpstr>Slide 8</vt:lpstr>
      <vt:lpstr>Example 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142</cp:revision>
  <dcterms:created xsi:type="dcterms:W3CDTF">2005-10-11T19:45:23Z</dcterms:created>
  <dcterms:modified xsi:type="dcterms:W3CDTF">2014-12-31T20:43:18Z</dcterms:modified>
</cp:coreProperties>
</file>