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3" r:id="rId2"/>
    <p:sldId id="261" r:id="rId3"/>
    <p:sldId id="26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29A3-CC18-49CA-A86A-7E4A0FC3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87A6-3174-42A6-9023-BC28C2A8C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E47-70C1-4AE5-ACB4-1F2950B1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5A6AFA-5141-4E21-8226-E98356F44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4CA9F8-ACE6-4B3D-B396-B8154969D0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C1BD-98E3-4F74-928E-82430AB1C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021D-434F-494C-BDC5-F1B8ABF9E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EDD-D5B7-4FF2-A632-A4DE84754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2DC5-660F-400C-BF9B-BB83B1D5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2CD6-2897-4EC1-9E7C-D99048488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D0FD-D8E8-4D97-8BB1-B087AB624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736C-9DA8-4B06-AA89-74A2BB64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B2D-1EFF-467F-86F2-C9B3E046B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8BA6-74B0-45E2-857F-BB1253F3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543800" cy="19272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3.10  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Linear Approximation and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Differntials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84873-8C06-410F-8816-124A61D6863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133600" y="304800"/>
            <a:ext cx="46321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Linear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Approximations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20490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47775"/>
          <a:ext cx="3122613" cy="701675"/>
        </p:xfrm>
        <a:graphic>
          <a:graphicData uri="http://schemas.openxmlformats.org/presentationml/2006/ole">
            <p:oleObj spid="_x0000_s20502" name="Equation" r:id="rId3" imgW="1129810" imgH="253890" progId="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7188" y="1247775"/>
          <a:ext cx="2460625" cy="2187575"/>
        </p:xfrm>
        <a:graphic>
          <a:graphicData uri="http://schemas.openxmlformats.org/presentationml/2006/ole">
            <p:oleObj spid="_x0000_s20503" name="Photo Editor Photo" r:id="rId4" imgW="6211167" imgH="5525271" progId="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33400" y="2085975"/>
          <a:ext cx="3810000" cy="658813"/>
        </p:xfrm>
        <a:graphic>
          <a:graphicData uri="http://schemas.openxmlformats.org/presentationml/2006/ole">
            <p:oleObj spid="_x0000_s20504" name="Equation" r:id="rId5" imgW="1473200" imgH="254000" progId="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33400" y="2849563"/>
          <a:ext cx="3962400" cy="684212"/>
        </p:xfrm>
        <a:graphic>
          <a:graphicData uri="http://schemas.openxmlformats.org/presentationml/2006/ole">
            <p:oleObj spid="_x0000_s20505" name="Equation" r:id="rId6" imgW="1473200" imgH="254000" progId="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449263" y="3762375"/>
          <a:ext cx="4427537" cy="677863"/>
        </p:xfrm>
        <a:graphic>
          <a:graphicData uri="http://schemas.openxmlformats.org/presentationml/2006/ole">
            <p:oleObj spid="_x0000_s20506" name="Equation" r:id="rId7" imgW="1663700" imgH="254000" progId="">
              <p:embed/>
            </p:oleObj>
          </a:graphicData>
        </a:graphic>
      </p:graphicFrame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81000" y="4829175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values close to </a:t>
            </a:r>
            <a:r>
              <a:rPr lang="en-US" i="1"/>
              <a:t>a</a:t>
            </a:r>
            <a:r>
              <a:rPr lang="en-US"/>
              <a:t>, </a:t>
            </a:r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4038600" y="4830763"/>
          <a:ext cx="4508500" cy="684212"/>
        </p:xfrm>
        <a:graphic>
          <a:graphicData uri="http://schemas.openxmlformats.org/presentationml/2006/ole">
            <p:oleObj spid="_x0000_s20507" name="Equation" r:id="rId8" imgW="1675673" imgH="25389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3000" y="36576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Linear Approximation </a:t>
            </a:r>
            <a:r>
              <a:rPr lang="en-US" sz="2800" dirty="0" smtClean="0"/>
              <a:t>or</a:t>
            </a:r>
            <a:r>
              <a:rPr lang="en-US" sz="2800" dirty="0" smtClean="0">
                <a:solidFill>
                  <a:srgbClr val="FF0000"/>
                </a:solidFill>
              </a:rPr>
              <a:t> Tangent line Approximation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505200" y="2286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1) Determine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linearization</a:t>
            </a:r>
            <a:r>
              <a:rPr lang="en-US" dirty="0"/>
              <a:t> (another name for </a:t>
            </a:r>
            <a:r>
              <a:rPr lang="en-US" dirty="0">
                <a:solidFill>
                  <a:srgbClr val="00B050"/>
                </a:solidFill>
              </a:rPr>
              <a:t>linear approximation</a:t>
            </a:r>
            <a:r>
              <a:rPr lang="en-US" dirty="0"/>
              <a:t>) of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/>
              <a:t>at </a:t>
            </a:r>
            <a:r>
              <a:rPr lang="en-US" i="1" dirty="0"/>
              <a:t>a</a:t>
            </a:r>
            <a:r>
              <a:rPr lang="en-US" dirty="0"/>
              <a:t> = 1.</a:t>
            </a:r>
            <a:endParaRPr lang="en-US" i="1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" y="2370137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2) Find </a:t>
            </a:r>
            <a:r>
              <a:rPr lang="en-US" dirty="0"/>
              <a:t>the linear approximation of the function </a:t>
            </a:r>
            <a:endParaRPr lang="en-US" i="1" dirty="0"/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/>
          </p:nvPr>
        </p:nvGraphicFramePr>
        <p:xfrm>
          <a:off x="2971799" y="3124200"/>
          <a:ext cx="2255585" cy="630237"/>
        </p:xfrm>
        <a:graphic>
          <a:graphicData uri="http://schemas.openxmlformats.org/presentationml/2006/ole">
            <p:oleObj spid="_x0000_s23564" name="Equation" r:id="rId3" imgW="863225" imgH="241195" progId="">
              <p:embed/>
            </p:oleObj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3400" y="3970337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use it to approximate the numbers </a:t>
            </a:r>
            <a:endParaRPr lang="en-US" i="1" dirty="0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25427344"/>
              </p:ext>
            </p:extLst>
          </p:nvPr>
        </p:nvGraphicFramePr>
        <p:xfrm>
          <a:off x="7081837" y="3954462"/>
          <a:ext cx="1147763" cy="625475"/>
        </p:xfrm>
        <a:graphic>
          <a:graphicData uri="http://schemas.openxmlformats.org/presentationml/2006/ole">
            <p:oleObj spid="_x0000_s23565" name="Equation" r:id="rId4" imgW="419100" imgH="228600" progId="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01078766"/>
              </p:ext>
            </p:extLst>
          </p:nvPr>
        </p:nvGraphicFramePr>
        <p:xfrm>
          <a:off x="1524000" y="4526756"/>
          <a:ext cx="903288" cy="625475"/>
        </p:xfrm>
        <a:graphic>
          <a:graphicData uri="http://schemas.openxmlformats.org/presentationml/2006/ole">
            <p:oleObj spid="_x0000_s23566" name="Equation" r:id="rId5" imgW="330200" imgH="228600" progId="">
              <p:embed/>
            </p:oleObj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09600" y="4549775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61" grpId="0"/>
      <p:bldP spid="235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Grp="1" noChangeAspect="1"/>
          </p:cNvGraphicFramePr>
          <p:nvPr>
            <p:ph/>
          </p:nvPr>
        </p:nvGraphicFramePr>
        <p:xfrm>
          <a:off x="1676400" y="2286000"/>
          <a:ext cx="5298065" cy="3856866"/>
        </p:xfrm>
        <a:graphic>
          <a:graphicData uri="http://schemas.openxmlformats.org/presentationml/2006/ole">
            <p:oleObj spid="_x0000_s3077" name="Photo Editor Photo" r:id="rId3" imgW="6973273" imgH="5076190" progId="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62698" y="76200"/>
            <a:ext cx="25523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Differentials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85800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Up to now, we’ve thought of </a:t>
            </a:r>
            <a:r>
              <a:rPr lang="en-US" sz="2800" i="1" dirty="0" err="1"/>
              <a:t>dy</a:t>
            </a:r>
            <a:r>
              <a:rPr lang="en-US" sz="2800" dirty="0"/>
              <a:t>/</a:t>
            </a:r>
            <a:r>
              <a:rPr lang="en-US" sz="2800" i="1" dirty="0" err="1"/>
              <a:t>dx</a:t>
            </a:r>
            <a:r>
              <a:rPr lang="en-US" sz="2800" dirty="0"/>
              <a:t> as notation for a derivative. We can think of </a:t>
            </a:r>
            <a:r>
              <a:rPr lang="en-US" sz="2800" i="1" dirty="0" err="1"/>
              <a:t>dx</a:t>
            </a:r>
            <a:r>
              <a:rPr lang="en-US" sz="2800" dirty="0"/>
              <a:t> and </a:t>
            </a:r>
            <a:r>
              <a:rPr lang="en-US" sz="2800" i="1" dirty="0" err="1"/>
              <a:t>dy</a:t>
            </a:r>
            <a:r>
              <a:rPr lang="en-US" sz="2800" dirty="0"/>
              <a:t> as separate quantities called </a:t>
            </a:r>
            <a:r>
              <a:rPr lang="en-US" sz="2800" b="1" dirty="0">
                <a:solidFill>
                  <a:srgbClr val="FF0000"/>
                </a:solidFill>
              </a:rPr>
              <a:t>differentials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24200" y="304800"/>
            <a:ext cx="25523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Differentials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We can now think of </a:t>
            </a:r>
            <a:r>
              <a:rPr lang="en-US" sz="2800" i="1" dirty="0" err="1"/>
              <a:t>dy</a:t>
            </a:r>
            <a:r>
              <a:rPr lang="en-US" sz="2800" i="1" dirty="0"/>
              <a:t> </a:t>
            </a:r>
            <a:r>
              <a:rPr lang="en-US" sz="2800" dirty="0"/>
              <a:t>/ </a:t>
            </a:r>
            <a:r>
              <a:rPr lang="en-US" sz="2800" i="1" dirty="0" err="1"/>
              <a:t>dx</a:t>
            </a:r>
            <a:r>
              <a:rPr lang="en-US" sz="2800" dirty="0"/>
              <a:t> as a ratio of two quantities </a:t>
            </a:r>
            <a:r>
              <a:rPr lang="en-US" sz="2800" dirty="0" smtClean="0"/>
              <a:t>(the </a:t>
            </a:r>
            <a:r>
              <a:rPr lang="en-US" sz="2800" dirty="0" smtClean="0">
                <a:solidFill>
                  <a:srgbClr val="FF0000"/>
                </a:solidFill>
              </a:rPr>
              <a:t>differential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of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and the </a:t>
            </a:r>
            <a:r>
              <a:rPr lang="en-US" sz="2800" dirty="0" smtClean="0">
                <a:solidFill>
                  <a:srgbClr val="FF0000"/>
                </a:solidFill>
              </a:rPr>
              <a:t>differential of </a:t>
            </a:r>
            <a:r>
              <a:rPr lang="en-US" sz="2800" i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). </a:t>
            </a:r>
            <a:r>
              <a:rPr lang="en-US" sz="2800" dirty="0"/>
              <a:t>So for a given change in </a:t>
            </a:r>
            <a:r>
              <a:rPr lang="en-US" sz="2800" i="1" dirty="0"/>
              <a:t>x</a:t>
            </a:r>
            <a:r>
              <a:rPr lang="en-US" sz="2800" dirty="0"/>
              <a:t> (</a:t>
            </a:r>
            <a:r>
              <a:rPr lang="en-US" sz="2800" i="1" dirty="0" err="1"/>
              <a:t>dx</a:t>
            </a:r>
            <a:r>
              <a:rPr lang="en-US" sz="2800" dirty="0"/>
              <a:t>) we can calculate a change in </a:t>
            </a:r>
            <a:r>
              <a:rPr lang="en-US" sz="2800" i="1" dirty="0"/>
              <a:t>y</a:t>
            </a:r>
            <a:r>
              <a:rPr lang="en-US" sz="2800" dirty="0"/>
              <a:t> (</a:t>
            </a:r>
            <a:r>
              <a:rPr lang="en-US" sz="2800" i="1" dirty="0" err="1"/>
              <a:t>dy</a:t>
            </a:r>
            <a:r>
              <a:rPr lang="en-US" sz="2800" dirty="0"/>
              <a:t>).</a:t>
            </a:r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/>
          </p:nvPr>
        </p:nvGraphicFramePr>
        <p:xfrm>
          <a:off x="3200400" y="2667000"/>
          <a:ext cx="1981200" cy="1493078"/>
        </p:xfrm>
        <a:graphic>
          <a:graphicData uri="http://schemas.openxmlformats.org/presentationml/2006/ole">
            <p:oleObj spid="_x0000_s17415" name="Equation" r:id="rId3" imgW="876300" imgH="660400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45720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You may have used this concept when calculating errors in measurements or calculations.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1. Find </a:t>
            </a:r>
            <a:r>
              <a:rPr lang="en-US" sz="2800" dirty="0"/>
              <a:t>the differential </a:t>
            </a:r>
            <a:r>
              <a:rPr lang="en-US" sz="2800" i="1" dirty="0" err="1"/>
              <a:t>dy</a:t>
            </a:r>
            <a:r>
              <a:rPr lang="en-US" sz="2800" dirty="0"/>
              <a:t> and evaluate </a:t>
            </a:r>
            <a:r>
              <a:rPr lang="en-US" sz="2800" i="1" dirty="0" err="1"/>
              <a:t>dy</a:t>
            </a:r>
            <a:r>
              <a:rPr lang="en-US" sz="2800" dirty="0"/>
              <a:t> for the given values of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 err="1"/>
              <a:t>dx</a:t>
            </a:r>
            <a:r>
              <a:rPr lang="en-US" sz="2800" dirty="0"/>
              <a:t>.</a:t>
            </a:r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/>
          </p:nvPr>
        </p:nvGraphicFramePr>
        <p:xfrm>
          <a:off x="2438400" y="1828800"/>
          <a:ext cx="4111625" cy="937103"/>
        </p:xfrm>
        <a:graphic>
          <a:graphicData uri="http://schemas.openxmlformats.org/presentationml/2006/ole">
            <p:oleObj spid="_x0000_s19461" name="Equation" r:id="rId3" imgW="1726451" imgH="393529" progId="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2. The </a:t>
            </a:r>
            <a:r>
              <a:rPr lang="en-US" sz="2800" dirty="0"/>
              <a:t>radius of a circular disk is given as 24 cm with a maximum error in measurement of 0.2 cm. 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(</a:t>
            </a:r>
            <a:r>
              <a:rPr lang="en-US" sz="2800" dirty="0"/>
              <a:t>a) Use differentials to estimate the maximum error in the calculated area of the disk. 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(</a:t>
            </a:r>
            <a:r>
              <a:rPr lang="en-US" sz="2800" dirty="0"/>
              <a:t>b) What is the relative errors (</a:t>
            </a:r>
            <a:r>
              <a:rPr lang="en-US" sz="2800" i="1" dirty="0" err="1"/>
              <a:t>dA</a:t>
            </a:r>
            <a:r>
              <a:rPr lang="en-US" sz="2800" dirty="0"/>
              <a:t> / </a:t>
            </a:r>
            <a:r>
              <a:rPr lang="en-US" sz="2800" i="1" dirty="0"/>
              <a:t>A</a:t>
            </a:r>
            <a:r>
              <a:rPr lang="en-US" sz="2800" dirty="0" smtClean="0"/>
              <a:t>)?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220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Photo Editor Photo</vt:lpstr>
      <vt:lpstr>3.10   Linear Approximation and Differntials</vt:lpstr>
      <vt:lpstr>Slide 2</vt:lpstr>
      <vt:lpstr>Slide 3</vt:lpstr>
      <vt:lpstr>Slide 4</vt:lpstr>
      <vt:lpstr>Slide 5</vt:lpstr>
      <vt:lpstr>Slide 6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Differentials</dc:title>
  <dc:creator>Phong Chau</dc:creator>
  <cp:lastModifiedBy>Phong</cp:lastModifiedBy>
  <cp:revision>12</cp:revision>
  <dcterms:created xsi:type="dcterms:W3CDTF">2005-10-19T01:13:56Z</dcterms:created>
  <dcterms:modified xsi:type="dcterms:W3CDTF">2015-01-01T08:11:23Z</dcterms:modified>
</cp:coreProperties>
</file>