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318" r:id="rId2"/>
    <p:sldId id="360" r:id="rId3"/>
    <p:sldId id="361" r:id="rId4"/>
    <p:sldId id="362" r:id="rId5"/>
    <p:sldId id="35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77886" y="1905000"/>
            <a:ext cx="68563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3.1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Derivatives of Polynomials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and Exponential Functions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5181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Constant </a:t>
            </a:r>
            <a:r>
              <a:rPr lang="en-US" sz="2800" b="1" i="1" dirty="0" smtClean="0">
                <a:solidFill>
                  <a:srgbClr val="FF0000"/>
                </a:solidFill>
              </a:rPr>
              <a:t>Rule</a:t>
            </a:r>
          </a:p>
          <a:p>
            <a:endParaRPr lang="en-US" sz="2800" b="1" i="1" dirty="0" smtClean="0">
              <a:solidFill>
                <a:srgbClr val="FF0000"/>
              </a:solidFill>
            </a:endParaRPr>
          </a:p>
          <a:p>
            <a:endParaRPr lang="en-US" sz="2800" b="1" i="1" dirty="0" smtClean="0">
              <a:solidFill>
                <a:srgbClr val="FF0000"/>
              </a:solidFill>
            </a:endParaRP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Power Rule</a:t>
            </a:r>
          </a:p>
          <a:p>
            <a:endParaRPr lang="en-US" b="1" i="1" dirty="0" smtClean="0"/>
          </a:p>
          <a:p>
            <a:endParaRPr lang="en-US" b="1" i="1" dirty="0" smtClean="0"/>
          </a:p>
          <a:p>
            <a:endParaRPr lang="en-US" b="1" i="1" dirty="0" smtClean="0"/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Sum and Difference Rule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01898688"/>
              </p:ext>
            </p:extLst>
          </p:nvPr>
        </p:nvGraphicFramePr>
        <p:xfrm>
          <a:off x="4800600" y="1023938"/>
          <a:ext cx="2112963" cy="1109662"/>
        </p:xfrm>
        <a:graphic>
          <a:graphicData uri="http://schemas.openxmlformats.org/presentationml/2006/ole">
            <p:oleObj spid="_x0000_s214018" name="Equation" r:id="rId3" imgW="748975" imgH="393529" progId="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56067647"/>
              </p:ext>
            </p:extLst>
          </p:nvPr>
        </p:nvGraphicFramePr>
        <p:xfrm>
          <a:off x="4038600" y="2362200"/>
          <a:ext cx="3962400" cy="1349108"/>
        </p:xfrm>
        <a:graphic>
          <a:graphicData uri="http://schemas.openxmlformats.org/presentationml/2006/ole">
            <p:oleObj spid="_x0000_s214019" name="Equation" r:id="rId4" imgW="1155700" imgH="393700" progId="">
              <p:embed/>
            </p:oleObj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23942996"/>
              </p:ext>
            </p:extLst>
          </p:nvPr>
        </p:nvGraphicFramePr>
        <p:xfrm>
          <a:off x="2514600" y="4648200"/>
          <a:ext cx="5519737" cy="1103312"/>
        </p:xfrm>
        <a:graphic>
          <a:graphicData uri="http://schemas.openxmlformats.org/presentationml/2006/ole">
            <p:oleObj spid="_x0000_s214020" name="Equation" r:id="rId5" imgW="1968480" imgH="393480" progId="Equation.3">
              <p:embed/>
            </p:oleObj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Basic Rules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3352800" y="228600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1981200" y="1081087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i="1" dirty="0" smtClean="0">
                <a:solidFill>
                  <a:schemeClr val="tx1"/>
                </a:solidFill>
              </a:rPr>
              <a:t>’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133599" y="1762125"/>
          <a:ext cx="3825875" cy="1303337"/>
        </p:xfrm>
        <a:graphic>
          <a:graphicData uri="http://schemas.openxmlformats.org/presentationml/2006/ole">
            <p:oleObj spid="_x0000_s215042" name="Equation" r:id="rId3" imgW="1155700" imgH="393700" progId="">
              <p:embed/>
            </p:oleObj>
          </a:graphicData>
        </a:graphic>
      </p:graphicFrame>
      <p:graphicFrame>
        <p:nvGraphicFramePr>
          <p:cNvPr id="3075" name="Object 10"/>
          <p:cNvGraphicFramePr>
            <a:graphicFrameLocks noGrp="1" noChangeAspect="1"/>
          </p:cNvGraphicFramePr>
          <p:nvPr>
            <p:ph/>
          </p:nvPr>
        </p:nvGraphicFramePr>
        <p:xfrm>
          <a:off x="2057399" y="3209925"/>
          <a:ext cx="3891064" cy="762000"/>
        </p:xfrm>
        <a:graphic>
          <a:graphicData uri="http://schemas.openxmlformats.org/presentationml/2006/ole">
            <p:oleObj spid="_x0000_s215043" name="Equation" r:id="rId4" imgW="1231366" imgH="241195" progId="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58429536"/>
              </p:ext>
            </p:extLst>
          </p:nvPr>
        </p:nvGraphicFramePr>
        <p:xfrm>
          <a:off x="2057399" y="4352925"/>
          <a:ext cx="1531938" cy="676275"/>
        </p:xfrm>
        <a:graphic>
          <a:graphicData uri="http://schemas.openxmlformats.org/presentationml/2006/ole">
            <p:oleObj spid="_x0000_s215044" name="Equation" r:id="rId5" imgW="545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792480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Basic Rules</a:t>
            </a:r>
          </a:p>
          <a:p>
            <a:endParaRPr lang="en-US" b="1" i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Constant Multiple Rule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Derivative of Exponential Function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sz="3200" b="1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33053229"/>
              </p:ext>
            </p:extLst>
          </p:nvPr>
        </p:nvGraphicFramePr>
        <p:xfrm>
          <a:off x="2209800" y="1752600"/>
          <a:ext cx="4260850" cy="1109663"/>
        </p:xfrm>
        <a:graphic>
          <a:graphicData uri="http://schemas.openxmlformats.org/presentationml/2006/ole">
            <p:oleObj spid="_x0000_s216066" name="Equation" r:id="rId3" imgW="1511300" imgH="393700" progId="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048000" y="3962400"/>
          <a:ext cx="2065337" cy="1103529"/>
        </p:xfrm>
        <a:graphic>
          <a:graphicData uri="http://schemas.openxmlformats.org/presentationml/2006/ole">
            <p:oleObj spid="_x0000_s216069" name="Equation" r:id="rId4" imgW="736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  Find </a:t>
            </a:r>
            <a:r>
              <a:rPr lang="en-US" sz="2800" dirty="0" err="1" smtClean="0">
                <a:cs typeface="Times New Roman" pitchFamily="18" charset="0"/>
              </a:rPr>
              <a:t>dy</a:t>
            </a:r>
            <a:r>
              <a:rPr lang="en-US" sz="2800" dirty="0" smtClean="0">
                <a:cs typeface="Times New Roman" pitchFamily="18" charset="0"/>
              </a:rPr>
              <a:t>/</a:t>
            </a:r>
            <a:r>
              <a:rPr lang="en-US" sz="2800" dirty="0" err="1" smtClean="0">
                <a:cs typeface="Times New Roman" pitchFamily="18" charset="0"/>
              </a:rPr>
              <a:t>dx</a:t>
            </a:r>
            <a:r>
              <a:rPr lang="en-US" sz="2800" dirty="0" smtClean="0">
                <a:cs typeface="Times New Roman" pitchFamily="18" charset="0"/>
              </a:rPr>
              <a:t> for the </a:t>
            </a:r>
            <a:r>
              <a:rPr lang="en-US" sz="2800" dirty="0" smtClean="0">
                <a:cs typeface="Times New Roman" pitchFamily="18" charset="0"/>
              </a:rPr>
              <a:t>function.</a:t>
            </a:r>
            <a:endParaRPr lang="en-US" sz="2800" i="1" dirty="0">
              <a:cs typeface="Times New Roman" pitchFamily="18" charset="0"/>
            </a:endParaRPr>
          </a:p>
        </p:txBody>
      </p:sp>
      <p:graphicFrame>
        <p:nvGraphicFramePr>
          <p:cNvPr id="210945" name="Object 1"/>
          <p:cNvGraphicFramePr>
            <a:graphicFrameLocks noChangeAspect="1"/>
          </p:cNvGraphicFramePr>
          <p:nvPr/>
        </p:nvGraphicFramePr>
        <p:xfrm>
          <a:off x="762000" y="2971800"/>
          <a:ext cx="3962400" cy="1168400"/>
        </p:xfrm>
        <a:graphic>
          <a:graphicData uri="http://schemas.openxmlformats.org/presentationml/2006/ole">
            <p:oleObj spid="_x0000_s210945" name="Equation" r:id="rId3" imgW="1333500" imgH="393700" progId="">
              <p:embed/>
            </p:oleObj>
          </a:graphicData>
        </a:graphic>
      </p:graphicFrame>
      <p:graphicFrame>
        <p:nvGraphicFramePr>
          <p:cNvPr id="210946" name="Object 2"/>
          <p:cNvGraphicFramePr>
            <a:graphicFrameLocks noChangeAspect="1"/>
          </p:cNvGraphicFramePr>
          <p:nvPr/>
        </p:nvGraphicFramePr>
        <p:xfrm>
          <a:off x="698500" y="4191000"/>
          <a:ext cx="6540500" cy="1257300"/>
        </p:xfrm>
        <a:graphic>
          <a:graphicData uri="http://schemas.openxmlformats.org/presentationml/2006/ole">
            <p:oleObj spid="_x0000_s210946" name="Equation" r:id="rId4" imgW="2184400" imgH="419100" progId="">
              <p:embed/>
            </p:oleObj>
          </a:graphicData>
        </a:graphic>
      </p:graphicFrame>
      <p:graphicFrame>
        <p:nvGraphicFramePr>
          <p:cNvPr id="210947" name="Object 3"/>
          <p:cNvGraphicFramePr>
            <a:graphicFrameLocks noChangeAspect="1"/>
          </p:cNvGraphicFramePr>
          <p:nvPr/>
        </p:nvGraphicFramePr>
        <p:xfrm>
          <a:off x="838200" y="1752600"/>
          <a:ext cx="3489325" cy="1103313"/>
        </p:xfrm>
        <a:graphic>
          <a:graphicData uri="http://schemas.openxmlformats.org/presentationml/2006/ole">
            <p:oleObj spid="_x0000_s210947" name="Equation" r:id="rId5" imgW="124452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5807</TotalTime>
  <Words>43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Basic Rules</vt:lpstr>
      <vt:lpstr>Slide 3</vt:lpstr>
      <vt:lpstr>Slide 4</vt:lpstr>
      <vt:lpstr>Examples 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145</cp:revision>
  <dcterms:created xsi:type="dcterms:W3CDTF">2005-10-11T19:45:23Z</dcterms:created>
  <dcterms:modified xsi:type="dcterms:W3CDTF">2014-12-31T20:44:51Z</dcterms:modified>
</cp:coreProperties>
</file>