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9"/>
  </p:notesMasterIdLst>
  <p:handoutMasterIdLst>
    <p:handoutMasterId r:id="rId10"/>
  </p:handoutMasterIdLst>
  <p:sldIdLst>
    <p:sldId id="318" r:id="rId2"/>
    <p:sldId id="361" r:id="rId3"/>
    <p:sldId id="360" r:id="rId4"/>
    <p:sldId id="351" r:id="rId5"/>
    <p:sldId id="368" r:id="rId6"/>
    <p:sldId id="366" r:id="rId7"/>
    <p:sldId id="367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  <a:srgbClr val="3366FF"/>
    <a:srgbClr val="FF5050"/>
    <a:srgbClr val="CCCCFF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4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83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A5D3E21-DC9A-499C-B01E-78CCA6E9419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CCD420-8C01-4F67-B37E-B8A4CFE407B2}" type="datetimeFigureOut">
              <a:rPr lang="en-US" smtClean="0"/>
              <a:pPr/>
              <a:t>12/31/2014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A72ACB-D5BF-4A32-AE50-35A5E46D27F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E3A9C-0278-4669-A6F9-C23DE7A1EAC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83DAE-2C65-4B52-B24A-C0748C82EF1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03CBE-3455-4F70-A6A6-0C0923CC2EC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122238"/>
            <a:ext cx="8229600" cy="6008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126EC2-30CB-4E73-96C7-51FC871A9F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B417F-08B3-4282-A837-FBDFFE101D1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711F5-0A51-4812-B9EF-5A158E2685D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73BB0-A3DA-4F6A-9F31-B90DEB6C6C5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D9272-0A03-4680-9E95-4CE3EC9DB346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A936E-27D4-4340-8A6C-BF3FC528E70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56163-78BC-4714-864E-3BE736A16DB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CF20D-26B5-448E-848C-3FD993D2D38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6DE0D-D449-4051-9D99-82DEA6FEE5F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6AE1BC-F382-4A21-91C9-26032EDC3A5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6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1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5.bin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497607" y="1905000"/>
            <a:ext cx="8016939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3.2</a:t>
            </a:r>
          </a:p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The Product and Quotient Rules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Text Box 2"/>
          <p:cNvSpPr txBox="1">
            <a:spLocks noChangeArrowheads="1"/>
          </p:cNvSpPr>
          <p:nvPr/>
        </p:nvSpPr>
        <p:spPr bwMode="auto">
          <a:xfrm>
            <a:off x="3352800" y="228600"/>
            <a:ext cx="2209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Examples</a:t>
            </a:r>
            <a:endParaRPr lang="en-US" sz="32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78" name="Text Box 3"/>
          <p:cNvSpPr txBox="1">
            <a:spLocks noChangeArrowheads="1"/>
          </p:cNvSpPr>
          <p:nvPr/>
        </p:nvSpPr>
        <p:spPr bwMode="auto">
          <a:xfrm>
            <a:off x="1981200" y="1081087"/>
            <a:ext cx="4876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Find </a:t>
            </a:r>
            <a:r>
              <a:rPr lang="en-US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800" i="1" dirty="0" smtClean="0">
                <a:solidFill>
                  <a:schemeClr val="tx1"/>
                </a:solidFill>
              </a:rPr>
              <a:t>’</a:t>
            </a:r>
            <a:r>
              <a:rPr lang="en-US" sz="2800" dirty="0" smtClean="0">
                <a:solidFill>
                  <a:schemeClr val="tx1"/>
                </a:solidFill>
              </a:rPr>
              <a:t> for the function.</a:t>
            </a:r>
            <a:endParaRPr lang="en-US" sz="2800" dirty="0">
              <a:solidFill>
                <a:schemeClr val="tx1"/>
              </a:solidFill>
            </a:endParaRPr>
          </a:p>
        </p:txBody>
      </p:sp>
      <p:graphicFrame>
        <p:nvGraphicFramePr>
          <p:cNvPr id="215045" name="Object 4"/>
          <p:cNvGraphicFramePr>
            <a:graphicFrameLocks noChangeAspect="1"/>
          </p:cNvGraphicFramePr>
          <p:nvPr/>
        </p:nvGraphicFramePr>
        <p:xfrm>
          <a:off x="2057400" y="1981200"/>
          <a:ext cx="2901950" cy="757238"/>
        </p:xfrm>
        <a:graphic>
          <a:graphicData uri="http://schemas.openxmlformats.org/presentationml/2006/ole">
            <p:oleObj spid="_x0000_s215045" name="Equation" r:id="rId3" imgW="876240" imgH="228600" progId="">
              <p:embed/>
            </p:oleObj>
          </a:graphicData>
        </a:graphic>
      </p:graphicFrame>
      <p:graphicFrame>
        <p:nvGraphicFramePr>
          <p:cNvPr id="215046" name="Object 6"/>
          <p:cNvGraphicFramePr>
            <a:graphicFrameLocks noChangeAspect="1"/>
          </p:cNvGraphicFramePr>
          <p:nvPr/>
        </p:nvGraphicFramePr>
        <p:xfrm>
          <a:off x="2057400" y="3200400"/>
          <a:ext cx="1943065" cy="795338"/>
        </p:xfrm>
        <a:graphic>
          <a:graphicData uri="http://schemas.openxmlformats.org/presentationml/2006/ole">
            <p:oleObj spid="_x0000_s215046" name="Equation" r:id="rId4" imgW="55872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381000" y="2819400"/>
            <a:ext cx="5181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b="1" i="1" dirty="0" smtClean="0">
                <a:solidFill>
                  <a:srgbClr val="FF0000"/>
                </a:solidFill>
              </a:rPr>
              <a:t>Alternative form:</a:t>
            </a:r>
            <a:endParaRPr lang="en-US" sz="2800" b="1" i="1" dirty="0">
              <a:solidFill>
                <a:srgbClr val="FF0000"/>
              </a:solidFill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623942996"/>
              </p:ext>
            </p:extLst>
          </p:nvPr>
        </p:nvGraphicFramePr>
        <p:xfrm>
          <a:off x="838200" y="1143000"/>
          <a:ext cx="7372350" cy="1103313"/>
        </p:xfrm>
        <a:graphic>
          <a:graphicData uri="http://schemas.openxmlformats.org/presentationml/2006/ole">
            <p:oleObj spid="_x0000_s214020" name="Equation" r:id="rId3" imgW="2628720" imgH="393480" progId="Equation.3">
              <p:embed/>
            </p:oleObj>
          </a:graphicData>
        </a:graphic>
      </p:graphicFrame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7772400" cy="533400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rPr>
              <a:t>Product Rule</a:t>
            </a:r>
            <a:endParaRPr lang="en-US" sz="32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+mn-ea"/>
              <a:cs typeface="+mn-cs"/>
            </a:endParaRPr>
          </a:p>
        </p:txBody>
      </p:sp>
      <p:graphicFrame>
        <p:nvGraphicFramePr>
          <p:cNvPr id="214021" name="Object 5"/>
          <p:cNvGraphicFramePr>
            <a:graphicFrameLocks noChangeAspect="1"/>
          </p:cNvGraphicFramePr>
          <p:nvPr/>
        </p:nvGraphicFramePr>
        <p:xfrm>
          <a:off x="2795588" y="3925888"/>
          <a:ext cx="3455987" cy="1103312"/>
        </p:xfrm>
        <a:graphic>
          <a:graphicData uri="http://schemas.openxmlformats.org/presentationml/2006/ole">
            <p:oleObj spid="_x0000_s214021" name="Equation" r:id="rId4" imgW="123156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14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3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rPr>
              <a:t>Examples</a:t>
            </a:r>
            <a:r>
              <a:rPr lang="en-US" dirty="0" smtClean="0">
                <a:cs typeface="Times New Roman" pitchFamily="18" charset="0"/>
              </a:rPr>
              <a:t> </a:t>
            </a:r>
            <a:endParaRPr lang="en-US" dirty="0">
              <a:solidFill>
                <a:schemeClr val="accent2"/>
              </a:solidFill>
              <a:cs typeface="Times New Roman" pitchFamily="18" charset="0"/>
            </a:endParaRPr>
          </a:p>
        </p:txBody>
      </p:sp>
      <p:sp>
        <p:nvSpPr>
          <p:cNvPr id="122882" name="Text Box 2"/>
          <p:cNvSpPr txBox="1">
            <a:spLocks noChangeArrowheads="1"/>
          </p:cNvSpPr>
          <p:nvPr/>
        </p:nvSpPr>
        <p:spPr bwMode="auto">
          <a:xfrm>
            <a:off x="533400" y="838200"/>
            <a:ext cx="8001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514350" indent="-514350">
              <a:spcBef>
                <a:spcPct val="50000"/>
              </a:spcBef>
            </a:pPr>
            <a:r>
              <a:rPr lang="en-US" sz="2800" dirty="0" smtClean="0">
                <a:cs typeface="Times New Roman" pitchFamily="18" charset="0"/>
              </a:rPr>
              <a:t>  Find the derivative.</a:t>
            </a:r>
            <a:endParaRPr lang="en-US" sz="2800" i="1" dirty="0">
              <a:cs typeface="Times New Roman" pitchFamily="18" charset="0"/>
            </a:endParaRPr>
          </a:p>
        </p:txBody>
      </p:sp>
      <p:graphicFrame>
        <p:nvGraphicFramePr>
          <p:cNvPr id="210948" name="Object 4"/>
          <p:cNvGraphicFramePr>
            <a:graphicFrameLocks noChangeAspect="1"/>
          </p:cNvGraphicFramePr>
          <p:nvPr/>
        </p:nvGraphicFramePr>
        <p:xfrm>
          <a:off x="990600" y="1447800"/>
          <a:ext cx="2598738" cy="719789"/>
        </p:xfrm>
        <a:graphic>
          <a:graphicData uri="http://schemas.openxmlformats.org/presentationml/2006/ole">
            <p:oleObj spid="_x0000_s210948" name="Equation" r:id="rId3" imgW="825480" imgH="228600" progId="Equation.3">
              <p:embed/>
            </p:oleObj>
          </a:graphicData>
        </a:graphic>
      </p:graphicFrame>
      <p:graphicFrame>
        <p:nvGraphicFramePr>
          <p:cNvPr id="210949" name="Object 5"/>
          <p:cNvGraphicFramePr>
            <a:graphicFrameLocks noChangeAspect="1"/>
          </p:cNvGraphicFramePr>
          <p:nvPr/>
        </p:nvGraphicFramePr>
        <p:xfrm>
          <a:off x="990600" y="2219282"/>
          <a:ext cx="4572000" cy="635041"/>
        </p:xfrm>
        <a:graphic>
          <a:graphicData uri="http://schemas.openxmlformats.org/presentationml/2006/ole">
            <p:oleObj spid="_x0000_s210949" name="Equation" r:id="rId4" imgW="1460160" imgH="203040" progId="Equation.3">
              <p:embed/>
            </p:oleObj>
          </a:graphicData>
        </a:graphic>
      </p:graphicFrame>
      <p:graphicFrame>
        <p:nvGraphicFramePr>
          <p:cNvPr id="210950" name="Object 6"/>
          <p:cNvGraphicFramePr>
            <a:graphicFrameLocks noChangeAspect="1"/>
          </p:cNvGraphicFramePr>
          <p:nvPr/>
        </p:nvGraphicFramePr>
        <p:xfrm>
          <a:off x="990600" y="3009900"/>
          <a:ext cx="2438400" cy="685666"/>
        </p:xfrm>
        <a:graphic>
          <a:graphicData uri="http://schemas.openxmlformats.org/presentationml/2006/ole">
            <p:oleObj spid="_x0000_s210950" name="Equation" r:id="rId5" imgW="812520" imgH="228600" progId="Equation.3">
              <p:embed/>
            </p:oleObj>
          </a:graphicData>
        </a:graphic>
      </p:graphicFrame>
      <p:graphicFrame>
        <p:nvGraphicFramePr>
          <p:cNvPr id="210951" name="Object 7"/>
          <p:cNvGraphicFramePr>
            <a:graphicFrameLocks noChangeAspect="1"/>
          </p:cNvGraphicFramePr>
          <p:nvPr/>
        </p:nvGraphicFramePr>
        <p:xfrm>
          <a:off x="1010618" y="3890964"/>
          <a:ext cx="2723182" cy="604836"/>
        </p:xfrm>
        <a:graphic>
          <a:graphicData uri="http://schemas.openxmlformats.org/presentationml/2006/ole">
            <p:oleObj spid="_x0000_s210951" name="Equation" r:id="rId6" imgW="914400" imgH="203040" progId="Equation.3">
              <p:embed/>
            </p:oleObj>
          </a:graphicData>
        </a:graphic>
      </p:graphicFrame>
      <p:graphicFrame>
        <p:nvGraphicFramePr>
          <p:cNvPr id="210952" name="Object 4"/>
          <p:cNvGraphicFramePr>
            <a:graphicFrameLocks noChangeAspect="1"/>
          </p:cNvGraphicFramePr>
          <p:nvPr/>
        </p:nvGraphicFramePr>
        <p:xfrm>
          <a:off x="990600" y="4688680"/>
          <a:ext cx="2286000" cy="1178719"/>
        </p:xfrm>
        <a:graphic>
          <a:graphicData uri="http://schemas.openxmlformats.org/presentationml/2006/ole">
            <p:oleObj spid="_x0000_s210952" name="Equation" r:id="rId7" imgW="812520" imgH="419040" progId="">
              <p:embed/>
            </p:oleObj>
          </a:graphicData>
        </a:graphic>
      </p:graphicFrame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381000" y="2819400"/>
            <a:ext cx="5181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b="1" i="1" dirty="0" smtClean="0">
                <a:solidFill>
                  <a:srgbClr val="FF0000"/>
                </a:solidFill>
              </a:rPr>
              <a:t>Alternative form:</a:t>
            </a:r>
            <a:endParaRPr lang="en-US" sz="2800" b="1" i="1" dirty="0">
              <a:solidFill>
                <a:srgbClr val="FF0000"/>
              </a:solidFill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623942996"/>
              </p:ext>
            </p:extLst>
          </p:nvPr>
        </p:nvGraphicFramePr>
        <p:xfrm>
          <a:off x="1195388" y="1054100"/>
          <a:ext cx="6659562" cy="1281113"/>
        </p:xfrm>
        <a:graphic>
          <a:graphicData uri="http://schemas.openxmlformats.org/presentationml/2006/ole">
            <p:oleObj spid="_x0000_s225282" name="Equation" r:id="rId3" imgW="2374560" imgH="457200" progId="Equation.3">
              <p:embed/>
            </p:oleObj>
          </a:graphicData>
        </a:graphic>
      </p:graphicFrame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7772400" cy="533400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rPr>
              <a:t>Quotient Rule</a:t>
            </a:r>
            <a:endParaRPr lang="en-US" sz="32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+mn-ea"/>
              <a:cs typeface="+mn-cs"/>
            </a:endParaRPr>
          </a:p>
        </p:txBody>
      </p:sp>
      <p:graphicFrame>
        <p:nvGraphicFramePr>
          <p:cNvPr id="214021" name="Object 5"/>
          <p:cNvGraphicFramePr>
            <a:graphicFrameLocks noChangeAspect="1"/>
          </p:cNvGraphicFramePr>
          <p:nvPr/>
        </p:nvGraphicFramePr>
        <p:xfrm>
          <a:off x="2849563" y="3871913"/>
          <a:ext cx="3348037" cy="1211262"/>
        </p:xfrm>
        <a:graphic>
          <a:graphicData uri="http://schemas.openxmlformats.org/presentationml/2006/ole">
            <p:oleObj spid="_x0000_s225283" name="Equation" r:id="rId4" imgW="119376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14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3352800" y="228600"/>
            <a:ext cx="3429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Examples</a:t>
            </a:r>
            <a:endParaRPr lang="en-US" sz="32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1981200" y="914400"/>
            <a:ext cx="4419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Find </a:t>
            </a:r>
            <a:r>
              <a:rPr lang="en-US" sz="2800" i="1" dirty="0" err="1" smtClean="0">
                <a:solidFill>
                  <a:schemeClr val="tx1"/>
                </a:solidFill>
              </a:rPr>
              <a:t>dy</a:t>
            </a:r>
            <a:r>
              <a:rPr lang="en-US" sz="2800" i="1" dirty="0" smtClean="0">
                <a:solidFill>
                  <a:schemeClr val="tx1"/>
                </a:solidFill>
              </a:rPr>
              <a:t>/</a:t>
            </a:r>
            <a:r>
              <a:rPr lang="en-US" sz="2800" i="1" dirty="0" err="1" smtClean="0">
                <a:solidFill>
                  <a:schemeClr val="tx1"/>
                </a:solidFill>
              </a:rPr>
              <a:t>dx</a:t>
            </a:r>
            <a:r>
              <a:rPr lang="en-US" sz="2800" dirty="0" smtClean="0">
                <a:solidFill>
                  <a:schemeClr val="tx1"/>
                </a:solidFill>
              </a:rPr>
              <a:t> for the function.</a:t>
            </a:r>
            <a:endParaRPr lang="en-US" sz="2800" dirty="0">
              <a:solidFill>
                <a:schemeClr val="tx1"/>
              </a:solidFill>
            </a:endParaRPr>
          </a:p>
        </p:txBody>
      </p:sp>
      <p:graphicFrame>
        <p:nvGraphicFramePr>
          <p:cNvPr id="24582" name="Object 4"/>
          <p:cNvGraphicFramePr>
            <a:graphicFrameLocks noChangeAspect="1"/>
          </p:cNvGraphicFramePr>
          <p:nvPr/>
        </p:nvGraphicFramePr>
        <p:xfrm>
          <a:off x="533400" y="1600200"/>
          <a:ext cx="3048000" cy="1240779"/>
        </p:xfrm>
        <a:graphic>
          <a:graphicData uri="http://schemas.openxmlformats.org/presentationml/2006/ole">
            <p:oleObj spid="_x0000_s223234" name="Equation" r:id="rId3" imgW="1028520" imgH="419040" progId="">
              <p:embed/>
            </p:oleObj>
          </a:graphicData>
        </a:graphic>
      </p:graphicFrame>
      <p:graphicFrame>
        <p:nvGraphicFramePr>
          <p:cNvPr id="24583" name="Object 7"/>
          <p:cNvGraphicFramePr>
            <a:graphicFrameLocks noChangeAspect="1"/>
          </p:cNvGraphicFramePr>
          <p:nvPr/>
        </p:nvGraphicFramePr>
        <p:xfrm>
          <a:off x="4800600" y="3048000"/>
          <a:ext cx="3352800" cy="1242199"/>
        </p:xfrm>
        <a:graphic>
          <a:graphicData uri="http://schemas.openxmlformats.org/presentationml/2006/ole">
            <p:oleObj spid="_x0000_s223235" name="Equation" r:id="rId4" imgW="1130040" imgH="419040" progId="">
              <p:embed/>
            </p:oleObj>
          </a:graphicData>
        </a:graphic>
      </p:graphicFrame>
      <p:graphicFrame>
        <p:nvGraphicFramePr>
          <p:cNvPr id="24584" name="Object 8"/>
          <p:cNvGraphicFramePr>
            <a:graphicFrameLocks noChangeAspect="1"/>
          </p:cNvGraphicFramePr>
          <p:nvPr/>
        </p:nvGraphicFramePr>
        <p:xfrm>
          <a:off x="4953000" y="1676400"/>
          <a:ext cx="2133600" cy="1193622"/>
        </p:xfrm>
        <a:graphic>
          <a:graphicData uri="http://schemas.openxmlformats.org/presentationml/2006/ole">
            <p:oleObj spid="_x0000_s223236" name="Equation" r:id="rId5" imgW="749160" imgH="419040" progId="Equation.3">
              <p:embed/>
            </p:oleObj>
          </a:graphicData>
        </a:graphic>
      </p:graphicFrame>
      <p:graphicFrame>
        <p:nvGraphicFramePr>
          <p:cNvPr id="24586" name="Object 10"/>
          <p:cNvGraphicFramePr>
            <a:graphicFrameLocks noChangeAspect="1"/>
          </p:cNvGraphicFramePr>
          <p:nvPr/>
        </p:nvGraphicFramePr>
        <p:xfrm>
          <a:off x="609600" y="3124200"/>
          <a:ext cx="3390900" cy="1066800"/>
        </p:xfrm>
        <a:graphic>
          <a:graphicData uri="http://schemas.openxmlformats.org/presentationml/2006/ole">
            <p:oleObj spid="_x0000_s223237" name="Equation" r:id="rId6" imgW="1333440" imgH="419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3200400" y="228600"/>
            <a:ext cx="3581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</a:t>
            </a:r>
            <a:endParaRPr lang="en-US" sz="32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1752" name="Object 8"/>
          <p:cNvGraphicFramePr>
            <a:graphicFrameLocks noChangeAspect="1"/>
          </p:cNvGraphicFramePr>
          <p:nvPr/>
        </p:nvGraphicFramePr>
        <p:xfrm>
          <a:off x="2667000" y="1828800"/>
          <a:ext cx="2411412" cy="1241425"/>
        </p:xfrm>
        <a:graphic>
          <a:graphicData uri="http://schemas.openxmlformats.org/presentationml/2006/ole">
            <p:oleObj spid="_x0000_s224260" name="Equation" r:id="rId3" imgW="812520" imgH="419040" progId="">
              <p:embed/>
            </p:oleObj>
          </a:graphicData>
        </a:graphic>
      </p:graphicFrame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381000" y="1219200"/>
            <a:ext cx="8382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Find an equation of the tangent line to </a:t>
            </a:r>
            <a:r>
              <a:rPr lang="en-US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800" dirty="0" smtClean="0">
                <a:solidFill>
                  <a:schemeClr val="tx1"/>
                </a:solidFill>
              </a:rPr>
              <a:t> (</a:t>
            </a:r>
            <a:r>
              <a:rPr lang="en-US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dirty="0" smtClean="0">
                <a:solidFill>
                  <a:schemeClr val="tx1"/>
                </a:solidFill>
              </a:rPr>
              <a:t>) at </a:t>
            </a:r>
            <a:r>
              <a:rPr lang="en-US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 =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800" dirty="0" smtClean="0">
                <a:solidFill>
                  <a:schemeClr val="tx1"/>
                </a:solidFill>
              </a:rPr>
              <a:t>.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5825</TotalTime>
  <Words>55</Words>
  <Application>Microsoft Office PowerPoint</Application>
  <PresentationFormat>On-screen Show (4:3)</PresentationFormat>
  <Paragraphs>14</Paragraphs>
  <Slides>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Office Theme</vt:lpstr>
      <vt:lpstr>Equation</vt:lpstr>
      <vt:lpstr>Slide 1</vt:lpstr>
      <vt:lpstr>Slide 2</vt:lpstr>
      <vt:lpstr>Product Rule</vt:lpstr>
      <vt:lpstr>Examples </vt:lpstr>
      <vt:lpstr>Quotient Rule</vt:lpstr>
      <vt:lpstr>Slide 6</vt:lpstr>
      <vt:lpstr>Slide 7</vt:lpstr>
    </vt:vector>
  </TitlesOfParts>
  <Company>SCC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Limits</dc:title>
  <dc:creator>Phong Chau</dc:creator>
  <cp:lastModifiedBy>Phong</cp:lastModifiedBy>
  <cp:revision>149</cp:revision>
  <dcterms:created xsi:type="dcterms:W3CDTF">2005-10-11T19:45:23Z</dcterms:created>
  <dcterms:modified xsi:type="dcterms:W3CDTF">2014-12-31T20:46:04Z</dcterms:modified>
</cp:coreProperties>
</file>