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8"/>
  </p:notesMasterIdLst>
  <p:handoutMasterIdLst>
    <p:handoutMasterId r:id="rId9"/>
  </p:handoutMasterIdLst>
  <p:sldIdLst>
    <p:sldId id="318" r:id="rId2"/>
    <p:sldId id="373" r:id="rId3"/>
    <p:sldId id="374" r:id="rId4"/>
    <p:sldId id="375" r:id="rId5"/>
    <p:sldId id="376" r:id="rId6"/>
    <p:sldId id="37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3366FF"/>
    <a:srgbClr val="FF5050"/>
    <a:srgbClr val="CCCC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5D3E21-DC9A-499C-B01E-78CCA6E941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CD420-8C01-4F67-B37E-B8A4CFE407B2}" type="datetimeFigureOut">
              <a:rPr lang="en-US" smtClean="0"/>
              <a:pPr/>
              <a:t>12/31/2014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72ACB-D5BF-4A32-AE50-35A5E46D2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3A9C-0278-4669-A6F9-C23DE7A1EAC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3DAE-2C65-4B52-B24A-C0748C82EF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03CBE-3455-4F70-A6A6-0C0923CC2EC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417F-08B3-4282-A837-FBDFFE101D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11F5-0A51-4812-B9EF-5A158E2685D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3BB0-A3DA-4F6A-9F31-B90DEB6C6C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9272-0A03-4680-9E95-4CE3EC9DB3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936E-27D4-4340-8A6C-BF3FC528E7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6163-78BC-4714-864E-3BE736A16D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F20D-26B5-448E-848C-3FD993D2D3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DE0D-D449-4051-9D99-82DEA6FEE5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AE1BC-F382-4A21-91C9-26032EDC3A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548659" y="1905000"/>
            <a:ext cx="391485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3.4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The Chain Rule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200400" y="253425"/>
            <a:ext cx="228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2400" b="1" i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143000" y="1143000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Find </a:t>
            </a:r>
            <a:r>
              <a:rPr lang="en-US" sz="2800" dirty="0" err="1" smtClean="0">
                <a:solidFill>
                  <a:schemeClr val="tx1"/>
                </a:solidFill>
              </a:rPr>
              <a:t>dy</a:t>
            </a:r>
            <a:r>
              <a:rPr lang="en-US" sz="2800" dirty="0" smtClean="0">
                <a:solidFill>
                  <a:schemeClr val="tx1"/>
                </a:solidFill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</a:rPr>
              <a:t>dx</a:t>
            </a:r>
            <a:r>
              <a:rPr lang="en-US" sz="2800" dirty="0" smtClean="0">
                <a:solidFill>
                  <a:schemeClr val="tx1"/>
                </a:solidFill>
              </a:rPr>
              <a:t> and factor the result.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24581" name="Object 4"/>
          <p:cNvGraphicFramePr>
            <a:graphicFrameLocks noChangeAspect="1"/>
          </p:cNvGraphicFramePr>
          <p:nvPr/>
        </p:nvGraphicFramePr>
        <p:xfrm>
          <a:off x="2740025" y="2900362"/>
          <a:ext cx="2606675" cy="757238"/>
        </p:xfrm>
        <a:graphic>
          <a:graphicData uri="http://schemas.openxmlformats.org/presentationml/2006/ole">
            <p:oleObj spid="_x0000_s233474" name="Equation" r:id="rId3" imgW="787320" imgH="228600" progId="">
              <p:embed/>
            </p:oleObj>
          </a:graphicData>
        </a:graphic>
      </p:graphicFrame>
      <p:graphicFrame>
        <p:nvGraphicFramePr>
          <p:cNvPr id="24582" name="Object 4"/>
          <p:cNvGraphicFramePr>
            <a:graphicFrameLocks noChangeAspect="1"/>
          </p:cNvGraphicFramePr>
          <p:nvPr/>
        </p:nvGraphicFramePr>
        <p:xfrm>
          <a:off x="2781300" y="1985962"/>
          <a:ext cx="2103438" cy="757238"/>
        </p:xfrm>
        <a:graphic>
          <a:graphicData uri="http://schemas.openxmlformats.org/presentationml/2006/ole">
            <p:oleObj spid="_x0000_s233475" name="Equation" r:id="rId4" imgW="634725" imgH="228501" progId="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2628900" y="3814762"/>
          <a:ext cx="3238500" cy="757238"/>
        </p:xfrm>
        <a:graphic>
          <a:graphicData uri="http://schemas.openxmlformats.org/presentationml/2006/ole">
            <p:oleObj spid="_x0000_s233476" name="Equation" r:id="rId5" imgW="97790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429000" y="304800"/>
            <a:ext cx="297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Chain Rule</a:t>
            </a:r>
          </a:p>
        </p:txBody>
      </p:sp>
      <p:graphicFrame>
        <p:nvGraphicFramePr>
          <p:cNvPr id="103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26309741"/>
              </p:ext>
            </p:extLst>
          </p:nvPr>
        </p:nvGraphicFramePr>
        <p:xfrm>
          <a:off x="3962400" y="1143000"/>
          <a:ext cx="2743200" cy="1327907"/>
        </p:xfrm>
        <a:graphic>
          <a:graphicData uri="http://schemas.openxmlformats.org/presentationml/2006/ole">
            <p:oleObj spid="_x0000_s234498" name="Equation" r:id="rId3" imgW="812447" imgH="393529" progId="">
              <p:embed/>
            </p:oleObj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04800" y="1066800"/>
            <a:ext cx="304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Let</a:t>
            </a:r>
            <a:r>
              <a:rPr lang="en-US" sz="2800" i="1" dirty="0" smtClean="0"/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u =</a:t>
            </a:r>
            <a:r>
              <a:rPr lang="en-US" sz="2800" i="1" dirty="0" smtClean="0"/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/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). Then</a:t>
            </a:r>
            <a:endParaRPr lang="en-US" i="1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75684595"/>
              </p:ext>
            </p:extLst>
          </p:nvPr>
        </p:nvGraphicFramePr>
        <p:xfrm>
          <a:off x="533400" y="4078287"/>
          <a:ext cx="2944813" cy="798513"/>
        </p:xfrm>
        <a:graphic>
          <a:graphicData uri="http://schemas.openxmlformats.org/presentationml/2006/ole">
            <p:oleObj spid="_x0000_s234499" name="Equation" r:id="rId4" imgW="888614" imgH="241195" progId="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3393260233"/>
              </p:ext>
            </p:extLst>
          </p:nvPr>
        </p:nvGraphicFramePr>
        <p:xfrm>
          <a:off x="381000" y="5029200"/>
          <a:ext cx="3648075" cy="871538"/>
        </p:xfrm>
        <a:graphic>
          <a:graphicData uri="http://schemas.openxmlformats.org/presentationml/2006/ole">
            <p:oleObj spid="_x0000_s234500" name="Equation" r:id="rId5" imgW="1117115" imgH="266584" progId="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82203737"/>
              </p:ext>
            </p:extLst>
          </p:nvPr>
        </p:nvGraphicFramePr>
        <p:xfrm>
          <a:off x="5465763" y="4114800"/>
          <a:ext cx="3005137" cy="762000"/>
        </p:xfrm>
        <a:graphic>
          <a:graphicData uri="http://schemas.openxmlformats.org/presentationml/2006/ole">
            <p:oleObj spid="_x0000_s234501" name="Equation" r:id="rId6" imgW="901309" imgH="228501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85290507"/>
              </p:ext>
            </p:extLst>
          </p:nvPr>
        </p:nvGraphicFramePr>
        <p:xfrm>
          <a:off x="5541963" y="4953000"/>
          <a:ext cx="2709862" cy="762000"/>
        </p:xfrm>
        <a:graphic>
          <a:graphicData uri="http://schemas.openxmlformats.org/presentationml/2006/ole">
            <p:oleObj spid="_x0000_s234502" name="Equation" r:id="rId7" imgW="812447" imgH="228501" progId="">
              <p:embed/>
            </p:oleObj>
          </a:graphicData>
        </a:graphic>
      </p:graphicFrame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17945" y="3321050"/>
            <a:ext cx="21728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7030A0"/>
                </a:solidFill>
              </a:rPr>
              <a:t>Examples:</a:t>
            </a:r>
            <a:endParaRPr lang="en-US" b="1" i="1" dirty="0">
              <a:solidFill>
                <a:srgbClr val="7030A0"/>
              </a:solidFill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667000" y="3343835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Find </a:t>
            </a:r>
            <a:r>
              <a:rPr lang="en-US" sz="2800" dirty="0" err="1" smtClean="0">
                <a:solidFill>
                  <a:schemeClr val="tx1"/>
                </a:solidFill>
              </a:rPr>
              <a:t>dy</a:t>
            </a:r>
            <a:r>
              <a:rPr lang="en-US" sz="2800" dirty="0" smtClean="0">
                <a:solidFill>
                  <a:schemeClr val="tx1"/>
                </a:solidFill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</a:rPr>
              <a:t>dt</a:t>
            </a:r>
            <a:r>
              <a:rPr lang="en-US" sz="2800" dirty="0" smtClean="0">
                <a:solidFill>
                  <a:schemeClr val="tx1"/>
                </a:solidFill>
              </a:rPr>
              <a:t> for the function.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81000" y="3048000"/>
            <a:ext cx="243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7030A0"/>
                </a:solidFill>
              </a:rPr>
              <a:t>Examples:</a:t>
            </a:r>
            <a:endParaRPr lang="en-US" b="1" i="1" dirty="0">
              <a:solidFill>
                <a:srgbClr val="7030A0"/>
              </a:solidFill>
            </a:endParaRP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75234996"/>
              </p:ext>
            </p:extLst>
          </p:nvPr>
        </p:nvGraphicFramePr>
        <p:xfrm>
          <a:off x="914400" y="3871913"/>
          <a:ext cx="2286000" cy="1144307"/>
        </p:xfrm>
        <a:graphic>
          <a:graphicData uri="http://schemas.openxmlformats.org/presentationml/2006/ole">
            <p:oleObj spid="_x0000_s235522" name="Equation" r:id="rId3" imgW="838200" imgH="419100" progId="">
              <p:embed/>
            </p:oleObj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590800" y="30480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Find </a:t>
            </a:r>
            <a:r>
              <a:rPr lang="en-US" sz="2800" dirty="0" err="1" smtClean="0">
                <a:solidFill>
                  <a:schemeClr val="tx1"/>
                </a:solidFill>
              </a:rPr>
              <a:t>dy</a:t>
            </a:r>
            <a:r>
              <a:rPr lang="en-US" sz="2800" dirty="0" smtClean="0">
                <a:solidFill>
                  <a:schemeClr val="tx1"/>
                </a:solidFill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</a:rPr>
              <a:t>dt</a:t>
            </a:r>
            <a:r>
              <a:rPr lang="en-US" sz="2800" dirty="0" smtClean="0">
                <a:solidFill>
                  <a:schemeClr val="tx1"/>
                </a:solidFill>
              </a:rPr>
              <a:t> for the function.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2560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8352589"/>
              </p:ext>
            </p:extLst>
          </p:nvPr>
        </p:nvGraphicFramePr>
        <p:xfrm>
          <a:off x="5181600" y="3982758"/>
          <a:ext cx="2625725" cy="665442"/>
        </p:xfrm>
        <a:graphic>
          <a:graphicData uri="http://schemas.openxmlformats.org/presentationml/2006/ole">
            <p:oleObj spid="_x0000_s235523" name="Equation" r:id="rId4" imgW="901309" imgH="228501" progId="">
              <p:embed/>
            </p:oleObj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18864764"/>
              </p:ext>
            </p:extLst>
          </p:nvPr>
        </p:nvGraphicFramePr>
        <p:xfrm>
          <a:off x="3854478" y="1112200"/>
          <a:ext cx="3613122" cy="1097599"/>
        </p:xfrm>
        <a:graphic>
          <a:graphicData uri="http://schemas.openxmlformats.org/presentationml/2006/ole">
            <p:oleObj spid="_x0000_s235524" name="Equation" r:id="rId5" imgW="1295400" imgH="393700" progId="">
              <p:embed/>
            </p:oleObj>
          </a:graphicData>
        </a:graphic>
      </p:graphicFrame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518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i="1" dirty="0" smtClean="0"/>
              <a:t>If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i="1" dirty="0" smtClean="0"/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)]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smtClean="0"/>
              <a:t>then</a:t>
            </a:r>
            <a:endParaRPr lang="en-US" i="1" dirty="0" smtClean="0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524000" y="304800"/>
            <a:ext cx="678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Chain Rule (Alternative Form)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1143000" y="304800"/>
            <a:ext cx="678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Derivative of exponential function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2590800" y="3962400"/>
          <a:ext cx="4125913" cy="1206286"/>
        </p:xfrm>
        <a:graphic>
          <a:graphicData uri="http://schemas.openxmlformats.org/presentationml/2006/ole">
            <p:oleObj spid="_x0000_s236546" name="Equation" r:id="rId3" imgW="1345616" imgH="393529" progId="">
              <p:embed/>
            </p:oleObj>
          </a:graphicData>
        </a:graphic>
      </p:graphicFrame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81000" y="3352800"/>
            <a:ext cx="518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If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dirty="0" smtClean="0"/>
              <a:t> is a function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, then</a:t>
            </a:r>
            <a:endParaRPr lang="en-US" dirty="0" smtClean="0"/>
          </a:p>
        </p:txBody>
      </p:sp>
      <p:graphicFrame>
        <p:nvGraphicFramePr>
          <p:cNvPr id="1031" name="Object 5"/>
          <p:cNvGraphicFramePr>
            <a:graphicFrameLocks noChangeAspect="1"/>
          </p:cNvGraphicFramePr>
          <p:nvPr/>
        </p:nvGraphicFramePr>
        <p:xfrm>
          <a:off x="2743200" y="990600"/>
          <a:ext cx="3505200" cy="1219551"/>
        </p:xfrm>
        <a:graphic>
          <a:graphicData uri="http://schemas.openxmlformats.org/presentationml/2006/ole">
            <p:oleObj spid="_x0000_s236547" name="Equation" r:id="rId4" imgW="1129810" imgH="393529" progId="">
              <p:embed/>
            </p:oleObj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04800" y="2667000"/>
            <a:ext cx="518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7030A0"/>
                </a:solidFill>
              </a:rPr>
              <a:t>General Form</a:t>
            </a:r>
            <a:r>
              <a:rPr lang="en-US" sz="2800" b="1" i="1" dirty="0" smtClean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200400" y="228600"/>
            <a:ext cx="3581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057400" y="914400"/>
            <a:ext cx="480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Find y’ for each function.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2057400" y="3505200"/>
          <a:ext cx="3797300" cy="649288"/>
        </p:xfrm>
        <a:graphic>
          <a:graphicData uri="http://schemas.openxmlformats.org/presentationml/2006/ole">
            <p:oleObj spid="_x0000_s227330" name="Equation" r:id="rId3" imgW="1333440" imgH="228600" progId="">
              <p:embed/>
            </p:oleObj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1665287" y="3276600"/>
          <a:ext cx="2255837" cy="1271588"/>
        </p:xfrm>
        <a:graphic>
          <a:graphicData uri="http://schemas.openxmlformats.org/presentationml/2006/ole">
            <p:oleObj spid="_x0000_s227331" name="Equation" r:id="rId4" imgW="69840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5897</TotalTime>
  <Words>74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</vt:vector>
  </TitlesOfParts>
  <Company>SCC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Limits</dc:title>
  <dc:creator>Phong Chau</dc:creator>
  <cp:lastModifiedBy>Phong</cp:lastModifiedBy>
  <cp:revision>155</cp:revision>
  <dcterms:created xsi:type="dcterms:W3CDTF">2005-10-11T19:45:23Z</dcterms:created>
  <dcterms:modified xsi:type="dcterms:W3CDTF">2014-12-31T20:57:14Z</dcterms:modified>
</cp:coreProperties>
</file>