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4" r:id="rId3"/>
    <p:sldId id="285" r:id="rId4"/>
    <p:sldId id="286" r:id="rId5"/>
    <p:sldId id="288" r:id="rId6"/>
    <p:sldId id="289" r:id="rId7"/>
    <p:sldId id="290" r:id="rId8"/>
    <p:sldId id="271" r:id="rId9"/>
    <p:sldId id="274" r:id="rId10"/>
    <p:sldId id="298" r:id="rId11"/>
    <p:sldId id="299" r:id="rId12"/>
    <p:sldId id="300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EBDBC96-DB24-4FDB-9FE8-FB1B230E2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656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E721362-C995-4D09-94DF-0EAFD681F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8230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6D109-0251-4BE3-B91E-31926CC40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552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0BAB1-8163-4A84-8547-586778C333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26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88F58-3D8E-4CE9-934C-8CFE6CC485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3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214313"/>
            <a:ext cx="7804150" cy="591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7F2EF-3710-495A-B7EF-A4BA4BF79B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4668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52071-CCE8-403F-8D73-4DD557FB4C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25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D9A550-55BD-4E91-BCDE-A521F6BFA8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95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9E9955-F71E-4021-8825-04F7685AAF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336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C871B-17A1-4FEC-A81B-C855A53EBD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02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01354D-5E4C-43F5-B436-14ED757784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654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259E2-0215-4CEB-840E-5BB36093CE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1678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AFEA26-4375-4677-9F63-A6D003DDBA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703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2BFABA-7A05-4B70-8075-F24FFCA964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1982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D48C3C6-1C79-4838-B328-E3BC6F6571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030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371600"/>
            <a:ext cx="9296400" cy="19272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Section 3.5  </a:t>
            </a:r>
            <a:b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</a:rPr>
              <a:t>Implicit Differentiation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784873-8C06-410F-8816-124A61D68635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1752600" y="253425"/>
            <a:ext cx="5562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 of Trig functions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000625" y="1162050"/>
          <a:ext cx="3381375" cy="1016000"/>
        </p:xfrm>
        <a:graphic>
          <a:graphicData uri="http://schemas.openxmlformats.org/presentationml/2006/ole">
            <p:oleObj spid="_x0000_s56322" name="Equation" r:id="rId3" imgW="1434960" imgH="431640" progId="Equation.3">
              <p:embed/>
            </p:oleObj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/>
        </p:nvGraphicFramePr>
        <p:xfrm>
          <a:off x="338138" y="1162050"/>
          <a:ext cx="3319462" cy="1016000"/>
        </p:xfrm>
        <a:graphic>
          <a:graphicData uri="http://schemas.openxmlformats.org/presentationml/2006/ole">
            <p:oleObj spid="_x0000_s56323" name="Equation" r:id="rId4" imgW="1409400" imgH="431640" progId="Equation.3">
              <p:embed/>
            </p:oleObj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385763" y="2743200"/>
          <a:ext cx="3081337" cy="927100"/>
        </p:xfrm>
        <a:graphic>
          <a:graphicData uri="http://schemas.openxmlformats.org/presentationml/2006/ole">
            <p:oleObj spid="_x0000_s56324" name="Equation" r:id="rId5" imgW="1307880" imgH="393480" progId="Equation.3">
              <p:embed/>
            </p:oleObj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5029200" y="2743200"/>
          <a:ext cx="3109913" cy="927100"/>
        </p:xfrm>
        <a:graphic>
          <a:graphicData uri="http://schemas.openxmlformats.org/presentationml/2006/ole">
            <p:oleObj spid="_x0000_s56325" name="Equation" r:id="rId6" imgW="1320480" imgH="393480" progId="Equation.3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377825" y="4256088"/>
          <a:ext cx="3889375" cy="1076325"/>
        </p:xfrm>
        <a:graphic>
          <a:graphicData uri="http://schemas.openxmlformats.org/presentationml/2006/ole">
            <p:oleObj spid="_x0000_s56326" name="Equation" r:id="rId7" imgW="1650960" imgH="457200" progId="Equation.3">
              <p:embed/>
            </p:oleObj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5029200" y="4256088"/>
          <a:ext cx="3887787" cy="1076325"/>
        </p:xfrm>
        <a:graphic>
          <a:graphicData uri="http://schemas.openxmlformats.org/presentationml/2006/ole">
            <p:oleObj spid="_x0000_s56327" name="Equation" r:id="rId8" imgW="16509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352800" y="228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914400" y="914400"/>
            <a:ext cx="6400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 the derivative for each function.</a:t>
            </a:r>
            <a:endPara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143000" y="2622550"/>
          <a:ext cx="3124200" cy="560754"/>
        </p:xfrm>
        <a:graphic>
          <a:graphicData uri="http://schemas.openxmlformats.org/presentationml/2006/ole">
            <p:oleObj spid="_x0000_s57346" name="Equation" r:id="rId3" imgW="1130040" imgH="203040" progId="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143001" y="3627944"/>
          <a:ext cx="2587203" cy="639256"/>
        </p:xfrm>
        <a:graphic>
          <a:graphicData uri="http://schemas.openxmlformats.org/presentationml/2006/ole">
            <p:oleObj spid="_x0000_s57347" name="Equation" r:id="rId4" imgW="927000" imgH="228600" progId="">
              <p:embed/>
            </p:oleObj>
          </a:graphicData>
        </a:graphic>
      </p:graphicFrame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1143001" y="1688987"/>
          <a:ext cx="4495800" cy="581138"/>
        </p:xfrm>
        <a:graphic>
          <a:graphicData uri="http://schemas.openxmlformats.org/presentationml/2006/ole">
            <p:oleObj spid="_x0000_s57348" name="Equation" r:id="rId5" imgW="1574640" imgH="2030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352800" y="228600"/>
            <a:ext cx="1981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2400" b="1" i="1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09600" y="914400"/>
            <a:ext cx="701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 and </a:t>
            </a:r>
            <a:r>
              <a:rPr lang="en-US" sz="2800" b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simplify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800" b="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dx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each function.</a:t>
            </a:r>
            <a:endPara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066800" y="3131548"/>
          <a:ext cx="4238835" cy="754652"/>
        </p:xfrm>
        <a:graphic>
          <a:graphicData uri="http://schemas.openxmlformats.org/presentationml/2006/ole">
            <p:oleObj spid="_x0000_s58370" name="Equation" r:id="rId3" imgW="1498320" imgH="266400" progId="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1066800" y="2286000"/>
          <a:ext cx="3490913" cy="733862"/>
        </p:xfrm>
        <a:graphic>
          <a:graphicData uri="http://schemas.openxmlformats.org/presentationml/2006/ole">
            <p:oleObj spid="_x0000_s58371" name="Equation" r:id="rId4" imgW="1269720" imgH="266400" progId="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1066800" y="4876800"/>
          <a:ext cx="3169920" cy="990600"/>
        </p:xfrm>
        <a:graphic>
          <a:graphicData uri="http://schemas.openxmlformats.org/presentationml/2006/ole">
            <p:oleObj spid="_x0000_s58372" name="Equation" r:id="rId5" imgW="1257120" imgH="393480" progId="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1066800" y="4130971"/>
          <a:ext cx="2895600" cy="614458"/>
        </p:xfrm>
        <a:graphic>
          <a:graphicData uri="http://schemas.openxmlformats.org/presentationml/2006/ole">
            <p:oleObj spid="_x0000_s58373" name="Equation" r:id="rId6" imgW="1079280" imgH="228600" progId="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1066800" y="1524000"/>
          <a:ext cx="5286375" cy="657373"/>
        </p:xfrm>
        <a:graphic>
          <a:graphicData uri="http://schemas.openxmlformats.org/presentationml/2006/ole">
            <p:oleObj spid="_x0000_s58374" name="Equation" r:id="rId7" imgW="1942920" imgH="241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33528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33400" y="11430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If </a:t>
            </a:r>
            <a:r>
              <a:rPr lang="en-US" sz="3200" b="0" i="1" dirty="0">
                <a:solidFill>
                  <a:schemeClr val="tx1"/>
                </a:solidFill>
              </a:rPr>
              <a:t>f</a:t>
            </a:r>
            <a:r>
              <a:rPr lang="en-US" sz="3200" b="0" dirty="0">
                <a:solidFill>
                  <a:schemeClr val="tx1"/>
                </a:solidFill>
              </a:rPr>
              <a:t>(</a:t>
            </a:r>
            <a:r>
              <a:rPr lang="en-US" sz="3200" b="0" i="1" dirty="0">
                <a:solidFill>
                  <a:schemeClr val="tx1"/>
                </a:solidFill>
              </a:rPr>
              <a:t>x</a:t>
            </a:r>
            <a:r>
              <a:rPr lang="en-US" sz="3200" b="0" dirty="0">
                <a:solidFill>
                  <a:schemeClr val="tx1"/>
                </a:solidFill>
              </a:rPr>
              <a:t>) = (</a:t>
            </a:r>
            <a:r>
              <a:rPr lang="en-US" sz="3200" b="0" i="1" dirty="0">
                <a:solidFill>
                  <a:schemeClr val="tx1"/>
                </a:solidFill>
              </a:rPr>
              <a:t>x</a:t>
            </a:r>
            <a:r>
              <a:rPr lang="en-US" sz="3200" b="0" baseline="30000" dirty="0">
                <a:solidFill>
                  <a:schemeClr val="tx1"/>
                </a:solidFill>
              </a:rPr>
              <a:t>7</a:t>
            </a:r>
            <a:r>
              <a:rPr lang="en-US" sz="3200" b="0" dirty="0">
                <a:solidFill>
                  <a:schemeClr val="tx1"/>
                </a:solidFill>
              </a:rPr>
              <a:t> + 3</a:t>
            </a:r>
            <a:r>
              <a:rPr lang="en-US" sz="3200" b="0" i="1" dirty="0">
                <a:solidFill>
                  <a:schemeClr val="tx1"/>
                </a:solidFill>
              </a:rPr>
              <a:t>x</a:t>
            </a:r>
            <a:r>
              <a:rPr lang="en-US" sz="3200" b="0" baseline="30000" dirty="0">
                <a:solidFill>
                  <a:schemeClr val="tx1"/>
                </a:solidFill>
              </a:rPr>
              <a:t>5</a:t>
            </a:r>
            <a:r>
              <a:rPr lang="en-US" sz="3200" b="0" dirty="0">
                <a:solidFill>
                  <a:schemeClr val="tx1"/>
                </a:solidFill>
              </a:rPr>
              <a:t> – 2</a:t>
            </a:r>
            <a:r>
              <a:rPr lang="en-US" sz="3200" b="0" i="1" dirty="0">
                <a:solidFill>
                  <a:schemeClr val="tx1"/>
                </a:solidFill>
              </a:rPr>
              <a:t>x</a:t>
            </a:r>
            <a:r>
              <a:rPr lang="en-US" sz="3200" b="0" baseline="30000" dirty="0">
                <a:solidFill>
                  <a:schemeClr val="tx1"/>
                </a:solidFill>
              </a:rPr>
              <a:t>2</a:t>
            </a:r>
            <a:r>
              <a:rPr lang="en-US" sz="3200" b="0" dirty="0">
                <a:solidFill>
                  <a:schemeClr val="tx1"/>
                </a:solidFill>
              </a:rPr>
              <a:t>)</a:t>
            </a:r>
            <a:r>
              <a:rPr lang="en-US" sz="3200" b="0" baseline="30000" dirty="0">
                <a:solidFill>
                  <a:schemeClr val="tx1"/>
                </a:solidFill>
              </a:rPr>
              <a:t>10</a:t>
            </a:r>
            <a:r>
              <a:rPr lang="en-US" sz="3200" b="0" dirty="0">
                <a:solidFill>
                  <a:schemeClr val="tx1"/>
                </a:solidFill>
              </a:rPr>
              <a:t>, determine </a:t>
            </a:r>
            <a:r>
              <a:rPr lang="en-US" sz="3200" b="0" dirty="0" smtClean="0">
                <a:solidFill>
                  <a:schemeClr val="tx1"/>
                </a:solidFill>
              </a:rPr>
              <a:t>f ’</a:t>
            </a:r>
            <a:r>
              <a:rPr lang="en-US" sz="3200" b="0" dirty="0" smtClean="0">
                <a:solidFill>
                  <a:schemeClr val="tx1"/>
                </a:solidFill>
                <a:cs typeface="Times New Roman" pitchFamily="18" charset="0"/>
              </a:rPr>
              <a:t>(x)</a:t>
            </a:r>
            <a:r>
              <a:rPr lang="en-US" sz="3200" b="0" dirty="0" smtClean="0">
                <a:solidFill>
                  <a:schemeClr val="tx1"/>
                </a:solidFill>
              </a:rPr>
              <a:t>.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533400" y="2667000"/>
            <a:ext cx="80772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Now write the answer above only in terms of </a:t>
            </a:r>
            <a:r>
              <a:rPr lang="en-US" sz="3200" b="0" i="1" dirty="0">
                <a:solidFill>
                  <a:schemeClr val="tx1"/>
                </a:solidFill>
              </a:rPr>
              <a:t>y</a:t>
            </a:r>
            <a:r>
              <a:rPr lang="en-US" sz="3200" b="0" dirty="0">
                <a:solidFill>
                  <a:schemeClr val="tx1"/>
                </a:solidFill>
              </a:rPr>
              <a:t> if </a:t>
            </a:r>
            <a:r>
              <a:rPr lang="en-US" sz="3200" b="0" i="1" dirty="0">
                <a:solidFill>
                  <a:schemeClr val="tx1"/>
                </a:solidFill>
              </a:rPr>
              <a:t>y</a:t>
            </a:r>
            <a:r>
              <a:rPr lang="en-US" sz="3200" b="0" dirty="0">
                <a:solidFill>
                  <a:schemeClr val="tx1"/>
                </a:solidFill>
              </a:rPr>
              <a:t> = </a:t>
            </a:r>
            <a:r>
              <a:rPr lang="en-US" b="0" i="1" dirty="0" smtClean="0">
                <a:solidFill>
                  <a:schemeClr val="tx1"/>
                </a:solidFill>
              </a:rPr>
              <a:t>x</a:t>
            </a:r>
            <a:r>
              <a:rPr lang="en-US" b="0" baseline="30000" dirty="0" smtClean="0">
                <a:solidFill>
                  <a:schemeClr val="tx1"/>
                </a:solidFill>
              </a:rPr>
              <a:t>7</a:t>
            </a:r>
            <a:r>
              <a:rPr lang="en-US" b="0" dirty="0" smtClean="0">
                <a:solidFill>
                  <a:schemeClr val="tx1"/>
                </a:solidFill>
              </a:rPr>
              <a:t> </a:t>
            </a:r>
            <a:r>
              <a:rPr lang="en-US" b="0" dirty="0">
                <a:solidFill>
                  <a:schemeClr val="tx1"/>
                </a:solidFill>
              </a:rPr>
              <a:t>+ 3</a:t>
            </a:r>
            <a:r>
              <a:rPr lang="en-US" b="0" i="1" dirty="0">
                <a:solidFill>
                  <a:schemeClr val="tx1"/>
                </a:solidFill>
              </a:rPr>
              <a:t>x</a:t>
            </a:r>
            <a:r>
              <a:rPr lang="en-US" b="0" baseline="30000" dirty="0">
                <a:solidFill>
                  <a:schemeClr val="tx1"/>
                </a:solidFill>
              </a:rPr>
              <a:t>5</a:t>
            </a:r>
            <a:r>
              <a:rPr lang="en-US" b="0" dirty="0">
                <a:solidFill>
                  <a:schemeClr val="tx1"/>
                </a:solidFill>
              </a:rPr>
              <a:t> – </a:t>
            </a:r>
            <a:r>
              <a:rPr lang="en-US" b="0" dirty="0" smtClean="0">
                <a:solidFill>
                  <a:schemeClr val="tx1"/>
                </a:solidFill>
              </a:rPr>
              <a:t>2</a:t>
            </a:r>
            <a:r>
              <a:rPr lang="en-US" b="0" i="1" dirty="0" smtClean="0">
                <a:solidFill>
                  <a:schemeClr val="tx1"/>
                </a:solidFill>
              </a:rPr>
              <a:t>x</a:t>
            </a:r>
            <a:r>
              <a:rPr lang="en-US" b="0" baseline="30000" dirty="0" smtClean="0">
                <a:solidFill>
                  <a:schemeClr val="tx1"/>
                </a:solidFill>
              </a:rPr>
              <a:t>2</a:t>
            </a:r>
            <a:r>
              <a:rPr lang="en-US" sz="3200" b="0" dirty="0" smtClean="0">
                <a:solidFill>
                  <a:schemeClr val="tx1"/>
                </a:solidFill>
              </a:rPr>
              <a:t>.</a:t>
            </a:r>
            <a:endParaRPr lang="en-US" sz="3200" b="0" dirty="0">
              <a:solidFill>
                <a:schemeClr val="tx1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762000" y="175260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i="1" dirty="0">
                <a:solidFill>
                  <a:srgbClr val="7030A0"/>
                </a:solidFill>
              </a:rPr>
              <a:t>Answer</a:t>
            </a:r>
            <a:r>
              <a:rPr lang="en-US" sz="2800" b="0" i="1" dirty="0">
                <a:solidFill>
                  <a:schemeClr val="hlink"/>
                </a:solidFill>
              </a:rPr>
              <a:t>: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3200" b="0" i="1" dirty="0">
                <a:solidFill>
                  <a:schemeClr val="tx1"/>
                </a:solidFill>
              </a:rPr>
              <a:t>f</a:t>
            </a:r>
            <a:r>
              <a:rPr lang="el-GR" b="0" i="1" dirty="0">
                <a:solidFill>
                  <a:schemeClr val="tx1"/>
                </a:solidFill>
                <a:cs typeface="Times New Roman" pitchFamily="18" charset="0"/>
              </a:rPr>
              <a:t>΄</a:t>
            </a:r>
            <a:r>
              <a:rPr lang="en-US" sz="3200" b="0" dirty="0">
                <a:solidFill>
                  <a:schemeClr val="tx1"/>
                </a:solidFill>
              </a:rPr>
              <a:t>(</a:t>
            </a:r>
            <a:r>
              <a:rPr lang="en-US" sz="3200" b="0" i="1" dirty="0">
                <a:solidFill>
                  <a:schemeClr val="tx1"/>
                </a:solidFill>
              </a:rPr>
              <a:t>x</a:t>
            </a:r>
            <a:r>
              <a:rPr lang="en-US" sz="3200" b="0" dirty="0">
                <a:solidFill>
                  <a:schemeClr val="tx1"/>
                </a:solidFill>
              </a:rPr>
              <a:t>)</a:t>
            </a:r>
            <a:r>
              <a:rPr lang="en-US" sz="3200" dirty="0"/>
              <a:t> </a:t>
            </a:r>
            <a:r>
              <a:rPr lang="en-US" sz="2400" b="0" dirty="0">
                <a:solidFill>
                  <a:schemeClr val="tx1"/>
                </a:solidFill>
              </a:rPr>
              <a:t>=</a:t>
            </a:r>
            <a:r>
              <a:rPr lang="en-US" sz="2800" b="0" dirty="0">
                <a:solidFill>
                  <a:schemeClr val="tx1"/>
                </a:solidFill>
              </a:rPr>
              <a:t>10(</a:t>
            </a:r>
            <a:r>
              <a:rPr lang="en-US" sz="2800" b="0" i="1" dirty="0">
                <a:solidFill>
                  <a:schemeClr val="tx1"/>
                </a:solidFill>
              </a:rPr>
              <a:t>x</a:t>
            </a:r>
            <a:r>
              <a:rPr lang="en-US" sz="2800" b="0" baseline="30000" dirty="0">
                <a:solidFill>
                  <a:schemeClr val="tx1"/>
                </a:solidFill>
              </a:rPr>
              <a:t>7</a:t>
            </a:r>
            <a:r>
              <a:rPr lang="en-US" sz="2800" b="0" dirty="0">
                <a:solidFill>
                  <a:schemeClr val="tx1"/>
                </a:solidFill>
              </a:rPr>
              <a:t> + 3</a:t>
            </a:r>
            <a:r>
              <a:rPr lang="en-US" sz="2800" b="0" i="1" dirty="0">
                <a:solidFill>
                  <a:schemeClr val="tx1"/>
                </a:solidFill>
              </a:rPr>
              <a:t>x</a:t>
            </a:r>
            <a:r>
              <a:rPr lang="en-US" sz="2800" b="0" baseline="30000" dirty="0">
                <a:solidFill>
                  <a:schemeClr val="tx1"/>
                </a:solidFill>
              </a:rPr>
              <a:t>5</a:t>
            </a:r>
            <a:r>
              <a:rPr lang="en-US" sz="2800" b="0" dirty="0">
                <a:solidFill>
                  <a:schemeClr val="tx1"/>
                </a:solidFill>
              </a:rPr>
              <a:t> – 2</a:t>
            </a:r>
            <a:r>
              <a:rPr lang="en-US" sz="2800" b="0" i="1" dirty="0">
                <a:solidFill>
                  <a:schemeClr val="tx1"/>
                </a:solidFill>
              </a:rPr>
              <a:t>x</a:t>
            </a:r>
            <a:r>
              <a:rPr lang="en-US" sz="2800" b="0" baseline="30000" dirty="0">
                <a:solidFill>
                  <a:schemeClr val="tx1"/>
                </a:solidFill>
              </a:rPr>
              <a:t>2</a:t>
            </a:r>
            <a:r>
              <a:rPr lang="en-US" sz="2800" b="0" dirty="0">
                <a:solidFill>
                  <a:schemeClr val="tx1"/>
                </a:solidFill>
              </a:rPr>
              <a:t>)</a:t>
            </a:r>
            <a:r>
              <a:rPr lang="en-US" sz="2800" b="0" baseline="30000" dirty="0">
                <a:solidFill>
                  <a:schemeClr val="tx1"/>
                </a:solidFill>
              </a:rPr>
              <a:t>9</a:t>
            </a:r>
            <a:r>
              <a:rPr lang="en-US" sz="2800" b="0" dirty="0">
                <a:solidFill>
                  <a:schemeClr val="tx1"/>
                </a:solidFill>
                <a:sym typeface="Symbol" pitchFamily="18" charset="2"/>
              </a:rPr>
              <a:t></a:t>
            </a:r>
            <a:r>
              <a:rPr lang="en-US" sz="2800" b="0" dirty="0">
                <a:solidFill>
                  <a:schemeClr val="tx1"/>
                </a:solidFill>
              </a:rPr>
              <a:t>(7</a:t>
            </a:r>
            <a:r>
              <a:rPr lang="en-US" sz="2800" b="0" i="1" dirty="0">
                <a:solidFill>
                  <a:schemeClr val="tx1"/>
                </a:solidFill>
              </a:rPr>
              <a:t>x</a:t>
            </a:r>
            <a:r>
              <a:rPr lang="en-US" sz="2800" b="0" baseline="30000" dirty="0">
                <a:solidFill>
                  <a:schemeClr val="tx1"/>
                </a:solidFill>
              </a:rPr>
              <a:t>6</a:t>
            </a:r>
            <a:r>
              <a:rPr lang="en-US" sz="2800" b="0" dirty="0">
                <a:solidFill>
                  <a:schemeClr val="tx1"/>
                </a:solidFill>
              </a:rPr>
              <a:t> + 15</a:t>
            </a:r>
            <a:r>
              <a:rPr lang="en-US" sz="2800" b="0" i="1" dirty="0">
                <a:solidFill>
                  <a:schemeClr val="tx1"/>
                </a:solidFill>
              </a:rPr>
              <a:t>x</a:t>
            </a:r>
            <a:r>
              <a:rPr lang="en-US" sz="2800" b="0" baseline="30000" dirty="0">
                <a:solidFill>
                  <a:schemeClr val="tx1"/>
                </a:solidFill>
              </a:rPr>
              <a:t>4</a:t>
            </a:r>
            <a:r>
              <a:rPr lang="en-US" sz="2800" b="0" dirty="0">
                <a:solidFill>
                  <a:schemeClr val="tx1"/>
                </a:solidFill>
              </a:rPr>
              <a:t> – 4</a:t>
            </a:r>
            <a:r>
              <a:rPr lang="en-US" sz="2800" b="0" i="1" dirty="0">
                <a:solidFill>
                  <a:schemeClr val="tx1"/>
                </a:solidFill>
              </a:rPr>
              <a:t>x</a:t>
            </a:r>
            <a:r>
              <a:rPr lang="en-US" sz="2800" b="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914400" y="4114800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i="1" dirty="0">
                <a:solidFill>
                  <a:srgbClr val="7030A0"/>
                </a:solidFill>
              </a:rPr>
              <a:t>Answer</a:t>
            </a:r>
            <a:r>
              <a:rPr lang="en-US" sz="2800" b="0" i="1" dirty="0">
                <a:solidFill>
                  <a:schemeClr val="hlink"/>
                </a:solidFill>
              </a:rPr>
              <a:t>:</a:t>
            </a:r>
            <a:r>
              <a:rPr lang="en-US" sz="2800" b="0" dirty="0">
                <a:solidFill>
                  <a:schemeClr val="tx1"/>
                </a:solidFill>
              </a:rPr>
              <a:t> </a:t>
            </a:r>
            <a:r>
              <a:rPr lang="en-US" sz="2800" b="0" i="1" dirty="0">
                <a:solidFill>
                  <a:schemeClr val="tx1"/>
                </a:solidFill>
              </a:rPr>
              <a:t>f </a:t>
            </a:r>
            <a:r>
              <a:rPr lang="el-GR" b="0" i="1" dirty="0">
                <a:solidFill>
                  <a:schemeClr val="tx1"/>
                </a:solidFill>
              </a:rPr>
              <a:t>΄</a:t>
            </a:r>
            <a:r>
              <a:rPr lang="en-US" sz="2800" b="0" dirty="0">
                <a:solidFill>
                  <a:schemeClr val="tx1"/>
                </a:solidFill>
              </a:rPr>
              <a:t>(</a:t>
            </a:r>
            <a:r>
              <a:rPr lang="en-US" sz="2800" b="0" i="1" dirty="0">
                <a:solidFill>
                  <a:schemeClr val="tx1"/>
                </a:solidFill>
              </a:rPr>
              <a:t>x</a:t>
            </a:r>
            <a:r>
              <a:rPr lang="en-US" sz="2800" b="0" dirty="0">
                <a:solidFill>
                  <a:schemeClr val="tx1"/>
                </a:solidFill>
              </a:rPr>
              <a:t>)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=</a:t>
            </a:r>
            <a:r>
              <a:rPr lang="en-US" sz="3200" dirty="0"/>
              <a:t> 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10</a:t>
            </a:r>
            <a:r>
              <a:rPr lang="en-US" sz="2800" b="0" i="1" dirty="0">
                <a:solidFill>
                  <a:schemeClr val="tx1"/>
                </a:solidFill>
              </a:rPr>
              <a:t>y</a:t>
            </a:r>
            <a:r>
              <a:rPr lang="en-US" sz="2800" b="0" baseline="30000" dirty="0">
                <a:solidFill>
                  <a:schemeClr val="tx1"/>
                </a:solidFill>
              </a:rPr>
              <a:t>9</a:t>
            </a:r>
            <a:r>
              <a:rPr lang="en-US" sz="2800" b="0" dirty="0">
                <a:solidFill>
                  <a:schemeClr val="tx1"/>
                </a:solidFill>
                <a:sym typeface="Symbol" pitchFamily="18" charset="2"/>
              </a:rPr>
              <a:t></a:t>
            </a:r>
            <a:r>
              <a:rPr lang="en-US" sz="2800" b="0" i="1" dirty="0">
                <a:solidFill>
                  <a:schemeClr val="tx1"/>
                </a:solidFill>
              </a:rPr>
              <a:t>y</a:t>
            </a:r>
            <a:r>
              <a:rPr lang="el-GR" sz="2800" b="0" i="1" dirty="0">
                <a:solidFill>
                  <a:schemeClr val="tx1"/>
                </a:solidFill>
                <a:cs typeface="Times New Roman" pitchFamily="18" charset="0"/>
              </a:rPr>
              <a:t>΄</a:t>
            </a:r>
          </a:p>
        </p:txBody>
      </p:sp>
    </p:spTree>
    <p:extLst>
      <p:ext uri="{BB962C8B-B14F-4D97-AF65-F5344CB8AC3E}">
        <p14:creationId xmlns:p14="http://schemas.microsoft.com/office/powerpoint/2010/main" xmlns="" val="4552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5" grpId="0"/>
      <p:bldP spid="47118" grpId="0"/>
      <p:bldP spid="471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9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301032681"/>
              </p:ext>
            </p:extLst>
          </p:nvPr>
        </p:nvGraphicFramePr>
        <p:xfrm>
          <a:off x="1466850" y="1828800"/>
          <a:ext cx="1835150" cy="3595688"/>
        </p:xfrm>
        <a:graphic>
          <a:graphicData uri="http://schemas.openxmlformats.org/presentationml/2006/ole">
            <p:oleObj spid="_x0000_s29701" name="Equation" r:id="rId3" imgW="622030" imgH="1218671" progId="">
              <p:embed/>
            </p:oleObj>
          </a:graphicData>
        </a:graphic>
      </p:graphicFrame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3429000" y="3810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Text Box 5"/>
          <p:cNvSpPr txBox="1">
            <a:spLocks noChangeArrowheads="1"/>
          </p:cNvSpPr>
          <p:nvPr/>
        </p:nvSpPr>
        <p:spPr bwMode="auto">
          <a:xfrm>
            <a:off x="400050" y="1219200"/>
            <a:ext cx="7848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If </a:t>
            </a:r>
            <a:r>
              <a:rPr lang="en-US" sz="3200" b="0" i="1" dirty="0">
                <a:solidFill>
                  <a:schemeClr val="tx1"/>
                </a:solidFill>
              </a:rPr>
              <a:t>y</a:t>
            </a:r>
            <a:r>
              <a:rPr lang="en-US" sz="3200" b="0" dirty="0">
                <a:solidFill>
                  <a:schemeClr val="tx1"/>
                </a:solidFill>
              </a:rPr>
              <a:t> is some unknown function of </a:t>
            </a:r>
            <a:r>
              <a:rPr lang="en-US" sz="3200" b="0" i="1" dirty="0">
                <a:solidFill>
                  <a:schemeClr val="tx1"/>
                </a:solidFill>
              </a:rPr>
              <a:t>x</a:t>
            </a:r>
            <a:r>
              <a:rPr lang="en-US" sz="3200" b="0" dirty="0">
                <a:solidFill>
                  <a:schemeClr val="tx1"/>
                </a:solidFill>
              </a:rPr>
              <a:t>, </a:t>
            </a:r>
            <a:r>
              <a:rPr lang="en-US" sz="3200" b="0" dirty="0" smtClean="0">
                <a:solidFill>
                  <a:schemeClr val="tx1"/>
                </a:solidFill>
              </a:rPr>
              <a:t>find</a:t>
            </a:r>
            <a:endParaRPr lang="en-US" sz="320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061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352800" y="152400"/>
            <a:ext cx="18245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Purpose</a:t>
            </a: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2895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>
                <a:solidFill>
                  <a:schemeClr val="tx1"/>
                </a:solidFill>
              </a:rPr>
              <a:t>9</a:t>
            </a:r>
            <a:r>
              <a:rPr lang="en-US" sz="3200" b="0" i="1">
                <a:solidFill>
                  <a:schemeClr val="tx1"/>
                </a:solidFill>
              </a:rPr>
              <a:t>x</a:t>
            </a:r>
            <a:r>
              <a:rPr lang="en-US" sz="3200" b="0">
                <a:solidFill>
                  <a:schemeClr val="tx1"/>
                </a:solidFill>
              </a:rPr>
              <a:t> + </a:t>
            </a:r>
            <a:r>
              <a:rPr lang="en-US" sz="3200" b="0" i="1">
                <a:solidFill>
                  <a:schemeClr val="tx1"/>
                </a:solidFill>
              </a:rPr>
              <a:t>x</a:t>
            </a:r>
            <a:r>
              <a:rPr lang="en-US" sz="3200" b="0" baseline="30000">
                <a:solidFill>
                  <a:schemeClr val="tx1"/>
                </a:solidFill>
              </a:rPr>
              <a:t>2</a:t>
            </a:r>
            <a:r>
              <a:rPr lang="en-US" sz="3200" b="0">
                <a:solidFill>
                  <a:schemeClr val="tx1"/>
                </a:solidFill>
              </a:rPr>
              <a:t> </a:t>
            </a:r>
            <a:r>
              <a:rPr lang="en-US" b="0">
                <a:solidFill>
                  <a:schemeClr val="tx1"/>
                </a:solidFill>
              </a:rPr>
              <a:t>–</a:t>
            </a:r>
            <a:r>
              <a:rPr lang="en-US" sz="3200" b="0">
                <a:solidFill>
                  <a:schemeClr val="tx1"/>
                </a:solidFill>
              </a:rPr>
              <a:t> 2</a:t>
            </a:r>
            <a:r>
              <a:rPr lang="en-US" sz="3200" b="0" i="1">
                <a:solidFill>
                  <a:schemeClr val="tx1"/>
                </a:solidFill>
              </a:rPr>
              <a:t>y</a:t>
            </a:r>
            <a:r>
              <a:rPr lang="en-US" sz="3200" b="0">
                <a:solidFill>
                  <a:schemeClr val="tx1"/>
                </a:solidFill>
              </a:rPr>
              <a:t> = 5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4800600" y="99060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>
                <a:solidFill>
                  <a:schemeClr val="tx1"/>
                </a:solidFill>
              </a:rPr>
              <a:t>5</a:t>
            </a:r>
            <a:r>
              <a:rPr lang="en-US" sz="3200" b="0" i="1">
                <a:solidFill>
                  <a:schemeClr val="tx1"/>
                </a:solidFill>
              </a:rPr>
              <a:t>x</a:t>
            </a:r>
            <a:r>
              <a:rPr lang="en-US" sz="3200" b="0">
                <a:solidFill>
                  <a:schemeClr val="tx1"/>
                </a:solidFill>
              </a:rPr>
              <a:t> – 3</a:t>
            </a:r>
            <a:r>
              <a:rPr lang="en-US" sz="3200" b="0" i="1">
                <a:solidFill>
                  <a:schemeClr val="tx1"/>
                </a:solidFill>
              </a:rPr>
              <a:t>xy</a:t>
            </a:r>
            <a:r>
              <a:rPr lang="en-US" sz="3200" b="0">
                <a:solidFill>
                  <a:schemeClr val="tx1"/>
                </a:solidFill>
              </a:rPr>
              <a:t> + </a:t>
            </a:r>
            <a:r>
              <a:rPr lang="en-US" sz="3200" b="0" i="1">
                <a:solidFill>
                  <a:schemeClr val="tx1"/>
                </a:solidFill>
              </a:rPr>
              <a:t>y</a:t>
            </a:r>
            <a:r>
              <a:rPr lang="en-US" sz="3200" b="0" baseline="30000">
                <a:solidFill>
                  <a:schemeClr val="tx1"/>
                </a:solidFill>
              </a:rPr>
              <a:t>2</a:t>
            </a:r>
            <a:r>
              <a:rPr lang="en-US" sz="3200" b="0">
                <a:solidFill>
                  <a:schemeClr val="tx1"/>
                </a:solidFill>
              </a:rPr>
              <a:t> = 2</a:t>
            </a:r>
            <a:r>
              <a:rPr lang="en-US" sz="3200" b="0" i="1">
                <a:solidFill>
                  <a:schemeClr val="tx1"/>
                </a:solidFill>
              </a:rPr>
              <a:t>y</a:t>
            </a:r>
            <a:endParaRPr lang="en-US" sz="3200" b="0">
              <a:solidFill>
                <a:schemeClr val="tx1"/>
              </a:solidFill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914400" y="2281237"/>
            <a:ext cx="2743200" cy="990600"/>
          </a:xfrm>
          <a:prstGeom prst="wedgeRoundRectCallout">
            <a:avLst>
              <a:gd name="adj1" fmla="val -38194"/>
              <a:gd name="adj2" fmla="val -12756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0" dirty="0">
                <a:solidFill>
                  <a:srgbClr val="7030A0"/>
                </a:solidFill>
              </a:rPr>
              <a:t>Easy to solve for </a:t>
            </a:r>
            <a:r>
              <a:rPr lang="en-US" sz="2400" b="0" i="1" dirty="0">
                <a:solidFill>
                  <a:srgbClr val="7030A0"/>
                </a:solidFill>
              </a:rPr>
              <a:t>y</a:t>
            </a:r>
            <a:r>
              <a:rPr lang="en-US" sz="2400" b="0" dirty="0">
                <a:solidFill>
                  <a:srgbClr val="7030A0"/>
                </a:solidFill>
              </a:rPr>
              <a:t> and differentiate</a:t>
            </a:r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4648200" y="2281237"/>
            <a:ext cx="3124200" cy="990600"/>
          </a:xfrm>
          <a:prstGeom prst="wedgeRoundRectCallout">
            <a:avLst>
              <a:gd name="adj1" fmla="val -14125"/>
              <a:gd name="adj2" fmla="val -124519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0" dirty="0">
                <a:solidFill>
                  <a:srgbClr val="FF0000"/>
                </a:solidFill>
              </a:rPr>
              <a:t>Not easy to solve for </a:t>
            </a:r>
            <a:r>
              <a:rPr lang="en-US" sz="2400" b="0" i="1" dirty="0">
                <a:solidFill>
                  <a:srgbClr val="FF0000"/>
                </a:solidFill>
              </a:rPr>
              <a:t>y</a:t>
            </a:r>
            <a:r>
              <a:rPr lang="en-US" sz="2400" b="0" dirty="0">
                <a:solidFill>
                  <a:srgbClr val="FF0000"/>
                </a:solidFill>
              </a:rPr>
              <a:t> and differentiate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85800" y="43434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Process wise, simply take the derivative of each side of the equation with respect to </a:t>
            </a:r>
            <a:r>
              <a:rPr lang="en-US" sz="2400" b="0" i="1" dirty="0">
                <a:solidFill>
                  <a:schemeClr val="tx1"/>
                </a:solidFill>
              </a:rPr>
              <a:t>x</a:t>
            </a:r>
            <a:r>
              <a:rPr lang="en-US" sz="2400" b="0" dirty="0">
                <a:solidFill>
                  <a:schemeClr val="tx1"/>
                </a:solidFill>
              </a:rPr>
              <a:t> and when we encounter </a:t>
            </a:r>
            <a:r>
              <a:rPr lang="en-US" sz="2400" b="0" dirty="0" smtClean="0">
                <a:solidFill>
                  <a:schemeClr val="tx1"/>
                </a:solidFill>
              </a:rPr>
              <a:t>terms containing </a:t>
            </a:r>
            <a:r>
              <a:rPr lang="en-US" sz="2400" b="0" i="1" dirty="0" smtClean="0">
                <a:solidFill>
                  <a:schemeClr val="tx1"/>
                </a:solidFill>
              </a:rPr>
              <a:t>y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>
                <a:solidFill>
                  <a:schemeClr val="tx1"/>
                </a:solidFill>
              </a:rPr>
              <a:t>we </a:t>
            </a:r>
            <a:r>
              <a:rPr lang="en-US" sz="2400" b="0" dirty="0" smtClean="0">
                <a:solidFill>
                  <a:schemeClr val="tx1"/>
                </a:solidFill>
              </a:rPr>
              <a:t>use the chain rule.</a:t>
            </a:r>
            <a:endParaRPr lang="en-US" sz="2400" b="0" i="1" baseline="30000" dirty="0">
              <a:solidFill>
                <a:schemeClr val="tx1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37309" y="3454369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In equations like 5</a:t>
            </a:r>
            <a:r>
              <a:rPr lang="en-US" sz="2400" b="0" i="1" dirty="0">
                <a:solidFill>
                  <a:schemeClr val="tx1"/>
                </a:solidFill>
              </a:rPr>
              <a:t>x</a:t>
            </a:r>
            <a:r>
              <a:rPr lang="en-US" sz="2400" b="0" dirty="0">
                <a:solidFill>
                  <a:schemeClr val="tx1"/>
                </a:solidFill>
              </a:rPr>
              <a:t> – 3</a:t>
            </a:r>
            <a:r>
              <a:rPr lang="en-US" sz="2400" b="0" i="1" dirty="0">
                <a:solidFill>
                  <a:schemeClr val="tx1"/>
                </a:solidFill>
              </a:rPr>
              <a:t>xy</a:t>
            </a:r>
            <a:r>
              <a:rPr lang="en-US" sz="2400" b="0" dirty="0">
                <a:solidFill>
                  <a:schemeClr val="tx1"/>
                </a:solidFill>
              </a:rPr>
              <a:t> + </a:t>
            </a:r>
            <a:r>
              <a:rPr lang="en-US" sz="2400" b="0" i="1" dirty="0">
                <a:solidFill>
                  <a:schemeClr val="tx1"/>
                </a:solidFill>
              </a:rPr>
              <a:t>y</a:t>
            </a:r>
            <a:r>
              <a:rPr lang="en-US" sz="2400" b="0" baseline="30000" dirty="0">
                <a:solidFill>
                  <a:schemeClr val="tx1"/>
                </a:solidFill>
              </a:rPr>
              <a:t>2</a:t>
            </a:r>
            <a:r>
              <a:rPr lang="en-US" sz="2400" b="0" dirty="0">
                <a:solidFill>
                  <a:schemeClr val="tx1"/>
                </a:solidFill>
              </a:rPr>
              <a:t> = 2</a:t>
            </a:r>
            <a:r>
              <a:rPr lang="en-US" sz="2400" b="0" i="1" dirty="0">
                <a:solidFill>
                  <a:schemeClr val="tx1"/>
                </a:solidFill>
              </a:rPr>
              <a:t>y</a:t>
            </a:r>
            <a:r>
              <a:rPr lang="en-US" sz="2400" b="0" dirty="0">
                <a:solidFill>
                  <a:schemeClr val="tx1"/>
                </a:solidFill>
              </a:rPr>
              <a:t>, we simply assume that </a:t>
            </a:r>
            <a:r>
              <a:rPr lang="en-US" sz="2400" b="0" i="1" dirty="0">
                <a:solidFill>
                  <a:schemeClr val="tx1"/>
                </a:solidFill>
              </a:rPr>
              <a:t>y </a:t>
            </a:r>
            <a:r>
              <a:rPr lang="en-US" sz="2400" b="0" dirty="0">
                <a:solidFill>
                  <a:schemeClr val="tx1"/>
                </a:solidFill>
              </a:rPr>
              <a:t>=</a:t>
            </a:r>
            <a:r>
              <a:rPr lang="en-US" sz="2400" b="0" i="1" dirty="0">
                <a:solidFill>
                  <a:schemeClr val="tx1"/>
                </a:solidFill>
              </a:rPr>
              <a:t> f</a:t>
            </a:r>
            <a:r>
              <a:rPr lang="en-US" sz="2400" b="0" dirty="0">
                <a:solidFill>
                  <a:schemeClr val="tx1"/>
                </a:solidFill>
              </a:rPr>
              <a:t>(</a:t>
            </a:r>
            <a:r>
              <a:rPr lang="en-US" sz="2400" b="0" i="1" dirty="0">
                <a:solidFill>
                  <a:schemeClr val="tx1"/>
                </a:solidFill>
              </a:rPr>
              <a:t>x</a:t>
            </a:r>
            <a:r>
              <a:rPr lang="en-US" sz="2400" b="0" dirty="0">
                <a:solidFill>
                  <a:schemeClr val="tx1"/>
                </a:solidFill>
              </a:rPr>
              <a:t>), or some function of </a:t>
            </a:r>
            <a:r>
              <a:rPr lang="en-US" sz="2400" b="0" i="1" dirty="0">
                <a:solidFill>
                  <a:schemeClr val="tx1"/>
                </a:solidFill>
              </a:rPr>
              <a:t>x</a:t>
            </a:r>
            <a:r>
              <a:rPr lang="en-US" sz="2400" b="0" dirty="0">
                <a:solidFill>
                  <a:schemeClr val="tx1"/>
                </a:solidFill>
              </a:rPr>
              <a:t> which is not easy to find.</a:t>
            </a:r>
          </a:p>
        </p:txBody>
      </p:sp>
    </p:spTree>
    <p:extLst>
      <p:ext uri="{BB962C8B-B14F-4D97-AF65-F5344CB8AC3E}">
        <p14:creationId xmlns:p14="http://schemas.microsoft.com/office/powerpoint/2010/main" xmlns="" val="544261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2" grpId="0" animBg="1"/>
      <p:bldP spid="15373" grpId="0" animBg="1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2"/>
          <p:cNvSpPr txBox="1">
            <a:spLocks noChangeArrowheads="1"/>
          </p:cNvSpPr>
          <p:nvPr/>
        </p:nvSpPr>
        <p:spPr bwMode="auto">
          <a:xfrm>
            <a:off x="3505200" y="3048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dirty="0" smtClean="0">
                <a:solidFill>
                  <a:schemeClr val="tx1"/>
                </a:solidFill>
              </a:rPr>
              <a:t>				 </a:t>
            </a:r>
            <a:r>
              <a:rPr lang="en-US" sz="3200" b="0" i="1" dirty="0" smtClean="0">
                <a:solidFill>
                  <a:schemeClr val="tx1"/>
                </a:solidFill>
              </a:rPr>
              <a:t>y</a:t>
            </a:r>
            <a:r>
              <a:rPr lang="en-US" sz="3200" b="0" baseline="30000" dirty="0" smtClean="0">
                <a:solidFill>
                  <a:schemeClr val="tx1"/>
                </a:solidFill>
              </a:rPr>
              <a:t>3</a:t>
            </a:r>
            <a:r>
              <a:rPr lang="en-US" sz="3200" b="0" dirty="0" smtClean="0">
                <a:solidFill>
                  <a:schemeClr val="tx1"/>
                </a:solidFill>
              </a:rPr>
              <a:t> = 2</a:t>
            </a:r>
            <a:r>
              <a:rPr lang="en-US" sz="3200" b="0" i="1" dirty="0" smtClean="0">
                <a:solidFill>
                  <a:schemeClr val="tx1"/>
                </a:solidFill>
              </a:rPr>
              <a:t>x</a:t>
            </a:r>
            <a:endParaRPr lang="en-US" sz="3200" b="0" i="1" dirty="0">
              <a:solidFill>
                <a:schemeClr val="tx1"/>
              </a:solidFill>
            </a:endParaRPr>
          </a:p>
        </p:txBody>
      </p:sp>
      <p:sp>
        <p:nvSpPr>
          <p:cNvPr id="4103" name="Rectangle 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76788683"/>
              </p:ext>
            </p:extLst>
          </p:nvPr>
        </p:nvGraphicFramePr>
        <p:xfrm>
          <a:off x="3567113" y="2108200"/>
          <a:ext cx="1730375" cy="566738"/>
        </p:xfrm>
        <a:graphic>
          <a:graphicData uri="http://schemas.openxmlformats.org/presentationml/2006/ole">
            <p:oleObj spid="_x0000_s30728" name="Equation" r:id="rId3" imgW="698500" imgH="228600" progId="">
              <p:embed/>
            </p:oleObj>
          </a:graphicData>
        </a:graphic>
      </p:graphicFrame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143000" y="3048000"/>
            <a:ext cx="739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Solving for </a:t>
            </a:r>
            <a:r>
              <a:rPr lang="en-US" sz="3200" b="0" i="1" dirty="0" smtClean="0">
                <a:solidFill>
                  <a:schemeClr val="tx1"/>
                </a:solidFill>
              </a:rPr>
              <a:t>y’</a:t>
            </a:r>
            <a:r>
              <a:rPr lang="en-US" sz="3200" b="0" dirty="0" smtClean="0">
                <a:solidFill>
                  <a:schemeClr val="tx1"/>
                </a:solidFill>
              </a:rPr>
              <a:t>, </a:t>
            </a:r>
            <a:r>
              <a:rPr lang="en-US" sz="3200" b="0" dirty="0">
                <a:solidFill>
                  <a:schemeClr val="tx1"/>
                </a:solidFill>
              </a:rPr>
              <a:t>we have the derivative</a:t>
            </a:r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4048028"/>
              </p:ext>
            </p:extLst>
          </p:nvPr>
        </p:nvGraphicFramePr>
        <p:xfrm>
          <a:off x="3568700" y="3733800"/>
          <a:ext cx="1416050" cy="1038225"/>
        </p:xfrm>
        <a:graphic>
          <a:graphicData uri="http://schemas.openxmlformats.org/presentationml/2006/ole">
            <p:oleObj spid="_x0000_s30729" name="Equation" r:id="rId4" imgW="571252" imgH="41891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1132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0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59561249"/>
              </p:ext>
            </p:extLst>
          </p:nvPr>
        </p:nvGraphicFramePr>
        <p:xfrm>
          <a:off x="3048000" y="1917700"/>
          <a:ext cx="2971800" cy="514350"/>
        </p:xfrm>
        <a:graphic>
          <a:graphicData uri="http://schemas.openxmlformats.org/presentationml/2006/ole">
            <p:oleObj spid="_x0000_s31755" name="Equation" r:id="rId3" imgW="1320800" imgH="228600" progId="">
              <p:embed/>
            </p:oleObj>
          </a:graphicData>
        </a:graphic>
      </p:graphicFrame>
      <p:sp>
        <p:nvSpPr>
          <p:cNvPr id="6150" name="Text Box 2"/>
          <p:cNvSpPr txBox="1">
            <a:spLocks noChangeArrowheads="1"/>
          </p:cNvSpPr>
          <p:nvPr/>
        </p:nvSpPr>
        <p:spPr bwMode="auto">
          <a:xfrm>
            <a:off x="3733800" y="3048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51" name="Text Box 3"/>
          <p:cNvSpPr txBox="1">
            <a:spLocks noChangeArrowheads="1"/>
          </p:cNvSpPr>
          <p:nvPr/>
        </p:nvSpPr>
        <p:spPr bwMode="auto">
          <a:xfrm>
            <a:off x="381000" y="11430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i="1" dirty="0" smtClean="0">
                <a:solidFill>
                  <a:schemeClr val="tx1"/>
                </a:solidFill>
              </a:rPr>
              <a:t>				x</a:t>
            </a:r>
            <a:r>
              <a:rPr lang="en-US" sz="3200" b="0" baseline="30000" dirty="0" smtClean="0">
                <a:solidFill>
                  <a:schemeClr val="tx1"/>
                </a:solidFill>
              </a:rPr>
              <a:t>2</a:t>
            </a:r>
            <a:r>
              <a:rPr lang="en-US" sz="3200" b="0" i="1" dirty="0" smtClean="0">
                <a:solidFill>
                  <a:schemeClr val="tx1"/>
                </a:solidFill>
              </a:rPr>
              <a:t>y</a:t>
            </a:r>
            <a:r>
              <a:rPr lang="en-US" sz="3200" b="0" baseline="30000" dirty="0" smtClean="0">
                <a:solidFill>
                  <a:schemeClr val="tx1"/>
                </a:solidFill>
              </a:rPr>
              <a:t>3</a:t>
            </a:r>
            <a:r>
              <a:rPr lang="en-US" sz="3200" b="0" dirty="0" smtClean="0">
                <a:solidFill>
                  <a:schemeClr val="tx1"/>
                </a:solidFill>
              </a:rPr>
              <a:t> = -7</a:t>
            </a:r>
            <a:endParaRPr lang="en-US" sz="3200" b="0" i="1" dirty="0">
              <a:solidFill>
                <a:schemeClr val="tx1"/>
              </a:solidFill>
            </a:endParaRPr>
          </a:p>
        </p:txBody>
      </p:sp>
      <p:sp>
        <p:nvSpPr>
          <p:cNvPr id="6152" name="Rectangle 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57200" y="2590800"/>
            <a:ext cx="822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0" dirty="0">
                <a:solidFill>
                  <a:schemeClr val="tx1"/>
                </a:solidFill>
              </a:rPr>
              <a:t>Solving for </a:t>
            </a:r>
            <a:r>
              <a:rPr lang="en-US" sz="3200" b="0" i="1" dirty="0" smtClean="0">
                <a:solidFill>
                  <a:schemeClr val="tx1"/>
                </a:solidFill>
              </a:rPr>
              <a:t>y’</a:t>
            </a:r>
            <a:r>
              <a:rPr lang="en-US" sz="3200" b="0" dirty="0" smtClean="0">
                <a:solidFill>
                  <a:schemeClr val="tx1"/>
                </a:solidFill>
              </a:rPr>
              <a:t>, </a:t>
            </a:r>
            <a:r>
              <a:rPr lang="en-US" sz="3200" b="0" dirty="0">
                <a:solidFill>
                  <a:schemeClr val="tx1"/>
                </a:solidFill>
              </a:rPr>
              <a:t>we </a:t>
            </a:r>
            <a:r>
              <a:rPr lang="en-US" sz="3200" b="0" dirty="0" smtClean="0">
                <a:solidFill>
                  <a:schemeClr val="tx1"/>
                </a:solidFill>
              </a:rPr>
              <a:t>have</a:t>
            </a:r>
            <a:endParaRPr lang="en-US" sz="3200" b="0" dirty="0">
              <a:solidFill>
                <a:schemeClr val="tx1"/>
              </a:solidFill>
            </a:endParaRPr>
          </a:p>
        </p:txBody>
      </p:sp>
      <p:graphicFrame>
        <p:nvGraphicFramePr>
          <p:cNvPr id="3585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81014949"/>
              </p:ext>
            </p:extLst>
          </p:nvPr>
        </p:nvGraphicFramePr>
        <p:xfrm>
          <a:off x="3273425" y="3376613"/>
          <a:ext cx="2371725" cy="490537"/>
        </p:xfrm>
        <a:graphic>
          <a:graphicData uri="http://schemas.openxmlformats.org/presentationml/2006/ole">
            <p:oleObj spid="_x0000_s31756" name="Equation" r:id="rId4" imgW="1104900" imgH="228600" progId="">
              <p:embed/>
            </p:oleObj>
          </a:graphicData>
        </a:graphic>
      </p:graphicFrame>
      <p:graphicFrame>
        <p:nvGraphicFramePr>
          <p:cNvPr id="3585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022091"/>
              </p:ext>
            </p:extLst>
          </p:nvPr>
        </p:nvGraphicFramePr>
        <p:xfrm>
          <a:off x="3282950" y="4151313"/>
          <a:ext cx="2454275" cy="954087"/>
        </p:xfrm>
        <a:graphic>
          <a:graphicData uri="http://schemas.openxmlformats.org/presentationml/2006/ole">
            <p:oleObj spid="_x0000_s31757" name="Equation" r:id="rId5" imgW="1143000" imgH="44450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0146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4876800"/>
          </a:xfrm>
        </p:spPr>
        <p:txBody>
          <a:bodyPr>
            <a:normAutofit/>
          </a:bodyPr>
          <a:lstStyle/>
          <a:p>
            <a:pPr marL="609600" indent="-609600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Differentiate both sides of the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equation.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Since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a function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every time we differentiate a term containing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we need to multiply it by 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dy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/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Solve for </a:t>
            </a:r>
            <a:r>
              <a:rPr lang="en-US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’.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75360" lvl="1" indent="-6096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Every term containing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should be moved to the left by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adding or subtracting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terms only.</a:t>
            </a:r>
          </a:p>
          <a:p>
            <a:pPr marL="975360" lvl="1" indent="-6096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Every term containing no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should be moved to the right hand side.</a:t>
            </a:r>
          </a:p>
          <a:p>
            <a:pPr marL="975360" lvl="1" indent="-6096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Factor out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y’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divide both sides by the expression inside ( ).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2133600" y="228600"/>
            <a:ext cx="45095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Implicit Differentiation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529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uiExpand="1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146846661"/>
              </p:ext>
            </p:extLst>
          </p:nvPr>
        </p:nvGraphicFramePr>
        <p:xfrm>
          <a:off x="1219200" y="1371599"/>
          <a:ext cx="2514600" cy="498005"/>
        </p:xfrm>
        <a:graphic>
          <a:graphicData uri="http://schemas.openxmlformats.org/presentationml/2006/ole">
            <p:oleObj spid="_x0000_s7182" name="Equation" r:id="rId3" imgW="1282700" imgH="254000" progId="">
              <p:embed/>
            </p:oleObj>
          </a:graphicData>
        </a:graphic>
      </p:graphicFrame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3429000" y="152400"/>
            <a:ext cx="20986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Examples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685800" y="7620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Determine </a:t>
            </a:r>
            <a:r>
              <a:rPr lang="en-US" sz="2800" b="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800" b="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dx</a:t>
            </a:r>
            <a:r>
              <a:rPr lang="en-US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for the following.</a:t>
            </a:r>
            <a:endParaRPr lang="en-US" sz="2800" b="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Rectangle 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8352904"/>
              </p:ext>
            </p:extLst>
          </p:nvPr>
        </p:nvGraphicFramePr>
        <p:xfrm>
          <a:off x="1219200" y="2057400"/>
          <a:ext cx="2733675" cy="496887"/>
        </p:xfrm>
        <a:graphic>
          <a:graphicData uri="http://schemas.openxmlformats.org/presentationml/2006/ole">
            <p:oleObj spid="_x0000_s7183" name="Equation" r:id="rId4" imgW="1257300" imgH="228600" progId="">
              <p:embed/>
            </p:oleObj>
          </a:graphicData>
        </a:graphic>
      </p:graphicFrame>
      <p:graphicFrame>
        <p:nvGraphicFramePr>
          <p:cNvPr id="717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63227225"/>
              </p:ext>
            </p:extLst>
          </p:nvPr>
        </p:nvGraphicFramePr>
        <p:xfrm>
          <a:off x="1219200" y="2667000"/>
          <a:ext cx="2868612" cy="623888"/>
        </p:xfrm>
        <a:graphic>
          <a:graphicData uri="http://schemas.openxmlformats.org/presentationml/2006/ole">
            <p:oleObj spid="_x0000_s7184" name="Equation" r:id="rId5" imgW="1282700" imgH="279400" progId="">
              <p:embed/>
            </p:oleObj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609600" y="351538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 the equation of tangent line to the </a:t>
            </a:r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curve.</a:t>
            </a:r>
            <a:endParaRPr lang="en-US" sz="2800" b="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9003416"/>
              </p:ext>
            </p:extLst>
          </p:nvPr>
        </p:nvGraphicFramePr>
        <p:xfrm>
          <a:off x="1524000" y="4262438"/>
          <a:ext cx="3962400" cy="562493"/>
        </p:xfrm>
        <a:graphic>
          <a:graphicData uri="http://schemas.openxmlformats.org/presentationml/2006/ole">
            <p:oleObj spid="_x0000_s7185" name="Equation" r:id="rId6" imgW="1612900" imgH="228600" progId="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3999457"/>
              </p:ext>
            </p:extLst>
          </p:nvPr>
        </p:nvGraphicFramePr>
        <p:xfrm>
          <a:off x="1447800" y="5147839"/>
          <a:ext cx="4876800" cy="549973"/>
        </p:xfrm>
        <a:graphic>
          <a:graphicData uri="http://schemas.openxmlformats.org/presentationml/2006/ole">
            <p:oleObj spid="_x0000_s7186" name="Equation" r:id="rId7" imgW="203200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Text Box 2"/>
          <p:cNvSpPr txBox="1">
            <a:spLocks noChangeArrowheads="1"/>
          </p:cNvSpPr>
          <p:nvPr/>
        </p:nvSpPr>
        <p:spPr bwMode="auto">
          <a:xfrm>
            <a:off x="3276600" y="2286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Example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8203" name="Rectangle 4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1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40679698"/>
              </p:ext>
            </p:extLst>
          </p:nvPr>
        </p:nvGraphicFramePr>
        <p:xfrm>
          <a:off x="2667000" y="1600200"/>
          <a:ext cx="2140791" cy="457200"/>
        </p:xfrm>
        <a:graphic>
          <a:graphicData uri="http://schemas.openxmlformats.org/presentationml/2006/ole">
            <p:oleObj spid="_x0000_s8220" name="Equation" r:id="rId3" imgW="774364" imgH="165028" progId="">
              <p:embed/>
            </p:oleObj>
          </a:graphicData>
        </a:graphic>
      </p:graphicFrame>
      <p:graphicFrame>
        <p:nvGraphicFramePr>
          <p:cNvPr id="430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38865803"/>
              </p:ext>
            </p:extLst>
          </p:nvPr>
        </p:nvGraphicFramePr>
        <p:xfrm>
          <a:off x="1897809" y="2173286"/>
          <a:ext cx="1576826" cy="444500"/>
        </p:xfrm>
        <a:graphic>
          <a:graphicData uri="http://schemas.openxmlformats.org/presentationml/2006/ole">
            <p:oleObj spid="_x0000_s8221" name="Equation" r:id="rId4" imgW="583693" imgH="164957" progId="">
              <p:embed/>
            </p:oleObj>
          </a:graphicData>
        </a:graphic>
      </p:graphicFrame>
      <p:graphicFrame>
        <p:nvGraphicFramePr>
          <p:cNvPr id="430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1577579"/>
              </p:ext>
            </p:extLst>
          </p:nvPr>
        </p:nvGraphicFramePr>
        <p:xfrm>
          <a:off x="1593009" y="2859086"/>
          <a:ext cx="1887052" cy="457200"/>
        </p:xfrm>
        <a:graphic>
          <a:graphicData uri="http://schemas.openxmlformats.org/presentationml/2006/ole">
            <p:oleObj spid="_x0000_s8222" name="Equation" r:id="rId5" imgW="837836" imgH="203112" progId="">
              <p:embed/>
            </p:oleObj>
          </a:graphicData>
        </a:graphic>
      </p:graphicFrame>
      <p:graphicFrame>
        <p:nvGraphicFramePr>
          <p:cNvPr id="430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65198162"/>
              </p:ext>
            </p:extLst>
          </p:nvPr>
        </p:nvGraphicFramePr>
        <p:xfrm>
          <a:off x="2126409" y="3468686"/>
          <a:ext cx="1447800" cy="954476"/>
        </p:xfrm>
        <a:graphic>
          <a:graphicData uri="http://schemas.openxmlformats.org/presentationml/2006/ole">
            <p:oleObj spid="_x0000_s8223" name="Equation" r:id="rId6" imgW="634725" imgH="418918" progId="">
              <p:embed/>
            </p:oleObj>
          </a:graphicData>
        </a:graphic>
      </p:graphicFrame>
      <p:graphicFrame>
        <p:nvGraphicFramePr>
          <p:cNvPr id="430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6251353"/>
              </p:ext>
            </p:extLst>
          </p:nvPr>
        </p:nvGraphicFramePr>
        <p:xfrm>
          <a:off x="2126409" y="4646110"/>
          <a:ext cx="1671637" cy="916490"/>
        </p:xfrm>
        <a:graphic>
          <a:graphicData uri="http://schemas.openxmlformats.org/presentationml/2006/ole">
            <p:oleObj spid="_x0000_s8224" name="Equation" r:id="rId7" imgW="787400" imgH="431800" progId="">
              <p:embed/>
            </p:oleObj>
          </a:graphicData>
        </a:graphic>
      </p:graphicFrame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1828800" y="914400"/>
            <a:ext cx="5486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Find the derivative for </a:t>
            </a:r>
            <a:endParaRPr lang="en-US" sz="28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243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Equation</vt:lpstr>
      <vt:lpstr>Microsoft Equation 3.0</vt:lpstr>
      <vt:lpstr>Section 3.5   Implicit Differentiation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Cascadia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 Differentiation</dc:title>
  <dc:creator>Phong Chau</dc:creator>
  <cp:lastModifiedBy>Phong</cp:lastModifiedBy>
  <cp:revision>52</cp:revision>
  <dcterms:created xsi:type="dcterms:W3CDTF">2003-04-15T20:00:06Z</dcterms:created>
  <dcterms:modified xsi:type="dcterms:W3CDTF">2014-12-31T21:38:08Z</dcterms:modified>
</cp:coreProperties>
</file>