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8.wmf"/><Relationship Id="rId18" Type="http://schemas.openxmlformats.org/officeDocument/2006/relationships/image" Target="../media/image43.wmf"/><Relationship Id="rId3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42.wmf"/><Relationship Id="rId2" Type="http://schemas.openxmlformats.org/officeDocument/2006/relationships/image" Target="../media/image26.wmf"/><Relationship Id="rId16" Type="http://schemas.openxmlformats.org/officeDocument/2006/relationships/image" Target="../media/image41.wmf"/><Relationship Id="rId1" Type="http://schemas.openxmlformats.org/officeDocument/2006/relationships/image" Target="../media/image25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40.wmf"/><Relationship Id="rId10" Type="http://schemas.openxmlformats.org/officeDocument/2006/relationships/image" Target="../media/image32.wmf"/><Relationship Id="rId4" Type="http://schemas.openxmlformats.org/officeDocument/2006/relationships/image" Target="../media/image37.wmf"/><Relationship Id="rId9" Type="http://schemas.openxmlformats.org/officeDocument/2006/relationships/image" Target="../media/image31.wmf"/><Relationship Id="rId1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EBDBC96-DB24-4FDB-9FE8-FB1B230E2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865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E721362-C995-4D09-94DF-0EAFD681F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823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D109-0251-4BE3-B91E-31926CC40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55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0BAB1-8163-4A84-8547-586778C33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26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88F58-3D8E-4CE9-934C-8CFE6CC48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F2EF-3710-495A-B7EF-A4BA4BF79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466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52071-CCE8-403F-8D73-4DD557FB4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5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9A550-55BD-4E91-BCDE-A521F6BFA8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995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E9955-F71E-4021-8825-04F7685AA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33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871B-17A1-4FEC-A81B-C855A53EB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2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1354D-5E4C-43F5-B436-14ED757784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54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259E2-0215-4CEB-840E-5BB36093CE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167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FEA26-4375-4677-9F63-A6D003DDB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03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BFABA-7A05-4B70-8075-F24FFCA964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98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48C3C6-1C79-4838-B328-E3BC6F6571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30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jpeg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42.bin"/><Relationship Id="rId10" Type="http://schemas.openxmlformats.org/officeDocument/2006/relationships/oleObject" Target="../embeddings/oleObject37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543800" cy="19272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3.9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Related Rates 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84873-8C06-410F-8816-124A61D6863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6" name="Text Box 6"/>
          <p:cNvSpPr txBox="1">
            <a:spLocks noGrp="1" noChangeArrowheads="1"/>
          </p:cNvSpPr>
          <p:nvPr>
            <p:ph type="title"/>
          </p:nvPr>
        </p:nvSpPr>
        <p:spPr>
          <a:xfrm>
            <a:off x="3581400" y="152400"/>
            <a:ext cx="2209800" cy="685800"/>
          </a:xfrm>
          <a:noFill/>
          <a:ln/>
        </p:spPr>
        <p:txBody>
          <a:bodyPr>
            <a:noAutofit/>
          </a:bodyPr>
          <a:lstStyle/>
          <a:p>
            <a:pPr algn="l" eaLnBrk="0" hangingPunct="0"/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45" name="Picture 5" descr="baseballde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686800" cy="555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4646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77724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base runner is running at the speed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10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ft/sec from first base to second base.  How fast is his distance from home changing when he is halfway between the first and second base?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 snowball melts so that its surface area decreases at a rate of 2 cm/min, find the rate at which the diameter decreases when the diameter is 10cm.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124200" y="2286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Group work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2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28600"/>
            <a:ext cx="19812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001000" cy="5059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Assume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that oil spilled from a ruptured tanker in a circular pattern whose radius increases at a constant rate of 2 ft/s.  How fast is the area of the spill increasing when the radius of the spill is 60 ft?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This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a related rate problem.  The rate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area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is increasing is related to the rate the radius is increasing.  By what formula?</a:t>
            </a:r>
          </a:p>
        </p:txBody>
      </p:sp>
      <p:pic>
        <p:nvPicPr>
          <p:cNvPr id="67588" name="Picture 4" descr="MCSY00616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819400"/>
            <a:ext cx="2895600" cy="1328738"/>
          </a:xfrm>
          <a:prstGeom prst="rect">
            <a:avLst/>
          </a:prstGeom>
          <a:noFill/>
        </p:spPr>
      </p:pic>
      <p:pic>
        <p:nvPicPr>
          <p:cNvPr id="67589" name="Picture 5" descr="MCDD01428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810000"/>
            <a:ext cx="1828800" cy="58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748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04800" y="914400"/>
            <a:ext cx="8458200" cy="56388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276600" y="228600"/>
            <a:ext cx="22781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Guidelines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1000" y="1011735"/>
            <a:ext cx="8534400" cy="52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1175" indent="-511175" eaLnBrk="0" hangingPunct="0">
              <a:spcBef>
                <a:spcPct val="50000"/>
              </a:spcBef>
              <a:buFontTx/>
              <a:buAutoNum type="arabicPeriod"/>
            </a:pPr>
            <a:r>
              <a:rPr lang="en-US" sz="2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 the problem and understand what is being </a:t>
            </a:r>
            <a:r>
              <a:rPr lang="en-US" sz="25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asked</a:t>
            </a:r>
            <a:r>
              <a:rPr lang="en-US" sz="2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AutoNum type="arabicPeriod" startAt="2"/>
            </a:pPr>
            <a:r>
              <a:rPr lang="en-US" sz="25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Draw </a:t>
            </a:r>
            <a:r>
              <a:rPr lang="en-US" sz="2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diagram and assign variables for the situation. </a:t>
            </a:r>
            <a:r>
              <a:rPr lang="en-US" sz="25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5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 d/</a:t>
            </a:r>
            <a:r>
              <a:rPr lang="en-US" sz="2500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dt</a:t>
            </a:r>
            <a:r>
              <a:rPr lang="en-US" sz="25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for quantities that </a:t>
            </a:r>
            <a:r>
              <a:rPr lang="en-US" sz="25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en-US" sz="2500" b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500" b="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eaLnBrk="0" hangingPunct="0">
              <a:spcBef>
                <a:spcPct val="50000"/>
              </a:spcBef>
              <a:buAutoNum type="arabicPeriod" startAt="2"/>
            </a:pPr>
            <a:r>
              <a:rPr lang="en-US" sz="2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 an equation or formula that relates the quantities in the situation</a:t>
            </a:r>
            <a:r>
              <a:rPr lang="en-US" sz="2500" b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eaLnBrk="0" hangingPunct="0">
              <a:spcBef>
                <a:spcPct val="50000"/>
              </a:spcBef>
              <a:buAutoNum type="arabicPeriod" startAt="2"/>
            </a:pPr>
            <a:r>
              <a:rPr lang="en-US" sz="25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implicit differentiation and differentiate each variable with respect to the third variable, usually time. (Don’t forget </a:t>
            </a:r>
            <a:r>
              <a:rPr lang="en-US" sz="25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Chain Rule</a:t>
            </a:r>
            <a:r>
              <a:rPr lang="en-US" sz="25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511175" indent="-511175" eaLnBrk="0" hangingPunct="0">
              <a:spcBef>
                <a:spcPct val="50000"/>
              </a:spcBef>
            </a:pPr>
            <a:r>
              <a:rPr lang="en-US" sz="25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	Substitute the given information into the resulting equation.</a:t>
            </a:r>
          </a:p>
          <a:p>
            <a:pPr marL="511175" indent="-511175" eaLnBrk="0" hangingPunct="0">
              <a:spcBef>
                <a:spcPct val="50000"/>
              </a:spcBef>
            </a:pPr>
            <a:r>
              <a:rPr lang="en-US" sz="25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	Solve for the unknown rate.</a:t>
            </a:r>
            <a:endParaRPr lang="en-US" sz="25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815885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2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radius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 a sphere is </a:t>
            </a:r>
            <a:r>
              <a:rPr lang="en-US" sz="2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changing at an </a:t>
            </a:r>
            <a:r>
              <a:rPr lang="en-US" sz="2400" b="0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instantaneous</a:t>
            </a:r>
            <a:r>
              <a:rPr lang="en-US" sz="2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rate of 0.1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cm/sec, how fast is its volume changing when the radius is 10 cm?</a:t>
            </a:r>
            <a:endParaRPr lang="en-US" sz="2400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bubb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516752" cy="2057400"/>
          </a:xfrm>
          <a:prstGeom prst="rect">
            <a:avLst/>
          </a:prstGeom>
          <a:noFill/>
        </p:spPr>
      </p:pic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9251171"/>
              </p:ext>
            </p:extLst>
          </p:nvPr>
        </p:nvGraphicFramePr>
        <p:xfrm>
          <a:off x="685800" y="2133600"/>
          <a:ext cx="1143000" cy="723900"/>
        </p:xfrm>
        <a:graphic>
          <a:graphicData uri="http://schemas.openxmlformats.org/presentationml/2006/ole">
            <p:oleObj spid="_x0000_s59394" name="Equation" r:id="rId4" imgW="622030" imgH="393529" progId="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2413942"/>
              </p:ext>
            </p:extLst>
          </p:nvPr>
        </p:nvGraphicFramePr>
        <p:xfrm>
          <a:off x="457200" y="2971800"/>
          <a:ext cx="1679575" cy="722313"/>
        </p:xfrm>
        <a:graphic>
          <a:graphicData uri="http://schemas.openxmlformats.org/presentationml/2006/ole">
            <p:oleObj spid="_x0000_s59395" name="Equation" r:id="rId5" imgW="914400" imgH="393700" progId="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4471046"/>
              </p:ext>
            </p:extLst>
          </p:nvPr>
        </p:nvGraphicFramePr>
        <p:xfrm>
          <a:off x="515937" y="3962400"/>
          <a:ext cx="3217863" cy="792163"/>
        </p:xfrm>
        <a:graphic>
          <a:graphicData uri="http://schemas.openxmlformats.org/presentationml/2006/ole">
            <p:oleObj spid="_x0000_s59396" name="Equation" r:id="rId6" imgW="1752600" imgH="431800" progId="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85295053"/>
              </p:ext>
            </p:extLst>
          </p:nvPr>
        </p:nvGraphicFramePr>
        <p:xfrm>
          <a:off x="512133" y="4745750"/>
          <a:ext cx="1749425" cy="769938"/>
        </p:xfrm>
        <a:graphic>
          <a:graphicData uri="http://schemas.openxmlformats.org/presentationml/2006/ole">
            <p:oleObj spid="_x0000_s59397" name="Equation" r:id="rId7" imgW="952087" imgH="418918" progId="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99236" y="5791200"/>
            <a:ext cx="7631113" cy="523875"/>
            <a:chOff x="326" y="3241"/>
            <a:chExt cx="4807" cy="330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26" y="3241"/>
              <a:ext cx="480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sphere is growing at a rate </a:t>
              </a:r>
              <a:r>
                <a:rPr lang="en-US" sz="2800" b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of                  </a:t>
              </a:r>
              <a:r>
                <a:rPr lang="en-US" sz="2800" b="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</p:txBody>
        </p:sp>
        <p:graphicFrame>
          <p:nvGraphicFramePr>
            <p:cNvPr id="2062" name="Object 14"/>
            <p:cNvGraphicFramePr>
              <a:graphicFrameLocks noChangeAspect="1"/>
            </p:cNvGraphicFramePr>
            <p:nvPr/>
          </p:nvGraphicFramePr>
          <p:xfrm>
            <a:off x="3789" y="3287"/>
            <a:ext cx="1000" cy="235"/>
          </p:xfrm>
          <a:graphic>
            <a:graphicData uri="http://schemas.openxmlformats.org/presentationml/2006/ole">
              <p:oleObj spid="_x0000_s59398" name="Equation" r:id="rId8" imgW="863225" imgH="203112" progId="">
                <p:embed/>
              </p:oleObj>
            </a:graphicData>
          </a:graphic>
        </p:graphicFrame>
      </p:grp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381000" y="4724400"/>
            <a:ext cx="1905000" cy="91440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613842" y="152400"/>
            <a:ext cx="33297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Sphere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Problem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828092" y="1859999"/>
            <a:ext cx="1303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Given: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50263228"/>
              </p:ext>
            </p:extLst>
          </p:nvPr>
        </p:nvGraphicFramePr>
        <p:xfrm>
          <a:off x="5572125" y="1943807"/>
          <a:ext cx="1209675" cy="339725"/>
        </p:xfrm>
        <a:graphic>
          <a:graphicData uri="http://schemas.openxmlformats.org/presentationml/2006/ole">
            <p:oleObj spid="_x0000_s59399" name="Equation" r:id="rId9" imgW="634680" imgH="177480" progId="">
              <p:embed/>
            </p:oleObj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9332881"/>
              </p:ext>
            </p:extLst>
          </p:nvPr>
        </p:nvGraphicFramePr>
        <p:xfrm>
          <a:off x="7285037" y="1752600"/>
          <a:ext cx="1554163" cy="777875"/>
        </p:xfrm>
        <a:graphic>
          <a:graphicData uri="http://schemas.openxmlformats.org/presentationml/2006/ole">
            <p:oleObj spid="_x0000_s59400" name="Equation" r:id="rId10" imgW="787320" imgH="393480" progId="">
              <p:embed/>
            </p:oleObj>
          </a:graphicData>
        </a:graphic>
      </p:graphicFrame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867899" y="2528887"/>
            <a:ext cx="10631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Find:</a:t>
            </a:r>
            <a:endParaRPr lang="en-U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6305006"/>
              </p:ext>
            </p:extLst>
          </p:nvPr>
        </p:nvGraphicFramePr>
        <p:xfrm>
          <a:off x="5264150" y="2438400"/>
          <a:ext cx="527050" cy="776287"/>
        </p:xfrm>
        <a:graphic>
          <a:graphicData uri="http://schemas.openxmlformats.org/presentationml/2006/ole">
            <p:oleObj spid="_x0000_s59401" name="Equation" r:id="rId11" imgW="26640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utoUpdateAnimBg="0"/>
      <p:bldP spid="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38400" y="152400"/>
            <a:ext cx="4321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Hot Air Balloon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Problem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33800" y="2318308"/>
            <a:ext cx="1223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Given: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5268363"/>
              </p:ext>
            </p:extLst>
          </p:nvPr>
        </p:nvGraphicFramePr>
        <p:xfrm>
          <a:off x="5257800" y="2209800"/>
          <a:ext cx="660491" cy="640380"/>
        </p:xfrm>
        <a:graphic>
          <a:graphicData uri="http://schemas.openxmlformats.org/presentationml/2006/ole">
            <p:oleObj spid="_x0000_s60418" name="Equation" r:id="rId3" imgW="406048" imgH="393359" progId="">
              <p:embed/>
            </p:oleObj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61941194"/>
              </p:ext>
            </p:extLst>
          </p:nvPr>
        </p:nvGraphicFramePr>
        <p:xfrm>
          <a:off x="6654800" y="2209800"/>
          <a:ext cx="1651000" cy="683211"/>
        </p:xfrm>
        <a:graphic>
          <a:graphicData uri="http://schemas.openxmlformats.org/presentationml/2006/ole">
            <p:oleObj spid="_x0000_s60419" name="Equation" r:id="rId4" imgW="952087" imgH="393529" progId="">
              <p:embed/>
            </p:oleObj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42050" y="681315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balloon rises from a point on the ground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500ft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from an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observer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If the angle of elevation is increasing at a rate of 0.14 rad/min. How </a:t>
            </a:r>
            <a:r>
              <a:rPr lang="en-US" sz="24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fast is the balloon </a:t>
            </a:r>
            <a:r>
              <a:rPr lang="en-US" sz="24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rising when its angle of elevation is 45 degree ?</a:t>
            </a:r>
            <a:endParaRPr lang="en-US" sz="2400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733800" y="3048000"/>
            <a:ext cx="9845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Find:</a:t>
            </a:r>
            <a:endParaRPr lang="en-US" b="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4822373"/>
              </p:ext>
            </p:extLst>
          </p:nvPr>
        </p:nvGraphicFramePr>
        <p:xfrm>
          <a:off x="4876800" y="2919483"/>
          <a:ext cx="451060" cy="775764"/>
        </p:xfrm>
        <a:graphic>
          <a:graphicData uri="http://schemas.openxmlformats.org/presentationml/2006/ole">
            <p:oleObj spid="_x0000_s60420" name="Equation" r:id="rId5" imgW="228501" imgH="393529" progId="">
              <p:embed/>
            </p:oleObj>
          </a:graphicData>
        </a:graphic>
      </p:graphicFrame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5486400" y="6248400"/>
            <a:ext cx="3657600" cy="6096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15" name="Picture 23" descr="ballooninsk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3352800"/>
            <a:ext cx="3657600" cy="2895600"/>
          </a:xfrm>
          <a:prstGeom prst="rect">
            <a:avLst/>
          </a:prstGeom>
          <a:noFill/>
        </p:spPr>
      </p:pic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8305800" y="4038600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5486400" y="62484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5486400" y="4419600"/>
            <a:ext cx="281940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8077200" y="5943600"/>
            <a:ext cx="228600" cy="3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8382000" y="4876800"/>
          <a:ext cx="381000" cy="533400"/>
        </p:xfrm>
        <a:graphic>
          <a:graphicData uri="http://schemas.openxmlformats.org/presentationml/2006/ole">
            <p:oleObj spid="_x0000_s60421" name="Equation" r:id="rId7" imgW="126725" imgH="177415" progId="">
              <p:embed/>
            </p:oleObj>
          </a:graphicData>
        </a:graphic>
      </p:graphicFrame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6172200" y="5638800"/>
          <a:ext cx="381000" cy="533400"/>
        </p:xfrm>
        <a:graphic>
          <a:graphicData uri="http://schemas.openxmlformats.org/presentationml/2006/ole">
            <p:oleObj spid="_x0000_s60422" name="Equation" r:id="rId8" imgW="126725" imgH="177415" progId="">
              <p:embed/>
            </p:oleObj>
          </a:graphicData>
        </a:graphic>
      </p:graphicFrame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6248400" y="6324600"/>
          <a:ext cx="1104900" cy="533400"/>
        </p:xfrm>
        <a:graphic>
          <a:graphicData uri="http://schemas.openxmlformats.org/presentationml/2006/ole">
            <p:oleObj spid="_x0000_s60423" name="Equation" r:id="rId9" imgW="368140" imgH="177723" progId="">
              <p:embed/>
            </p:oleObj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5233743"/>
              </p:ext>
            </p:extLst>
          </p:nvPr>
        </p:nvGraphicFramePr>
        <p:xfrm>
          <a:off x="609600" y="2209800"/>
          <a:ext cx="1371600" cy="719885"/>
        </p:xfrm>
        <a:graphic>
          <a:graphicData uri="http://schemas.openxmlformats.org/presentationml/2006/ole">
            <p:oleObj spid="_x0000_s60424" name="Equation" r:id="rId10" imgW="748975" imgH="393529" progId="">
              <p:embed/>
            </p:oleObj>
          </a:graphicData>
        </a:graphic>
      </p:graphicFrame>
      <p:graphicFrame>
        <p:nvGraphicFramePr>
          <p:cNvPr id="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0192737"/>
              </p:ext>
            </p:extLst>
          </p:nvPr>
        </p:nvGraphicFramePr>
        <p:xfrm>
          <a:off x="304801" y="3048000"/>
          <a:ext cx="2286000" cy="729751"/>
        </p:xfrm>
        <a:graphic>
          <a:graphicData uri="http://schemas.openxmlformats.org/presentationml/2006/ole">
            <p:oleObj spid="_x0000_s60425" name="Equation" r:id="rId11" imgW="1231366" imgH="393529" progId="">
              <p:embed/>
            </p:oleObj>
          </a:graphicData>
        </a:graphic>
      </p:graphicFrame>
      <p:graphicFrame>
        <p:nvGraphicFramePr>
          <p:cNvPr id="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7351021"/>
              </p:ext>
            </p:extLst>
          </p:nvPr>
        </p:nvGraphicFramePr>
        <p:xfrm>
          <a:off x="152400" y="3886200"/>
          <a:ext cx="2697163" cy="797378"/>
        </p:xfrm>
        <a:graphic>
          <a:graphicData uri="http://schemas.openxmlformats.org/presentationml/2006/ole">
            <p:oleObj spid="_x0000_s60426" name="Equation" r:id="rId12" imgW="1587500" imgH="469900" progId="">
              <p:embed/>
            </p:oleObj>
          </a:graphicData>
        </a:graphic>
      </p:graphicFrame>
      <p:graphicFrame>
        <p:nvGraphicFramePr>
          <p:cNvPr id="2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7920536"/>
              </p:ext>
            </p:extLst>
          </p:nvPr>
        </p:nvGraphicFramePr>
        <p:xfrm>
          <a:off x="228600" y="4724400"/>
          <a:ext cx="2590800" cy="704036"/>
        </p:xfrm>
        <a:graphic>
          <a:graphicData uri="http://schemas.openxmlformats.org/presentationml/2006/ole">
            <p:oleObj spid="_x0000_s60427" name="Equation" r:id="rId13" imgW="1447172" imgH="393529" progId="">
              <p:embed/>
            </p:oleObj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762000" y="5638800"/>
            <a:ext cx="1752600" cy="838200"/>
            <a:chOff x="3463" y="3414"/>
            <a:chExt cx="1296" cy="624"/>
          </a:xfrm>
        </p:grpSpPr>
        <p:graphicFrame>
          <p:nvGraphicFramePr>
            <p:cNvPr id="2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07561019"/>
                </p:ext>
              </p:extLst>
            </p:nvPr>
          </p:nvGraphicFramePr>
          <p:xfrm>
            <a:off x="3519" y="3462"/>
            <a:ext cx="1176" cy="528"/>
          </p:xfrm>
          <a:graphic>
            <a:graphicData uri="http://schemas.openxmlformats.org/presentationml/2006/ole">
              <p:oleObj spid="_x0000_s60428" name="Equation" r:id="rId14" imgW="875920" imgH="393529" progId="">
                <p:embed/>
              </p:oleObj>
            </a:graphicData>
          </a:graphic>
        </p:graphicFrame>
        <p:sp>
          <p:nvSpPr>
            <p:cNvPr id="28" name="AutoShape 33"/>
            <p:cNvSpPr>
              <a:spLocks noChangeArrowheads="1"/>
            </p:cNvSpPr>
            <p:nvPr/>
          </p:nvSpPr>
          <p:spPr bwMode="auto">
            <a:xfrm>
              <a:off x="3463" y="3414"/>
              <a:ext cx="1296" cy="624"/>
            </a:xfrm>
            <a:prstGeom prst="roundRect">
              <a:avLst>
                <a:gd name="adj" fmla="val 16667"/>
              </a:avLst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utoUpdateAnimBg="0"/>
      <p:bldP spid="820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352800" y="1524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</a:p>
        </p:txBody>
      </p:sp>
      <p:pic>
        <p:nvPicPr>
          <p:cNvPr id="58371" name="Picture 3" descr="ladderde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30275"/>
            <a:ext cx="8610600" cy="5808663"/>
          </a:xfrm>
          <a:prstGeom prst="rect">
            <a:avLst/>
          </a:prstGeom>
          <a:noFill/>
        </p:spPr>
      </p:pic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62484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http://astro.temple.edu/~dhill001/relatedrates/shadowdemo.gif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744" y="2260391"/>
            <a:ext cx="6033656" cy="70788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If the ladder is falling down at a rate of 8 ft/s, how fast is the bottom of the ladder sliding away when it is 6 feet from the wall?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3707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trucks_spla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"/>
            <a:ext cx="2971800" cy="1604963"/>
          </a:xfrm>
          <a:prstGeom prst="rect">
            <a:avLst/>
          </a:prstGeom>
          <a:noFill/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172200" y="2514600"/>
            <a:ext cx="2209800" cy="14478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172200" y="3810000"/>
            <a:ext cx="152400" cy="152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6400800" y="4267200"/>
          <a:ext cx="762000" cy="381000"/>
        </p:xfrm>
        <a:graphic>
          <a:graphicData uri="http://schemas.openxmlformats.org/presentationml/2006/ole">
            <p:oleObj spid="_x0000_s61442" name="Equation" r:id="rId4" imgW="355138" imgH="177569" progId="">
              <p:embed/>
            </p:oleObj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257800" y="2819400"/>
          <a:ext cx="762000" cy="434975"/>
        </p:xfrm>
        <a:graphic>
          <a:graphicData uri="http://schemas.openxmlformats.org/presentationml/2006/ole">
            <p:oleObj spid="_x0000_s61443" name="Equation" r:id="rId5" imgW="355292" imgH="203024" progId="">
              <p:embed/>
            </p:oleObj>
          </a:graphicData>
        </a:graphic>
      </p:graphicFrame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2032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458200" y="3733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</a:t>
            </a:r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7315200" y="2590800"/>
          <a:ext cx="735013" cy="381000"/>
        </p:xfrm>
        <a:graphic>
          <a:graphicData uri="http://schemas.openxmlformats.org/presentationml/2006/ole">
            <p:oleObj spid="_x0000_s61444" name="Equation" r:id="rId6" imgW="342603" imgH="177646" progId="">
              <p:embed/>
            </p:oleObj>
          </a:graphicData>
        </a:graphic>
      </p:graphicFrame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743200" y="152400"/>
            <a:ext cx="3033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Truck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Problem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12725" y="649288"/>
            <a:ext cx="48101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Truck A travels east at 40 mi/hr.</a:t>
            </a:r>
          </a:p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Truck B travels north at 30 mi/hr.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28600" y="1447800"/>
            <a:ext cx="5486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How fast is the distance between the trucks changing 6 minutes later?</a:t>
            </a:r>
          </a:p>
        </p:txBody>
      </p:sp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457200" y="2590800"/>
          <a:ext cx="1295400" cy="477838"/>
        </p:xfrm>
        <a:graphic>
          <a:graphicData uri="http://schemas.openxmlformats.org/presentationml/2006/ole">
            <p:oleObj spid="_x0000_s61445" name="Equation" r:id="rId7" imgW="482181" imgH="177646" progId="">
              <p:embed/>
            </p:oleObj>
          </a:graphicData>
        </a:graphic>
      </p:graphicFrame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304800" y="3048000"/>
          <a:ext cx="1524000" cy="909638"/>
        </p:xfrm>
        <a:graphic>
          <a:graphicData uri="http://schemas.openxmlformats.org/presentationml/2006/ole">
            <p:oleObj spid="_x0000_s61446" name="Equation" r:id="rId8" imgW="660113" imgH="393529" progId="">
              <p:embed/>
            </p:oleObj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2224088" y="3048000"/>
          <a:ext cx="1495425" cy="909638"/>
        </p:xfrm>
        <a:graphic>
          <a:graphicData uri="http://schemas.openxmlformats.org/presentationml/2006/ole">
            <p:oleObj spid="_x0000_s61447" name="Equation" r:id="rId9" imgW="647419" imgH="393529" progId="">
              <p:embed/>
            </p:oleObj>
          </a:graphicData>
        </a:graphic>
      </p:graphicFrame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172200" y="3962400"/>
            <a:ext cx="2133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6172200" y="2514600"/>
            <a:ext cx="0" cy="1447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762000" y="4038600"/>
          <a:ext cx="1698625" cy="533400"/>
        </p:xfrm>
        <a:graphic>
          <a:graphicData uri="http://schemas.openxmlformats.org/presentationml/2006/ole">
            <p:oleObj spid="_x0000_s61448" name="Equation" r:id="rId10" imgW="736600" imgH="203200" progId="">
              <p:embed/>
            </p:oleObj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762000" y="4648200"/>
          <a:ext cx="1552575" cy="533400"/>
        </p:xfrm>
        <a:graphic>
          <a:graphicData uri="http://schemas.openxmlformats.org/presentationml/2006/ole">
            <p:oleObj spid="_x0000_s61449" name="Equation" r:id="rId11" imgW="672808" imgH="203112" progId="">
              <p:embed/>
            </p:oleObj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914400" y="5257800"/>
          <a:ext cx="1084263" cy="533400"/>
        </p:xfrm>
        <a:graphic>
          <a:graphicData uri="http://schemas.openxmlformats.org/presentationml/2006/ole">
            <p:oleObj spid="_x0000_s61450" name="Equation" r:id="rId12" imgW="469696" imgH="203112" progId="">
              <p:embed/>
            </p:oleObj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990600" y="5943600"/>
          <a:ext cx="792163" cy="466725"/>
        </p:xfrm>
        <a:graphic>
          <a:graphicData uri="http://schemas.openxmlformats.org/presentationml/2006/ole">
            <p:oleObj spid="_x0000_s61451" name="Equation" r:id="rId13" imgW="342603" imgH="177646" progId="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 animBg="1"/>
      <p:bldP spid="12298" grpId="0" autoUpdateAnimBg="0"/>
      <p:bldP spid="12299" grpId="0" autoUpdateAnimBg="0"/>
      <p:bldP spid="12309" grpId="0" animBg="1"/>
      <p:bldP spid="123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6172200" y="2514600"/>
            <a:ext cx="2209800" cy="14478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172200" y="3810000"/>
            <a:ext cx="152400" cy="152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6400800" y="4267200"/>
          <a:ext cx="762000" cy="381000"/>
        </p:xfrm>
        <a:graphic>
          <a:graphicData uri="http://schemas.openxmlformats.org/presentationml/2006/ole">
            <p:oleObj spid="_x0000_s62466" name="Equation" r:id="rId3" imgW="355138" imgH="177569" progId="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5257800" y="2819400"/>
          <a:ext cx="762000" cy="434975"/>
        </p:xfrm>
        <a:graphic>
          <a:graphicData uri="http://schemas.openxmlformats.org/presentationml/2006/ole">
            <p:oleObj spid="_x0000_s62467" name="Equation" r:id="rId4" imgW="355292" imgH="203024" progId="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4876800" y="3276600"/>
          <a:ext cx="1116013" cy="842963"/>
        </p:xfrm>
        <a:graphic>
          <a:graphicData uri="http://schemas.openxmlformats.org/presentationml/2006/ole">
            <p:oleObj spid="_x0000_s62468" name="Equation" r:id="rId5" imgW="520474" imgH="393529" progId="">
              <p:embed/>
            </p:oleObj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7239000" y="4114800"/>
          <a:ext cx="1116013" cy="842963"/>
        </p:xfrm>
        <a:graphic>
          <a:graphicData uri="http://schemas.openxmlformats.org/presentationml/2006/ole">
            <p:oleObj spid="_x0000_s62469" name="Equation" r:id="rId6" imgW="520474" imgH="393529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019800" y="20320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458200" y="37338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A</a:t>
            </a: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/>
        </p:nvGraphicFramePr>
        <p:xfrm>
          <a:off x="7315200" y="2590800"/>
          <a:ext cx="735013" cy="381000"/>
        </p:xfrm>
        <a:graphic>
          <a:graphicData uri="http://schemas.openxmlformats.org/presentationml/2006/ole">
            <p:oleObj spid="_x0000_s62470" name="Equation" r:id="rId7" imgW="342603" imgH="177646" progId="">
              <p:embed/>
            </p:oleObj>
          </a:graphicData>
        </a:graphic>
      </p:graphicFrame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590800" y="152400"/>
            <a:ext cx="3033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Truck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Problem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1600200"/>
            <a:ext cx="5486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How fast is the distance between the trucks changing 6 </a:t>
            </a:r>
            <a:r>
              <a:rPr lang="en-US" sz="2500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minutes </a:t>
            </a:r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later?</a:t>
            </a:r>
            <a:endParaRPr lang="en-US" sz="2500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457200" y="2590800"/>
          <a:ext cx="1295400" cy="477838"/>
        </p:xfrm>
        <a:graphic>
          <a:graphicData uri="http://schemas.openxmlformats.org/presentationml/2006/ole">
            <p:oleObj spid="_x0000_s62471" name="Equation" r:id="rId8" imgW="482181" imgH="177646" progId="">
              <p:embed/>
            </p:oleObj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304800" y="3048000"/>
          <a:ext cx="1524000" cy="909638"/>
        </p:xfrm>
        <a:graphic>
          <a:graphicData uri="http://schemas.openxmlformats.org/presentationml/2006/ole">
            <p:oleObj spid="_x0000_s62472" name="Equation" r:id="rId9" imgW="660113" imgH="393529" progId="">
              <p:embed/>
            </p:oleObj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2224088" y="3048000"/>
          <a:ext cx="1495425" cy="909638"/>
        </p:xfrm>
        <a:graphic>
          <a:graphicData uri="http://schemas.openxmlformats.org/presentationml/2006/ole">
            <p:oleObj spid="_x0000_s62473" name="Equation" r:id="rId10" imgW="647419" imgH="393529" progId="">
              <p:embed/>
            </p:oleObj>
          </a:graphicData>
        </a:graphic>
      </p:graphicFrame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172200" y="3962400"/>
            <a:ext cx="2133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6172200" y="2514600"/>
            <a:ext cx="0" cy="1447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32" name="Object 20"/>
          <p:cNvGraphicFramePr>
            <a:graphicFrameLocks noChangeAspect="1"/>
          </p:cNvGraphicFramePr>
          <p:nvPr/>
        </p:nvGraphicFramePr>
        <p:xfrm>
          <a:off x="762000" y="4038600"/>
          <a:ext cx="1698625" cy="533400"/>
        </p:xfrm>
        <a:graphic>
          <a:graphicData uri="http://schemas.openxmlformats.org/presentationml/2006/ole">
            <p:oleObj spid="_x0000_s62474" name="Equation" r:id="rId11" imgW="736600" imgH="203200" progId="">
              <p:embed/>
            </p:oleObj>
          </a:graphicData>
        </a:graphic>
      </p:graphicFrame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762000" y="4648200"/>
          <a:ext cx="1552575" cy="533400"/>
        </p:xfrm>
        <a:graphic>
          <a:graphicData uri="http://schemas.openxmlformats.org/presentationml/2006/ole">
            <p:oleObj spid="_x0000_s62475" name="Equation" r:id="rId12" imgW="672808" imgH="203112" progId="">
              <p:embed/>
            </p:oleObj>
          </a:graphicData>
        </a:graphic>
      </p:graphicFrame>
      <p:graphicFrame>
        <p:nvGraphicFramePr>
          <p:cNvPr id="13334" name="Object 22"/>
          <p:cNvGraphicFramePr>
            <a:graphicFrameLocks noChangeAspect="1"/>
          </p:cNvGraphicFramePr>
          <p:nvPr/>
        </p:nvGraphicFramePr>
        <p:xfrm>
          <a:off x="914400" y="5257800"/>
          <a:ext cx="1084263" cy="533400"/>
        </p:xfrm>
        <a:graphic>
          <a:graphicData uri="http://schemas.openxmlformats.org/presentationml/2006/ole">
            <p:oleObj spid="_x0000_s62476" name="Equation" r:id="rId13" imgW="469696" imgH="203112" progId="">
              <p:embed/>
            </p:oleObj>
          </a:graphicData>
        </a:graphic>
      </p:graphicFrame>
      <p:graphicFrame>
        <p:nvGraphicFramePr>
          <p:cNvPr id="13335" name="Object 23"/>
          <p:cNvGraphicFramePr>
            <a:graphicFrameLocks noChangeAspect="1"/>
          </p:cNvGraphicFramePr>
          <p:nvPr/>
        </p:nvGraphicFramePr>
        <p:xfrm>
          <a:off x="990600" y="5943600"/>
          <a:ext cx="792163" cy="466725"/>
        </p:xfrm>
        <a:graphic>
          <a:graphicData uri="http://schemas.openxmlformats.org/presentationml/2006/ole">
            <p:oleObj spid="_x0000_s62477" name="Equation" r:id="rId14" imgW="342603" imgH="177646" progId="">
              <p:embed/>
            </p:oleObj>
          </a:graphicData>
        </a:graphic>
      </p:graphicFrame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152400" y="2514600"/>
            <a:ext cx="3810000" cy="411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914400" y="685800"/>
            <a:ext cx="3657600" cy="3429000"/>
            <a:chOff x="576" y="432"/>
            <a:chExt cx="2304" cy="2160"/>
          </a:xfrm>
        </p:grpSpPr>
        <p:sp>
          <p:nvSpPr>
            <p:cNvPr id="13348" name="Rectangle 36"/>
            <p:cNvSpPr>
              <a:spLocks noChangeArrowheads="1"/>
            </p:cNvSpPr>
            <p:nvPr/>
          </p:nvSpPr>
          <p:spPr bwMode="auto">
            <a:xfrm>
              <a:off x="2112" y="432"/>
              <a:ext cx="768" cy="24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Rectangle 38"/>
            <p:cNvSpPr>
              <a:spLocks noChangeArrowheads="1"/>
            </p:cNvSpPr>
            <p:nvPr/>
          </p:nvSpPr>
          <p:spPr bwMode="auto">
            <a:xfrm>
              <a:off x="576" y="1968"/>
              <a:ext cx="288" cy="62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337" name="Object 25"/>
          <p:cNvGraphicFramePr>
            <a:graphicFrameLocks noChangeAspect="1"/>
          </p:cNvGraphicFramePr>
          <p:nvPr/>
        </p:nvGraphicFramePr>
        <p:xfrm>
          <a:off x="1143000" y="2514600"/>
          <a:ext cx="1760538" cy="600075"/>
        </p:xfrm>
        <a:graphic>
          <a:graphicData uri="http://schemas.openxmlformats.org/presentationml/2006/ole">
            <p:oleObj spid="_x0000_s62478" name="Equation" r:id="rId15" imgW="761669" imgH="228501" progId="">
              <p:embed/>
            </p:oleObj>
          </a:graphicData>
        </a:graphic>
      </p:graphicFrame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057400" y="1066800"/>
            <a:ext cx="2667000" cy="3048000"/>
            <a:chOff x="1296" y="672"/>
            <a:chExt cx="1680" cy="1920"/>
          </a:xfrm>
        </p:grpSpPr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208" y="672"/>
              <a:ext cx="768" cy="24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Rectangle 40"/>
            <p:cNvSpPr>
              <a:spLocks noChangeArrowheads="1"/>
            </p:cNvSpPr>
            <p:nvPr/>
          </p:nvSpPr>
          <p:spPr bwMode="auto">
            <a:xfrm>
              <a:off x="1296" y="1968"/>
              <a:ext cx="288" cy="62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338" name="Object 26"/>
          <p:cNvGraphicFramePr>
            <a:graphicFrameLocks noChangeAspect="1"/>
          </p:cNvGraphicFramePr>
          <p:nvPr/>
        </p:nvGraphicFramePr>
        <p:xfrm>
          <a:off x="457200" y="3124200"/>
          <a:ext cx="3198813" cy="1033463"/>
        </p:xfrm>
        <a:graphic>
          <a:graphicData uri="http://schemas.openxmlformats.org/presentationml/2006/ole">
            <p:oleObj spid="_x0000_s62479" name="Equation" r:id="rId16" imgW="1384300" imgH="393700" progId="">
              <p:embed/>
            </p:oleObj>
          </a:graphicData>
        </a:graphic>
      </p:graphicFrame>
      <p:graphicFrame>
        <p:nvGraphicFramePr>
          <p:cNvPr id="13339" name="Object 27"/>
          <p:cNvGraphicFramePr>
            <a:graphicFrameLocks noChangeAspect="1"/>
          </p:cNvGraphicFramePr>
          <p:nvPr/>
        </p:nvGraphicFramePr>
        <p:xfrm>
          <a:off x="762000" y="4191000"/>
          <a:ext cx="2728913" cy="1033463"/>
        </p:xfrm>
        <a:graphic>
          <a:graphicData uri="http://schemas.openxmlformats.org/presentationml/2006/ole">
            <p:oleObj spid="_x0000_s62480" name="Equation" r:id="rId17" imgW="1180588" imgH="393529" progId="">
              <p:embed/>
            </p:oleObj>
          </a:graphicData>
        </a:graphic>
      </p:graphicFrame>
      <p:sp>
        <p:nvSpPr>
          <p:cNvPr id="13340" name="Line 28"/>
          <p:cNvSpPr>
            <a:spLocks noChangeShapeType="1"/>
          </p:cNvSpPr>
          <p:nvPr/>
        </p:nvSpPr>
        <p:spPr bwMode="auto">
          <a:xfrm flipV="1">
            <a:off x="457200" y="3429000"/>
            <a:ext cx="3048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1600200" y="3429000"/>
            <a:ext cx="3048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2743200" y="3429000"/>
            <a:ext cx="30480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3343" name="Object 31"/>
          <p:cNvGraphicFramePr>
            <a:graphicFrameLocks noChangeAspect="1"/>
          </p:cNvGraphicFramePr>
          <p:nvPr/>
        </p:nvGraphicFramePr>
        <p:xfrm>
          <a:off x="990600" y="5181600"/>
          <a:ext cx="1584325" cy="1033463"/>
        </p:xfrm>
        <a:graphic>
          <a:graphicData uri="http://schemas.openxmlformats.org/presentationml/2006/ole">
            <p:oleObj spid="_x0000_s62481" name="Equation" r:id="rId18" imgW="685800" imgH="393700" progId="">
              <p:embed/>
            </p:oleObj>
          </a:graphicData>
        </a:graphic>
      </p:graphicFrame>
      <p:graphicFrame>
        <p:nvGraphicFramePr>
          <p:cNvPr id="1334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246066"/>
              </p:ext>
            </p:extLst>
          </p:nvPr>
        </p:nvGraphicFramePr>
        <p:xfrm>
          <a:off x="3778519" y="5202312"/>
          <a:ext cx="1203325" cy="1033463"/>
        </p:xfrm>
        <a:graphic>
          <a:graphicData uri="http://schemas.openxmlformats.org/presentationml/2006/ole">
            <p:oleObj spid="_x0000_s62482" name="Equation" r:id="rId19" imgW="520474" imgH="393529" progId="">
              <p:embed/>
            </p:oleObj>
          </a:graphicData>
        </a:graphic>
      </p:graphicFrame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943600" y="5181600"/>
            <a:ext cx="1600200" cy="1219200"/>
            <a:chOff x="3312" y="3264"/>
            <a:chExt cx="1008" cy="768"/>
          </a:xfrm>
        </p:grpSpPr>
        <p:graphicFrame>
          <p:nvGraphicFramePr>
            <p:cNvPr id="13345" name="Object 33"/>
            <p:cNvGraphicFramePr>
              <a:graphicFrameLocks noChangeAspect="1"/>
            </p:cNvGraphicFramePr>
            <p:nvPr/>
          </p:nvGraphicFramePr>
          <p:xfrm>
            <a:off x="3371" y="3312"/>
            <a:ext cx="832" cy="651"/>
          </p:xfrm>
          <a:graphic>
            <a:graphicData uri="http://schemas.openxmlformats.org/presentationml/2006/ole">
              <p:oleObj spid="_x0000_s62483" name="Equation" r:id="rId20" imgW="571252" imgH="393529" progId="">
                <p:embed/>
              </p:oleObj>
            </a:graphicData>
          </a:graphic>
        </p:graphicFrame>
        <p:sp>
          <p:nvSpPr>
            <p:cNvPr id="13346" name="AutoShape 34"/>
            <p:cNvSpPr>
              <a:spLocks noChangeArrowheads="1"/>
            </p:cNvSpPr>
            <p:nvPr/>
          </p:nvSpPr>
          <p:spPr bwMode="auto">
            <a:xfrm>
              <a:off x="3312" y="3264"/>
              <a:ext cx="1008" cy="7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28600" y="738426"/>
            <a:ext cx="4810163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Truck A travels east at 40 mi/hr.</a:t>
            </a:r>
          </a:p>
          <a:p>
            <a:r>
              <a:rPr lang="en-US" sz="2500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Truck B travels north at 30 mi/hr.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40" grpId="0" animBg="1"/>
      <p:bldP spid="13341" grpId="0" animBg="1"/>
      <p:bldP spid="133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733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</a:p>
        </p:txBody>
      </p:sp>
      <p:pic>
        <p:nvPicPr>
          <p:cNvPr id="59395" name="Picture 3" descr="shadowdemo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30275"/>
            <a:ext cx="8305800" cy="5621338"/>
          </a:xfrm>
          <a:prstGeom prst="rect">
            <a:avLst/>
          </a:prstGeom>
          <a:noFill/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85800" y="6553200"/>
            <a:ext cx="518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tx2"/>
                </a:solidFill>
                <a:latin typeface="Times New Roman" pitchFamily="18" charset="0"/>
              </a:rPr>
              <a:t>http://astro.temple.edu/~dhill001/relatedrates/shadowdemo.gif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5867400" cy="13234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A man 6 ft tall is directly under a light which is 16 ft high.</a:t>
            </a:r>
          </a:p>
          <a:p>
            <a:r>
              <a:rPr lang="en-US" sz="1800" dirty="0" smtClean="0"/>
              <a:t>If he walks to the right at a steady speed of 4 ft/sec,  how fast is the length of his shadow increasing when he is 5 feet away from the light post?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xmlns="" val="13198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</TotalTime>
  <Words>397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3.9   Related Rates </vt:lpstr>
      <vt:lpstr>Example</vt:lpstr>
      <vt:lpstr>Slide 3</vt:lpstr>
      <vt:lpstr>Slide 4</vt:lpstr>
      <vt:lpstr>Slide 5</vt:lpstr>
      <vt:lpstr>Slide 6</vt:lpstr>
      <vt:lpstr>Slide 7</vt:lpstr>
      <vt:lpstr>Slide 8</vt:lpstr>
      <vt:lpstr>Slide 9</vt:lpstr>
      <vt:lpstr>Example</vt:lpstr>
      <vt:lpstr>Slide 11</vt:lpstr>
    </vt:vector>
  </TitlesOfParts>
  <Company>Cascadia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 Differentiation</dc:title>
  <dc:creator>Phong Chau</dc:creator>
  <cp:lastModifiedBy>Phong</cp:lastModifiedBy>
  <cp:revision>57</cp:revision>
  <dcterms:created xsi:type="dcterms:W3CDTF">2003-04-15T20:00:06Z</dcterms:created>
  <dcterms:modified xsi:type="dcterms:W3CDTF">2014-12-31T23:46:45Z</dcterms:modified>
</cp:coreProperties>
</file>