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0" r:id="rId3"/>
    <p:sldId id="271" r:id="rId4"/>
    <p:sldId id="272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4B4EE-B0ED-4616-8ECD-042D41E90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3FD7-6B8B-4994-8E2C-19CB40AB7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C1F0E-7818-45A1-9376-1AE1A08D9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513DC-E735-431D-A405-F6E77E2C3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ACDE1-B8D9-4A8E-BFBF-A82FF0DCD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C154B-5F3B-4ECD-9041-7BA803A9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DCC13-BD3E-4C74-B534-0D15DC45A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75F59-3650-4672-8D33-CB0648D53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CCAC-4989-4A23-A793-6A91E766A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DDBCA-3497-4AA8-81CF-9A4E4A901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19CF8-842F-446D-85F3-158D8E71B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940E-A710-440E-AED6-6DFF2860E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E67EE4-3F9E-48BD-BB93-ADBD9E893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543800" cy="19272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4.2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/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Mean Value Theorem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01000" cy="484187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Explore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3216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14350" indent="-514350">
              <a:buAutoNum type="arabicParenR"/>
            </a:pPr>
            <a:r>
              <a:rPr lang="en-US" sz="2800" dirty="0" smtClean="0">
                <a:latin typeface="+mj-lt"/>
              </a:rPr>
              <a:t>Draw </a:t>
            </a:r>
            <a:r>
              <a:rPr lang="en-US" sz="2800" dirty="0">
                <a:latin typeface="+mj-lt"/>
              </a:rPr>
              <a:t>a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+mj-lt"/>
              </a:rPr>
              <a:t> on an interval [-4,7</a:t>
            </a:r>
            <a:r>
              <a:rPr lang="en-US" sz="2800" dirty="0" smtClean="0">
                <a:latin typeface="+mj-lt"/>
              </a:rPr>
              <a:t>]. </a:t>
            </a:r>
            <a:endParaRPr lang="en-US" sz="2800" dirty="0">
              <a:latin typeface="+mj-lt"/>
            </a:endParaRPr>
          </a:p>
          <a:p>
            <a:pPr marL="514350" indent="-514350">
              <a:buFontTx/>
              <a:buAutoNum type="arabicParenR"/>
            </a:pPr>
            <a:r>
              <a:rPr lang="en-US" sz="2800" dirty="0" smtClean="0">
                <a:latin typeface="+mj-lt"/>
              </a:rPr>
              <a:t>Draw </a:t>
            </a:r>
            <a:r>
              <a:rPr lang="en-US" sz="2800" dirty="0">
                <a:latin typeface="+mj-lt"/>
              </a:rPr>
              <a:t>a secant line that passes through the two endpoints</a:t>
            </a:r>
          </a:p>
          <a:p>
            <a:pPr marL="342900" indent="-342900">
              <a:buFontTx/>
              <a:buAutoNum type="arabicParenR" startAt="3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Can you find a tangent line to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+mj-lt"/>
              </a:rPr>
              <a:t>) </a:t>
            </a:r>
          </a:p>
          <a:p>
            <a:pPr marL="800100" lvl="1" indent="-342900"/>
            <a:r>
              <a:rPr lang="en-US" sz="2800" dirty="0" smtClean="0">
                <a:latin typeface="+mj-lt"/>
              </a:rPr>
              <a:t>that </a:t>
            </a:r>
            <a:r>
              <a:rPr lang="en-US" sz="2800" dirty="0">
                <a:latin typeface="+mj-lt"/>
              </a:rPr>
              <a:t>is parallel to the secant line in step 2?</a:t>
            </a:r>
          </a:p>
          <a:p>
            <a:pPr marL="514350" indent="-514350">
              <a:buAutoNum type="arabicParenR" startAt="4"/>
            </a:pPr>
            <a:r>
              <a:rPr lang="en-US" sz="2800" dirty="0" smtClean="0">
                <a:latin typeface="+mj-lt"/>
              </a:rPr>
              <a:t>Can </a:t>
            </a:r>
            <a:r>
              <a:rPr lang="en-US" sz="2800" dirty="0">
                <a:latin typeface="+mj-lt"/>
              </a:rPr>
              <a:t>you modify the graph of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>
                <a:latin typeface="+mj-lt"/>
              </a:rPr>
              <a:t>) so that there </a:t>
            </a:r>
            <a:r>
              <a:rPr lang="en-US" sz="2800" dirty="0" smtClean="0">
                <a:latin typeface="+mj-lt"/>
              </a:rPr>
              <a:t>is</a:t>
            </a:r>
          </a:p>
          <a:p>
            <a:pPr marL="514350" indent="-514350"/>
            <a:r>
              <a:rPr lang="en-US" sz="2800" dirty="0" smtClean="0">
                <a:latin typeface="+mj-lt"/>
              </a:rPr>
              <a:t>	no </a:t>
            </a:r>
            <a:r>
              <a:rPr lang="en-US" sz="2800" dirty="0">
                <a:latin typeface="+mj-lt"/>
              </a:rPr>
              <a:t>way to find a tangent line as described in step 3?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The Mean Value Theorem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41325" y="1295400"/>
            <a:ext cx="83216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latin typeface="+mj-lt"/>
              </a:rPr>
              <a:t>Let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+mj-lt"/>
              </a:rPr>
              <a:t>be a function that satisfies the following two hypotheses:</a:t>
            </a:r>
          </a:p>
          <a:p>
            <a:pPr>
              <a:buFontTx/>
              <a:buAutoNum type="arabicPeriod"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+mj-lt"/>
              </a:rPr>
              <a:t> is </a:t>
            </a:r>
            <a:r>
              <a:rPr lang="en-US" sz="2800" dirty="0">
                <a:solidFill>
                  <a:srgbClr val="00B050"/>
                </a:solidFill>
                <a:latin typeface="+mj-lt"/>
              </a:rPr>
              <a:t>continuous</a:t>
            </a:r>
            <a:r>
              <a:rPr lang="en-US" sz="2800" dirty="0">
                <a:latin typeface="+mj-lt"/>
              </a:rPr>
              <a:t> on the closed interval [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+mj-lt"/>
              </a:rPr>
              <a:t>].</a:t>
            </a:r>
          </a:p>
          <a:p>
            <a:pPr>
              <a:buFontTx/>
              <a:buAutoNum type="arabicPeriod"/>
            </a:pPr>
            <a:r>
              <a:rPr lang="en-US" sz="2800" dirty="0">
                <a:latin typeface="+mj-lt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dirty="0">
                <a:latin typeface="+mj-lt"/>
              </a:rPr>
              <a:t> is </a:t>
            </a:r>
            <a:r>
              <a:rPr lang="en-US" sz="2800" dirty="0" smtClean="0">
                <a:solidFill>
                  <a:srgbClr val="00B050"/>
                </a:solidFill>
                <a:latin typeface="+mj-lt"/>
              </a:rPr>
              <a:t>differentiable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on the open interval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+mj-lt"/>
              </a:rPr>
              <a:t>).</a:t>
            </a:r>
          </a:p>
          <a:p>
            <a:r>
              <a:rPr lang="en-US" sz="2800" dirty="0" smtClean="0">
                <a:latin typeface="+mj-lt"/>
              </a:rPr>
              <a:t>Then </a:t>
            </a:r>
            <a:r>
              <a:rPr lang="en-US" sz="2800" dirty="0">
                <a:latin typeface="+mj-lt"/>
              </a:rPr>
              <a:t>there is a number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+mj-lt"/>
              </a:rPr>
              <a:t> in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+mj-lt"/>
              </a:rPr>
              <a:t>) such that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33400" y="3886200"/>
          <a:ext cx="7467600" cy="957263"/>
        </p:xfrm>
        <a:graphic>
          <a:graphicData uri="http://schemas.openxmlformats.org/presentationml/2006/ole">
            <p:oleObj spid="_x0000_s24578" name="Equation" r:id="rId3" imgW="30733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274638"/>
            <a:ext cx="2209800" cy="487362"/>
          </a:xfrm>
        </p:spPr>
        <p:txBody>
          <a:bodyPr/>
          <a:lstStyle/>
          <a:p>
            <a:pPr algn="l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Examples</a:t>
            </a:r>
            <a:endParaRPr lang="en-US" sz="3400" b="1" i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5502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Verify </a:t>
            </a:r>
            <a:r>
              <a:rPr lang="en-US" sz="2800" dirty="0">
                <a:latin typeface="+mj-lt"/>
                <a:cs typeface="Times New Roman" pitchFamily="18" charset="0"/>
              </a:rPr>
              <a:t>that the function satisfies the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2 hypotheses </a:t>
            </a:r>
            <a:r>
              <a:rPr lang="en-US" sz="2800" dirty="0">
                <a:latin typeface="+mj-lt"/>
                <a:cs typeface="Times New Roman" pitchFamily="18" charset="0"/>
              </a:rPr>
              <a:t>of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MVT </a:t>
            </a:r>
            <a:r>
              <a:rPr lang="en-US" sz="2800" dirty="0">
                <a:latin typeface="+mj-lt"/>
                <a:cs typeface="Times New Roman" pitchFamily="18" charset="0"/>
              </a:rPr>
              <a:t>on the given interval. Then find all numbers </a:t>
            </a:r>
            <a:r>
              <a:rPr lang="en-US" sz="2800" i="1" dirty="0">
                <a:latin typeface="+mj-lt"/>
                <a:cs typeface="Times New Roman" pitchFamily="18" charset="0"/>
              </a:rPr>
              <a:t>c</a:t>
            </a:r>
            <a:r>
              <a:rPr lang="en-US" sz="2800" dirty="0">
                <a:latin typeface="+mj-lt"/>
                <a:cs typeface="Times New Roman" pitchFamily="18" charset="0"/>
              </a:rPr>
              <a:t> that satisfy the conclusion of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MVT.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057400" y="2743200"/>
          <a:ext cx="3276600" cy="1106488"/>
        </p:xfrm>
        <a:graphic>
          <a:graphicData uri="http://schemas.openxmlformats.org/presentationml/2006/ole">
            <p:oleObj spid="_x0000_s25602" name="Equation" r:id="rId3" imgW="1168200" imgH="393480" progId="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2057400" y="4343400"/>
          <a:ext cx="5378450" cy="571500"/>
        </p:xfrm>
        <a:graphic>
          <a:graphicData uri="http://schemas.openxmlformats.org/presentationml/2006/ole">
            <p:oleObj spid="_x0000_s25603" name="Equation" r:id="rId4" imgW="191736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b="1" kern="1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Rolle’s</a:t>
            </a:r>
            <a:r>
              <a:rPr lang="en-US" sz="3200" b="1" kern="1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 Theorem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458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  <a:cs typeface="Times New Roman" pitchFamily="18" charset="0"/>
              </a:rPr>
              <a:t>Let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+mj-lt"/>
                <a:cs typeface="Times New Roman" pitchFamily="18" charset="0"/>
              </a:rPr>
              <a:t>be a function that satisfies the following three hypotheses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:</a:t>
            </a:r>
            <a:endParaRPr lang="en-US" sz="2800" dirty="0">
              <a:latin typeface="+mj-lt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+mj-lt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continuous</a:t>
            </a:r>
            <a:r>
              <a:rPr lang="en-US" sz="2800" dirty="0">
                <a:latin typeface="+mj-lt"/>
                <a:cs typeface="Times New Roman" pitchFamily="18" charset="0"/>
              </a:rPr>
              <a:t> on the closed interval </a:t>
            </a:r>
            <a:r>
              <a:rPr lang="en-US" sz="2800" dirty="0">
                <a:latin typeface="Times New Roman" pitchFamily="18" charset="0"/>
              </a:rPr>
              <a:t>[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].</a:t>
            </a:r>
          </a:p>
          <a:p>
            <a:pPr>
              <a:buFontTx/>
              <a:buAutoNum type="arabicPeriod"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+mj-lt"/>
                <a:cs typeface="Times New Roman" pitchFamily="18" charset="0"/>
              </a:rPr>
              <a:t>is </a:t>
            </a:r>
            <a:r>
              <a:rPr lang="en-US" sz="2800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differentiable</a:t>
            </a:r>
            <a:r>
              <a:rPr lang="en-US" sz="2800" dirty="0">
                <a:latin typeface="+mj-lt"/>
                <a:cs typeface="Times New Roman" pitchFamily="18" charset="0"/>
              </a:rPr>
              <a:t> on the open interval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).</a:t>
            </a:r>
          </a:p>
          <a:p>
            <a:pPr>
              <a:buFontTx/>
              <a:buAutoNum type="arabicPeriod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</a:rPr>
              <a:t>f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) = </a:t>
            </a:r>
            <a:r>
              <a:rPr lang="en-US" sz="2800" i="1" dirty="0">
                <a:latin typeface="Times New Roman" pitchFamily="18" charset="0"/>
              </a:rPr>
              <a:t>f </a:t>
            </a:r>
            <a:r>
              <a:rPr lang="en-US" sz="2800" dirty="0">
                <a:latin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</a:rPr>
              <a:t>).</a:t>
            </a:r>
          </a:p>
          <a:p>
            <a:endParaRPr lang="en-US" sz="2800" dirty="0">
              <a:latin typeface="Times New Roman" pitchFamily="18" charset="0"/>
            </a:endParaRPr>
          </a:p>
          <a:p>
            <a:r>
              <a:rPr lang="en-US" sz="2800" dirty="0" smtClean="0">
                <a:latin typeface="+mj-lt"/>
                <a:cs typeface="Times New Roman" pitchFamily="18" charset="0"/>
              </a:rPr>
              <a:t>Then </a:t>
            </a:r>
            <a:r>
              <a:rPr lang="en-US" sz="2800" dirty="0">
                <a:latin typeface="+mj-lt"/>
                <a:cs typeface="Times New Roman" pitchFamily="18" charset="0"/>
              </a:rPr>
              <a:t>there is a number </a:t>
            </a:r>
            <a:r>
              <a:rPr lang="en-US" sz="2800" i="1" dirty="0">
                <a:latin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>
                <a:latin typeface="+mj-lt"/>
                <a:cs typeface="Times New Roman" pitchFamily="18" charset="0"/>
              </a:rPr>
              <a:t>in</a:t>
            </a:r>
            <a:r>
              <a:rPr lang="en-US" sz="2800" dirty="0">
                <a:latin typeface="Times New Roman" pitchFamily="18" charset="0"/>
              </a:rPr>
              <a:t> (</a:t>
            </a:r>
            <a:r>
              <a:rPr lang="en-US" sz="2800" i="1" dirty="0">
                <a:latin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) </a:t>
            </a:r>
            <a:r>
              <a:rPr lang="en-US" sz="2800" dirty="0">
                <a:latin typeface="+mj-lt"/>
                <a:cs typeface="Times New Roman" pitchFamily="18" charset="0"/>
              </a:rPr>
              <a:t>such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that 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</a:rPr>
              <a:t>f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′(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= 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74638"/>
            <a:ext cx="2057400" cy="639762"/>
          </a:xfrm>
        </p:spPr>
        <p:txBody>
          <a:bodyPr/>
          <a:lstStyle/>
          <a:p>
            <a:pPr algn="l"/>
            <a:r>
              <a:rPr lang="en-US" sz="3200" b="1" kern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rPr>
              <a:t>Example</a:t>
            </a:r>
            <a:endParaRPr lang="en-US" sz="3400" b="1" i="1" dirty="0"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696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1.  Verify </a:t>
            </a:r>
            <a:r>
              <a:rPr lang="en-US" sz="2800" dirty="0">
                <a:latin typeface="+mj-lt"/>
                <a:cs typeface="Times New Roman" pitchFamily="18" charset="0"/>
              </a:rPr>
              <a:t>that the function satisfies the three hypotheses of </a:t>
            </a:r>
            <a:r>
              <a:rPr lang="en-US" sz="2800" dirty="0" err="1">
                <a:latin typeface="+mj-lt"/>
                <a:cs typeface="Times New Roman" pitchFamily="18" charset="0"/>
              </a:rPr>
              <a:t>Rolle’s</a:t>
            </a:r>
            <a:r>
              <a:rPr lang="en-US" sz="2800" dirty="0">
                <a:latin typeface="+mj-lt"/>
                <a:cs typeface="Times New Roman" pitchFamily="18" charset="0"/>
              </a:rPr>
              <a:t> Theorem on the given interval. Then find all numbers </a:t>
            </a:r>
            <a:r>
              <a:rPr lang="en-US" sz="2800" i="1" dirty="0">
                <a:latin typeface="+mj-lt"/>
                <a:cs typeface="Times New Roman" pitchFamily="18" charset="0"/>
              </a:rPr>
              <a:t>c</a:t>
            </a:r>
            <a:r>
              <a:rPr lang="en-US" sz="2800" dirty="0">
                <a:latin typeface="+mj-lt"/>
                <a:cs typeface="Times New Roman" pitchFamily="18" charset="0"/>
              </a:rPr>
              <a:t> that satisfy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its conclusion.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133600" y="2895600"/>
          <a:ext cx="4095750" cy="677863"/>
        </p:xfrm>
        <a:graphic>
          <a:graphicData uri="http://schemas.openxmlformats.org/presentationml/2006/ole">
            <p:oleObj spid="_x0000_s27650" name="Equation" r:id="rId3" imgW="1460160" imgH="241200" progId="">
              <p:embed/>
            </p:oleObj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1" y="4114800"/>
            <a:ext cx="7924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+mj-lt"/>
                <a:cs typeface="Times New Roman" pitchFamily="18" charset="0"/>
              </a:rPr>
              <a:t>2.  Use </a:t>
            </a:r>
            <a:r>
              <a:rPr lang="en-US" sz="2800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IVT</a:t>
            </a:r>
            <a:r>
              <a:rPr lang="en-US" sz="2800" dirty="0" smtClean="0">
                <a:latin typeface="+mj-lt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Rolle’s</a:t>
            </a:r>
            <a:r>
              <a:rPr lang="en-US" sz="2800" dirty="0" smtClean="0">
                <a:solidFill>
                  <a:srgbClr val="00B050"/>
                </a:solidFill>
                <a:latin typeface="+mj-lt"/>
                <a:cs typeface="Times New Roman" pitchFamily="18" charset="0"/>
              </a:rPr>
              <a:t> Theorem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to show </a:t>
            </a:r>
            <a:r>
              <a:rPr lang="en-US" sz="2800" dirty="0">
                <a:latin typeface="+mj-lt"/>
                <a:cs typeface="Times New Roman" pitchFamily="18" charset="0"/>
              </a:rPr>
              <a:t>that the equation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– 1 – sin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= 0 </a:t>
            </a:r>
            <a:r>
              <a:rPr lang="en-US" sz="2800" dirty="0">
                <a:latin typeface="+mj-lt"/>
                <a:cs typeface="Times New Roman" pitchFamily="18" charset="0"/>
              </a:rPr>
              <a:t>has exactly one real solution.</a:t>
            </a:r>
            <a:endParaRPr lang="en-US" sz="320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276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4.2   Mean Value Theorem</vt:lpstr>
      <vt:lpstr>Explore</vt:lpstr>
      <vt:lpstr>The Mean Value Theorem</vt:lpstr>
      <vt:lpstr>Examples</vt:lpstr>
      <vt:lpstr>Rolle’s Theorem</vt:lpstr>
      <vt:lpstr>Example</vt:lpstr>
    </vt:vector>
  </TitlesOfParts>
  <Company>Arizona Western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– Maximum and Minimum Values</dc:title>
  <dc:creator>AWC User</dc:creator>
  <cp:lastModifiedBy>Phong</cp:lastModifiedBy>
  <cp:revision>20</cp:revision>
  <dcterms:created xsi:type="dcterms:W3CDTF">2006-01-15T01:27:09Z</dcterms:created>
  <dcterms:modified xsi:type="dcterms:W3CDTF">2015-01-01T08:08:43Z</dcterms:modified>
</cp:coreProperties>
</file>