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80" r:id="rId4"/>
    <p:sldId id="281" r:id="rId5"/>
    <p:sldId id="282" r:id="rId6"/>
    <p:sldId id="283" r:id="rId7"/>
    <p:sldId id="285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4B4EE-B0ED-4616-8ECD-042D41E90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3FD7-6B8B-4994-8E2C-19CB40AB7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C1F0E-7818-45A1-9376-1AE1A08D9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513DC-E735-431D-A405-F6E77E2C3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ACDE1-B8D9-4A8E-BFBF-A82FF0DCD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154B-5F3B-4ECD-9041-7BA803A9E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CC13-BD3E-4C74-B534-0D15DC45A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75F59-3650-4672-8D33-CB0648D53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CCAC-4989-4A23-A793-6A91E766A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DBCA-3497-4AA8-81CF-9A4E4A901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19CF8-842F-446D-85F3-158D8E71B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940E-A710-440E-AED6-6DFF2860E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E67EE4-3F9E-48BD-BB93-ADBD9E893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543800" cy="2438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4.5 – 4.6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Summary of Curve Sketching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Graphing with Calculators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intervals of concavity and all inflection points.</a:t>
            </a:r>
            <a:endParaRPr lang="en-US" sz="28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609601" y="1524000"/>
          <a:ext cx="4876800" cy="679502"/>
        </p:xfrm>
        <a:graphic>
          <a:graphicData uri="http://schemas.openxmlformats.org/presentationml/2006/ole">
            <p:oleObj spid="_x0000_s48130" name="Equation" r:id="rId3" imgW="1663560" imgH="228600" progId="">
              <p:embed/>
            </p:oleObj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762001" y="3429001"/>
          <a:ext cx="2286000" cy="1183040"/>
        </p:xfrm>
        <a:graphic>
          <a:graphicData uri="http://schemas.openxmlformats.org/presentationml/2006/ole">
            <p:oleObj spid="_x0000_s48131" name="Equation" r:id="rId4" imgW="812447" imgH="418918" progId="">
              <p:embed/>
            </p:oleObj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51" name="Object 15"/>
          <p:cNvGraphicFramePr>
            <a:graphicFrameLocks noChangeAspect="1"/>
          </p:cNvGraphicFramePr>
          <p:nvPr/>
        </p:nvGraphicFramePr>
        <p:xfrm>
          <a:off x="762000" y="2161880"/>
          <a:ext cx="2798233" cy="1038520"/>
        </p:xfrm>
        <a:graphic>
          <a:graphicData uri="http://schemas.openxmlformats.org/presentationml/2006/ole">
            <p:oleObj spid="_x0000_s48132" name="Equation" r:id="rId5" imgW="926698" imgH="342751" progId="">
              <p:embed/>
            </p:oleObj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609600" y="4876800"/>
          <a:ext cx="4991101" cy="603250"/>
        </p:xfrm>
        <a:graphic>
          <a:graphicData uri="http://schemas.openxmlformats.org/presentationml/2006/ole">
            <p:oleObj spid="_x0000_s48133" name="Equation" r:id="rId6" imgW="1688367" imgH="20311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8438"/>
            <a:ext cx="7543800" cy="7159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Second Derivative test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buNone/>
            </a:pPr>
            <a:r>
              <a:rPr lang="en-US" sz="2800" dirty="0" smtClean="0"/>
              <a:t>	Let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 be a </a:t>
            </a:r>
            <a:r>
              <a:rPr lang="en-US" sz="2800" dirty="0" smtClean="0">
                <a:solidFill>
                  <a:srgbClr val="7030A0"/>
                </a:solidFill>
              </a:rPr>
              <a:t>critical number </a:t>
            </a:r>
            <a:r>
              <a:rPr lang="en-US" sz="2800" dirty="0" smtClean="0"/>
              <a:t>of 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&gt; 0,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has a </a:t>
            </a:r>
            <a:r>
              <a:rPr lang="en-US" sz="2800" dirty="0" smtClean="0">
                <a:solidFill>
                  <a:srgbClr val="0070C0"/>
                </a:solidFill>
              </a:rPr>
              <a:t>local minimum </a:t>
            </a:r>
            <a:r>
              <a:rPr lang="en-US" sz="2800" dirty="0" smtClean="0"/>
              <a:t>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&lt; 0,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has a </a:t>
            </a:r>
            <a:r>
              <a:rPr lang="en-US" sz="2800" dirty="0" smtClean="0">
                <a:solidFill>
                  <a:srgbClr val="0070C0"/>
                </a:solidFill>
              </a:rPr>
              <a:t>local maximum </a:t>
            </a:r>
            <a:r>
              <a:rPr lang="en-US" sz="2800" dirty="0" smtClean="0"/>
              <a:t>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= 0 or </a:t>
            </a:r>
            <a:r>
              <a:rPr lang="en-US" sz="2800" dirty="0" err="1" smtClean="0"/>
              <a:t>dne</a:t>
            </a:r>
            <a:r>
              <a:rPr lang="en-US" sz="2800" dirty="0" smtClean="0"/>
              <a:t>, then this test fails </a:t>
            </a:r>
            <a:r>
              <a:rPr lang="en-US" sz="2800" dirty="0" smtClean="0">
                <a:sym typeface="Wingdings" pitchFamily="2" charset="2"/>
              </a:rPr>
              <a:t> must use the first derivative test!</a:t>
            </a:r>
            <a:endParaRPr lang="en-US" sz="2800" dirty="0" smtClean="0"/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</a:t>
            </a:r>
            <a:r>
              <a:rPr lang="en-US" sz="2800" b="1" i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Example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lang="en-US" sz="2800" dirty="0" smtClean="0"/>
              <a:t>  Find all local </a:t>
            </a:r>
            <a:r>
              <a:rPr lang="en-US" sz="2800" dirty="0" err="1" smtClean="0"/>
              <a:t>extrema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057400" y="4343400"/>
          <a:ext cx="3968750" cy="762000"/>
        </p:xfrm>
        <a:graphic>
          <a:graphicData uri="http://schemas.openxmlformats.org/presentationml/2006/ole">
            <p:oleObj spid="_x0000_s49154" name="Equation" r:id="rId3" imgW="11938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49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10099036"/>
              </p:ext>
            </p:extLst>
          </p:nvPr>
        </p:nvGraphicFramePr>
        <p:xfrm>
          <a:off x="1905000" y="729343"/>
          <a:ext cx="3429000" cy="1347107"/>
        </p:xfrm>
        <a:graphic>
          <a:graphicData uri="http://schemas.openxmlformats.org/presentationml/2006/ole">
            <p:oleObj spid="_x0000_s50178" name="Equation" r:id="rId3" imgW="1066800" imgH="419100" progId="">
              <p:embed/>
            </p:oleObj>
          </a:graphicData>
        </a:graphic>
      </p:graphicFrame>
      <p:graphicFrame>
        <p:nvGraphicFramePr>
          <p:cNvPr id="1249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59811399"/>
              </p:ext>
            </p:extLst>
          </p:nvPr>
        </p:nvGraphicFramePr>
        <p:xfrm>
          <a:off x="1371600" y="2286000"/>
          <a:ext cx="4973638" cy="717999"/>
        </p:xfrm>
        <a:graphic>
          <a:graphicData uri="http://schemas.openxmlformats.org/presentationml/2006/ole">
            <p:oleObj spid="_x0000_s50179" name="Equation" r:id="rId4" imgW="1587500" imgH="228600" progId="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3200400"/>
            <a:ext cx="8458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a) Find the intervals where the function is increasing /decreasing, and find all local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extrema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b) Find 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the intervals where the function is concave up or concave down, and find all inflection 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points.</a:t>
            </a:r>
            <a:endParaRPr lang="en-US" sz="28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40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Facts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&gt;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increasing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&lt;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decreasing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endParaRPr lang="en-US" sz="2800" dirty="0" smtClean="0"/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			    </a:t>
            </a:r>
            <a:r>
              <a:rPr lang="en-US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</a:p>
          <a:p>
            <a:pPr lvl="0">
              <a:buNone/>
            </a:pPr>
            <a:r>
              <a:rPr lang="en-US" sz="2800" dirty="0" smtClean="0"/>
              <a:t>  	Find the intervals where the function is increasing or decreasing.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667000" y="5029200"/>
          <a:ext cx="3571875" cy="685800"/>
        </p:xfrm>
        <a:graphic>
          <a:graphicData uri="http://schemas.openxmlformats.org/presentationml/2006/ole">
            <p:oleObj spid="_x0000_s44034" name="Equation" r:id="rId3" imgW="11938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2238"/>
            <a:ext cx="7696200" cy="12954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 First Derivative Test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3124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57200" y="1371600"/>
            <a:ext cx="80772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Let c be a critical number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 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/>
              <a:t>x</a:t>
            </a:r>
            <a:r>
              <a:rPr lang="en-US" sz="2800" dirty="0" smtClean="0"/>
              <a:t>) changes from + to –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has a local maximum at </a:t>
            </a:r>
            <a:r>
              <a:rPr lang="en-US" sz="2800" i="1" dirty="0" smtClean="0"/>
              <a:t>c</a:t>
            </a:r>
            <a:r>
              <a:rPr lang="en-US" sz="280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 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/>
              <a:t>x</a:t>
            </a:r>
            <a:r>
              <a:rPr lang="en-US" sz="2800" dirty="0" smtClean="0"/>
              <a:t>) changes from – to +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has a local minimum at </a:t>
            </a:r>
            <a:r>
              <a:rPr lang="en-US" sz="2800" i="1" dirty="0" smtClean="0"/>
              <a:t>c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No sign change at </a:t>
            </a:r>
            <a:r>
              <a:rPr lang="en-US" sz="2800" i="1" dirty="0" smtClean="0"/>
              <a:t>c</a:t>
            </a:r>
            <a:r>
              <a:rPr lang="en-US" sz="2800" dirty="0" smtClean="0"/>
              <a:t> means no local </a:t>
            </a:r>
            <a:r>
              <a:rPr lang="en-US" sz="2800" dirty="0" err="1" smtClean="0"/>
              <a:t>extremum</a:t>
            </a:r>
            <a:r>
              <a:rPr lang="en-US" sz="2800" dirty="0" smtClean="0"/>
              <a:t> (maximum or minimum)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017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How to find local max/min and interval of increasing/decreasing</a:t>
            </a:r>
            <a:endParaRPr lang="en-US" sz="36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153400" cy="3657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Find all critical values by solving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= 0 and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= undefined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Put all critical values on the number line and pick some test values to determine the sign of the derivative for each interval.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Determine the interval of increasing/decreasing based on the sign of the first derivative.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9144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intervals of increase/decrease and all local </a:t>
            </a:r>
            <a:r>
              <a:rPr lang="en-US" sz="2800" dirty="0" err="1" smtClean="0"/>
              <a:t>extrema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685800" y="5029200"/>
          <a:ext cx="4575175" cy="637476"/>
        </p:xfrm>
        <a:graphic>
          <a:graphicData uri="http://schemas.openxmlformats.org/presentationml/2006/ole">
            <p:oleObj spid="_x0000_s45058" name="Equation" r:id="rId3" imgW="1663560" imgH="228600" progId="">
              <p:embed/>
            </p:oleObj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914400" y="2779713"/>
          <a:ext cx="2058988" cy="1033707"/>
        </p:xfrm>
        <a:graphic>
          <a:graphicData uri="http://schemas.openxmlformats.org/presentationml/2006/ole">
            <p:oleObj spid="_x0000_s45059" name="Equation" r:id="rId4" imgW="787320" imgH="393480" progId="">
              <p:embed/>
            </p:oleObj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50" name="Object 14"/>
          <p:cNvGraphicFramePr>
            <a:graphicFrameLocks noChangeAspect="1"/>
          </p:cNvGraphicFramePr>
          <p:nvPr/>
        </p:nvGraphicFramePr>
        <p:xfrm>
          <a:off x="762000" y="4038600"/>
          <a:ext cx="5791200" cy="658794"/>
        </p:xfrm>
        <a:graphic>
          <a:graphicData uri="http://schemas.openxmlformats.org/presentationml/2006/ole">
            <p:oleObj spid="_x0000_s45060" name="Equation" r:id="rId5" imgW="2019240" imgH="228600" progId="">
              <p:embed/>
            </p:oleObj>
          </a:graphicData>
        </a:graphic>
      </p:graphicFrame>
      <p:graphicFrame>
        <p:nvGraphicFramePr>
          <p:cNvPr id="116751" name="Object 15"/>
          <p:cNvGraphicFramePr>
            <a:graphicFrameLocks noChangeAspect="1"/>
          </p:cNvGraphicFramePr>
          <p:nvPr/>
        </p:nvGraphicFramePr>
        <p:xfrm>
          <a:off x="833800" y="2128709"/>
          <a:ext cx="2214200" cy="690691"/>
        </p:xfrm>
        <a:graphic>
          <a:graphicData uri="http://schemas.openxmlformats.org/presentationml/2006/ole">
            <p:oleObj spid="_x0000_s45061" name="Equation" r:id="rId6" imgW="7366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intervals of increase/decrease and all local </a:t>
            </a:r>
            <a:r>
              <a:rPr lang="en-US" sz="2800" dirty="0" err="1" smtClean="0"/>
              <a:t>extrema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381000" y="1828800"/>
          <a:ext cx="4159250" cy="998538"/>
        </p:xfrm>
        <a:graphic>
          <a:graphicData uri="http://schemas.openxmlformats.org/presentationml/2006/ole">
            <p:oleObj spid="_x0000_s46082" name="Equation" r:id="rId3" imgW="1396800" imgH="330120" progId="">
              <p:embed/>
            </p:oleObj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533400" y="2743200"/>
          <a:ext cx="2552700" cy="1243013"/>
        </p:xfrm>
        <a:graphic>
          <a:graphicData uri="http://schemas.openxmlformats.org/presentationml/2006/ole">
            <p:oleObj spid="_x0000_s46083" name="Equation" r:id="rId4" imgW="863280" imgH="419040" progId="">
              <p:embed/>
            </p:oleObj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57200" y="4285210"/>
          <a:ext cx="5943600" cy="667790"/>
        </p:xfrm>
        <a:graphic>
          <a:graphicData uri="http://schemas.openxmlformats.org/presentationml/2006/ole">
            <p:oleObj spid="_x0000_s46084" name="Equation" r:id="rId5" imgW="181584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7159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Definition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153400" cy="6019800"/>
          </a:xfrm>
          <a:ln>
            <a:noFill/>
          </a:ln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 is </a:t>
            </a:r>
            <a:r>
              <a:rPr lang="en-US" sz="2800" dirty="0" smtClean="0">
                <a:solidFill>
                  <a:srgbClr val="FF0000"/>
                </a:solidFill>
              </a:rPr>
              <a:t>concave up </a:t>
            </a:r>
            <a:r>
              <a:rPr lang="en-US" sz="2800" dirty="0" smtClean="0"/>
              <a:t>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  if the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lies </a:t>
            </a:r>
            <a:r>
              <a:rPr lang="en-US" sz="2800" dirty="0" smtClean="0">
                <a:solidFill>
                  <a:srgbClr val="0070C0"/>
                </a:solidFill>
              </a:rPr>
              <a:t>above</a:t>
            </a:r>
            <a:r>
              <a:rPr lang="en-US" sz="2800" dirty="0" smtClean="0"/>
              <a:t> its tangent line at each point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 is </a:t>
            </a:r>
            <a:r>
              <a:rPr lang="en-US" sz="2800" dirty="0" smtClean="0">
                <a:solidFill>
                  <a:srgbClr val="FF0000"/>
                </a:solidFill>
              </a:rPr>
              <a:t>concave down </a:t>
            </a:r>
            <a:r>
              <a:rPr lang="en-US" sz="2800" dirty="0" smtClean="0"/>
              <a:t>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  if the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lies </a:t>
            </a:r>
            <a:r>
              <a:rPr lang="en-US" sz="2800" dirty="0" smtClean="0">
                <a:solidFill>
                  <a:srgbClr val="0070C0"/>
                </a:solidFill>
              </a:rPr>
              <a:t>below</a:t>
            </a:r>
            <a:r>
              <a:rPr lang="en-US" sz="2800" dirty="0" smtClean="0"/>
              <a:t> its tangent line at each point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A point where a graph changes its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concavity</a:t>
            </a:r>
            <a:r>
              <a:rPr lang="en-US" sz="2800" dirty="0" smtClean="0"/>
              <a:t> is called an </a:t>
            </a:r>
            <a:r>
              <a:rPr lang="en-US" sz="2800" dirty="0" smtClean="0">
                <a:solidFill>
                  <a:srgbClr val="FF0000"/>
                </a:solidFill>
              </a:rPr>
              <a:t>inflection point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If the slopes of the tangent lines are increasing, then the function is concave up.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If the slopes of the tangent lines are decreasing, then the function is concave down.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 bwMode="auto">
          <a:xfrm>
            <a:off x="381000" y="43434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Facts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7159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Test For Concavity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5334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&gt;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concave up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&lt;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concave down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changes signs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/>
              <a:t>has an </a:t>
            </a:r>
            <a:r>
              <a:rPr lang="en-US" sz="2800" dirty="0" smtClean="0">
                <a:solidFill>
                  <a:srgbClr val="7030A0"/>
                </a:solidFill>
              </a:rPr>
              <a:t>inflection point </a:t>
            </a:r>
            <a:r>
              <a:rPr lang="en-US" sz="2800" dirty="0" smtClean="0"/>
              <a:t>at </a:t>
            </a:r>
            <a:r>
              <a:rPr lang="en-US" sz="2800" i="1" dirty="0" smtClean="0"/>
              <a:t>c.</a:t>
            </a:r>
            <a:endParaRPr lang="en-US" sz="2800" dirty="0" smtClean="0"/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</a:t>
            </a:r>
            <a:r>
              <a:rPr lang="en-US" sz="2800" b="1" i="1" u="sng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Example</a:t>
            </a:r>
            <a:r>
              <a:rPr lang="en-US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latin typeface="+mj-lt"/>
              </a:rPr>
              <a:t>  Find the intervals where the function is concave up or concave down, and find all inflection points.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447800" y="5257800"/>
          <a:ext cx="5278437" cy="762000"/>
        </p:xfrm>
        <a:graphic>
          <a:graphicData uri="http://schemas.openxmlformats.org/presentationml/2006/ole">
            <p:oleObj spid="_x0000_s47106" name="Equation" r:id="rId3" imgW="15875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010400" cy="12493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How to find inflection points and interval of concavity</a:t>
            </a:r>
            <a:endParaRPr lang="en-US" sz="36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8610600" cy="4114800"/>
          </a:xfrm>
          <a:ln>
            <a:noFill/>
          </a:ln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Find all numbers c such that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/>
              <a:t>c</a:t>
            </a:r>
            <a:r>
              <a:rPr lang="en-US" sz="2800" dirty="0" smtClean="0"/>
              <a:t>) = 0 or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/>
              <a:t>c</a:t>
            </a:r>
            <a:r>
              <a:rPr lang="en-US" sz="2800" dirty="0" smtClean="0"/>
              <a:t>) is undefined.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Put all values found in step 1 on the number line and use test values to determine the sign of the </a:t>
            </a:r>
            <a:r>
              <a:rPr lang="en-US" sz="2800" dirty="0" smtClean="0">
                <a:solidFill>
                  <a:srgbClr val="0070C0"/>
                </a:solidFill>
              </a:rPr>
              <a:t>second derivative</a:t>
            </a:r>
            <a:r>
              <a:rPr lang="en-US" sz="2800" dirty="0" smtClean="0"/>
              <a:t> for each interval.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Determine the interval of concavity based on the sign of the </a:t>
            </a:r>
            <a:r>
              <a:rPr lang="en-US" sz="2800" dirty="0" smtClean="0">
                <a:solidFill>
                  <a:srgbClr val="0070C0"/>
                </a:solidFill>
              </a:rPr>
              <a:t>second derivative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1143000" y="4953000"/>
            <a:ext cx="762000" cy="609600"/>
          </a:xfrm>
          <a:prstGeom prst="mathPlus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lock Arc 6"/>
          <p:cNvSpPr/>
          <p:nvPr/>
        </p:nvSpPr>
        <p:spPr>
          <a:xfrm>
            <a:off x="4419600" y="5791200"/>
            <a:ext cx="1219200" cy="762000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 flipV="1">
            <a:off x="1447800" y="5486400"/>
            <a:ext cx="1219200" cy="762000"/>
          </a:xfrm>
          <a:prstGeom prst="blockArc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33600" y="4953000"/>
            <a:ext cx="762000" cy="609600"/>
          </a:xfrm>
          <a:prstGeom prst="mathPlus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4114800" y="4876800"/>
            <a:ext cx="762000" cy="609600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5181600" y="4876800"/>
            <a:ext cx="762000" cy="609600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536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4.5 – 4.6   Summary of Curve Sketching Graphing with Calculators</vt:lpstr>
      <vt:lpstr>Facts</vt:lpstr>
      <vt:lpstr>The First Derivative Test</vt:lpstr>
      <vt:lpstr>How to find local max/min and interval of increasing/decreasing</vt:lpstr>
      <vt:lpstr>Examples</vt:lpstr>
      <vt:lpstr>Examples</vt:lpstr>
      <vt:lpstr>Definition</vt:lpstr>
      <vt:lpstr>Test For Concavity</vt:lpstr>
      <vt:lpstr>How to find inflection points and interval of concavity</vt:lpstr>
      <vt:lpstr>Examples</vt:lpstr>
      <vt:lpstr>Second Derivative test</vt:lpstr>
      <vt:lpstr>Examples</vt:lpstr>
    </vt:vector>
  </TitlesOfParts>
  <Company>Arizona Western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– Maximum and Minimum Values</dc:title>
  <dc:creator>AWC User</dc:creator>
  <cp:lastModifiedBy>Phong</cp:lastModifiedBy>
  <cp:revision>24</cp:revision>
  <dcterms:created xsi:type="dcterms:W3CDTF">2006-01-15T01:27:09Z</dcterms:created>
  <dcterms:modified xsi:type="dcterms:W3CDTF">2015-01-03T05:55:21Z</dcterms:modified>
</cp:coreProperties>
</file>