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8"/>
  </p:notesMasterIdLst>
  <p:handoutMasterIdLst>
    <p:handoutMasterId r:id="rId9"/>
  </p:handoutMasterIdLst>
  <p:sldIdLst>
    <p:sldId id="315" r:id="rId2"/>
    <p:sldId id="322" r:id="rId3"/>
    <p:sldId id="329" r:id="rId4"/>
    <p:sldId id="318" r:id="rId5"/>
    <p:sldId id="320" r:id="rId6"/>
    <p:sldId id="317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66FF"/>
    <a:srgbClr val="CCCCFF"/>
    <a:srgbClr val="FFFF00"/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6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5D3E21-DC9A-499C-B01E-78CCA6E9419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CD420-8C01-4F67-B37E-B8A4CFE407B2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72ACB-D5BF-4A32-AE50-35A5E46D2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3A9C-0278-4669-A6F9-C23DE7A1EAC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3DAE-2C65-4B52-B24A-C0748C82EF1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03CBE-3455-4F70-A6A6-0C0923CC2EC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A65087C-EE90-438F-944A-344568ED3E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417F-08B3-4282-A837-FBDFFE101D1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11F5-0A51-4812-B9EF-5A158E2685D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73BB0-A3DA-4F6A-9F31-B90DEB6C6C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9272-0A03-4680-9E95-4CE3EC9DB34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936E-27D4-4340-8A6C-BF3FC528E7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6163-78BC-4714-864E-3BE736A16DB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F20D-26B5-448E-848C-3FD993D2D38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DE0D-D449-4051-9D99-82DEA6FEE5F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AE1BC-F382-4A21-91C9-26032EDC3A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lframalpha.com/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447800"/>
            <a:ext cx="7315200" cy="2133600"/>
          </a:xfrm>
        </p:spPr>
        <p:txBody>
          <a:bodyPr/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4.7 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Optimization Problems 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21" name="Rectangle 181"/>
          <p:cNvSpPr>
            <a:spLocks noChangeArrowheads="1"/>
          </p:cNvSpPr>
          <p:nvPr/>
        </p:nvSpPr>
        <p:spPr bwMode="auto">
          <a:xfrm>
            <a:off x="1524000" y="3352800"/>
            <a:ext cx="1981200" cy="990600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18" name="Text Box 178"/>
          <p:cNvSpPr txBox="1">
            <a:spLocks noChangeArrowheads="1"/>
          </p:cNvSpPr>
          <p:nvPr/>
        </p:nvSpPr>
        <p:spPr bwMode="auto">
          <a:xfrm>
            <a:off x="533401" y="954088"/>
            <a:ext cx="8229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/>
              <a:t>You have 40 feet of fence to enclose a rectangular garden along the side of a barn.  What is the maximum area that you can enclose?</a:t>
            </a:r>
          </a:p>
        </p:txBody>
      </p:sp>
      <p:sp>
        <p:nvSpPr>
          <p:cNvPr id="112820" name="Rectangle 180"/>
          <p:cNvSpPr>
            <a:spLocks noChangeArrowheads="1"/>
          </p:cNvSpPr>
          <p:nvPr/>
        </p:nvSpPr>
        <p:spPr bwMode="auto">
          <a:xfrm>
            <a:off x="762000" y="2743200"/>
            <a:ext cx="3505200" cy="609600"/>
          </a:xfrm>
          <a:prstGeom prst="rect">
            <a:avLst/>
          </a:prstGeom>
          <a:solidFill>
            <a:srgbClr val="FFE1C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822" name="Object 182"/>
          <p:cNvGraphicFramePr>
            <a:graphicFrameLocks noChangeAspect="1"/>
          </p:cNvGraphicFramePr>
          <p:nvPr/>
        </p:nvGraphicFramePr>
        <p:xfrm>
          <a:off x="1143000" y="3657600"/>
          <a:ext cx="284163" cy="312738"/>
        </p:xfrm>
        <a:graphic>
          <a:graphicData uri="http://schemas.openxmlformats.org/presentationml/2006/ole">
            <p:oleObj spid="_x0000_s1026" name="Equation" r:id="rId3" imgW="126720" imgH="139680" progId="">
              <p:embed/>
            </p:oleObj>
          </a:graphicData>
        </a:graphic>
      </p:graphicFrame>
      <p:graphicFrame>
        <p:nvGraphicFramePr>
          <p:cNvPr id="112823" name="Object 183"/>
          <p:cNvGraphicFramePr>
            <a:graphicFrameLocks noChangeAspect="1"/>
          </p:cNvGraphicFramePr>
          <p:nvPr/>
        </p:nvGraphicFramePr>
        <p:xfrm>
          <a:off x="3657600" y="3657600"/>
          <a:ext cx="284163" cy="312738"/>
        </p:xfrm>
        <a:graphic>
          <a:graphicData uri="http://schemas.openxmlformats.org/presentationml/2006/ole">
            <p:oleObj spid="_x0000_s1027" name="Equation" r:id="rId4" imgW="126720" imgH="139680" progId="">
              <p:embed/>
            </p:oleObj>
          </a:graphicData>
        </a:graphic>
      </p:graphicFrame>
      <p:graphicFrame>
        <p:nvGraphicFramePr>
          <p:cNvPr id="112824" name="Object 184"/>
          <p:cNvGraphicFramePr>
            <a:graphicFrameLocks noChangeAspect="1"/>
          </p:cNvGraphicFramePr>
          <p:nvPr/>
        </p:nvGraphicFramePr>
        <p:xfrm>
          <a:off x="1939925" y="4419600"/>
          <a:ext cx="1108075" cy="398463"/>
        </p:xfrm>
        <a:graphic>
          <a:graphicData uri="http://schemas.openxmlformats.org/presentationml/2006/ole">
            <p:oleObj spid="_x0000_s1028" name="Equation" r:id="rId5" imgW="495000" imgH="177480" progId="">
              <p:embed/>
            </p:oleObj>
          </a:graphicData>
        </a:graphic>
      </p:graphicFrame>
      <p:graphicFrame>
        <p:nvGraphicFramePr>
          <p:cNvPr id="112825" name="Object 185"/>
          <p:cNvGraphicFramePr>
            <a:graphicFrameLocks noChangeAspect="1"/>
          </p:cNvGraphicFramePr>
          <p:nvPr/>
        </p:nvGraphicFramePr>
        <p:xfrm>
          <a:off x="4546600" y="2505075"/>
          <a:ext cx="2159000" cy="569913"/>
        </p:xfrm>
        <a:graphic>
          <a:graphicData uri="http://schemas.openxmlformats.org/presentationml/2006/ole">
            <p:oleObj spid="_x0000_s1029" name="Equation" r:id="rId6" imgW="965160" imgH="253800" progId="">
              <p:embed/>
            </p:oleObj>
          </a:graphicData>
        </a:graphic>
      </p:graphicFrame>
      <p:graphicFrame>
        <p:nvGraphicFramePr>
          <p:cNvPr id="112826" name="Object 186"/>
          <p:cNvGraphicFramePr>
            <a:graphicFrameLocks noChangeAspect="1"/>
          </p:cNvGraphicFramePr>
          <p:nvPr/>
        </p:nvGraphicFramePr>
        <p:xfrm>
          <a:off x="4572000" y="3219450"/>
          <a:ext cx="1960563" cy="457200"/>
        </p:xfrm>
        <a:graphic>
          <a:graphicData uri="http://schemas.openxmlformats.org/presentationml/2006/ole">
            <p:oleObj spid="_x0000_s1030" name="Equation" r:id="rId7" imgW="876240" imgH="203040" progId="">
              <p:embed/>
            </p:oleObj>
          </a:graphicData>
        </a:graphic>
      </p:graphicFrame>
      <p:graphicFrame>
        <p:nvGraphicFramePr>
          <p:cNvPr id="112827" name="Object 187"/>
          <p:cNvGraphicFramePr>
            <a:graphicFrameLocks noChangeAspect="1"/>
          </p:cNvGraphicFramePr>
          <p:nvPr/>
        </p:nvGraphicFramePr>
        <p:xfrm>
          <a:off x="4495800" y="3914775"/>
          <a:ext cx="1731963" cy="400050"/>
        </p:xfrm>
        <a:graphic>
          <a:graphicData uri="http://schemas.openxmlformats.org/presentationml/2006/ole">
            <p:oleObj spid="_x0000_s1031" name="Equation" r:id="rId8" imgW="774360" imgH="177480" progId="">
              <p:embed/>
            </p:oleObj>
          </a:graphicData>
        </a:graphic>
      </p:graphicFrame>
      <p:graphicFrame>
        <p:nvGraphicFramePr>
          <p:cNvPr id="112828" name="Object 188"/>
          <p:cNvGraphicFramePr>
            <a:graphicFrameLocks noChangeAspect="1"/>
          </p:cNvGraphicFramePr>
          <p:nvPr/>
        </p:nvGraphicFramePr>
        <p:xfrm>
          <a:off x="4567238" y="4552950"/>
          <a:ext cx="1589087" cy="400050"/>
        </p:xfrm>
        <a:graphic>
          <a:graphicData uri="http://schemas.openxmlformats.org/presentationml/2006/ole">
            <p:oleObj spid="_x0000_s1032" name="Equation" r:id="rId9" imgW="711000" imgH="177480" progId="">
              <p:embed/>
            </p:oleObj>
          </a:graphicData>
        </a:graphic>
      </p:graphicFrame>
      <p:graphicFrame>
        <p:nvGraphicFramePr>
          <p:cNvPr id="112829" name="Object 189"/>
          <p:cNvGraphicFramePr>
            <a:graphicFrameLocks noChangeAspect="1"/>
          </p:cNvGraphicFramePr>
          <p:nvPr/>
        </p:nvGraphicFramePr>
        <p:xfrm>
          <a:off x="4724400" y="5162550"/>
          <a:ext cx="1135063" cy="400050"/>
        </p:xfrm>
        <a:graphic>
          <a:graphicData uri="http://schemas.openxmlformats.org/presentationml/2006/ole">
            <p:oleObj spid="_x0000_s1033" name="Equation" r:id="rId10" imgW="507960" imgH="177480" progId="">
              <p:embed/>
            </p:oleObj>
          </a:graphicData>
        </a:graphic>
      </p:graphicFrame>
      <p:graphicFrame>
        <p:nvGraphicFramePr>
          <p:cNvPr id="112830" name="Object 190"/>
          <p:cNvGraphicFramePr>
            <a:graphicFrameLocks noChangeAspect="1"/>
          </p:cNvGraphicFramePr>
          <p:nvPr/>
        </p:nvGraphicFramePr>
        <p:xfrm>
          <a:off x="4830763" y="5772150"/>
          <a:ext cx="936625" cy="400050"/>
        </p:xfrm>
        <a:graphic>
          <a:graphicData uri="http://schemas.openxmlformats.org/presentationml/2006/ole">
            <p:oleObj spid="_x0000_s1034" name="Equation" r:id="rId11" imgW="419040" imgH="177480" progId="">
              <p:embed/>
            </p:oleObj>
          </a:graphicData>
        </a:graphic>
      </p:graphicFrame>
      <p:graphicFrame>
        <p:nvGraphicFramePr>
          <p:cNvPr id="112835" name="Object 195"/>
          <p:cNvGraphicFramePr>
            <a:graphicFrameLocks noChangeAspect="1"/>
          </p:cNvGraphicFramePr>
          <p:nvPr/>
        </p:nvGraphicFramePr>
        <p:xfrm>
          <a:off x="549275" y="6002338"/>
          <a:ext cx="1533525" cy="398462"/>
        </p:xfrm>
        <a:graphic>
          <a:graphicData uri="http://schemas.openxmlformats.org/presentationml/2006/ole">
            <p:oleObj spid="_x0000_s1035" name="Equation" r:id="rId12" imgW="685800" imgH="177480" progId="">
              <p:embed/>
            </p:oleObj>
          </a:graphicData>
        </a:graphic>
      </p:graphicFrame>
      <p:graphicFrame>
        <p:nvGraphicFramePr>
          <p:cNvPr id="112836" name="Object 196"/>
          <p:cNvGraphicFramePr>
            <a:graphicFrameLocks noChangeAspect="1"/>
          </p:cNvGraphicFramePr>
          <p:nvPr/>
        </p:nvGraphicFramePr>
        <p:xfrm>
          <a:off x="442913" y="5300663"/>
          <a:ext cx="852487" cy="312737"/>
        </p:xfrm>
        <a:graphic>
          <a:graphicData uri="http://schemas.openxmlformats.org/presentationml/2006/ole">
            <p:oleObj spid="_x0000_s1036" name="Equation" r:id="rId13" imgW="380880" imgH="139680" progId="">
              <p:embed/>
            </p:oleObj>
          </a:graphicData>
        </a:graphic>
      </p:graphicFrame>
      <p:graphicFrame>
        <p:nvGraphicFramePr>
          <p:cNvPr id="112837" name="Object 197"/>
          <p:cNvGraphicFramePr>
            <a:graphicFrameLocks noChangeAspect="1"/>
          </p:cNvGraphicFramePr>
          <p:nvPr/>
        </p:nvGraphicFramePr>
        <p:xfrm>
          <a:off x="2501900" y="5291138"/>
          <a:ext cx="1306513" cy="398462"/>
        </p:xfrm>
        <a:graphic>
          <a:graphicData uri="http://schemas.openxmlformats.org/presentationml/2006/ole">
            <p:oleObj spid="_x0000_s1037" name="Equation" r:id="rId14" imgW="583920" imgH="177480" progId="">
              <p:embed/>
            </p:oleObj>
          </a:graphicData>
        </a:graphic>
      </p:graphicFrame>
      <p:graphicFrame>
        <p:nvGraphicFramePr>
          <p:cNvPr id="112838" name="Object 198"/>
          <p:cNvGraphicFramePr>
            <a:graphicFrameLocks noChangeAspect="1"/>
          </p:cNvGraphicFramePr>
          <p:nvPr/>
        </p:nvGraphicFramePr>
        <p:xfrm>
          <a:off x="2590800" y="6002338"/>
          <a:ext cx="1220788" cy="398462"/>
        </p:xfrm>
        <a:graphic>
          <a:graphicData uri="http://schemas.openxmlformats.org/presentationml/2006/ole">
            <p:oleObj spid="_x0000_s1038" name="Equation" r:id="rId15" imgW="545760" imgH="177480" progId="">
              <p:embed/>
            </p:oleObj>
          </a:graphicData>
        </a:graphic>
      </p:graphicFrame>
      <p:sp>
        <p:nvSpPr>
          <p:cNvPr id="112839" name="AutoShape 199"/>
          <p:cNvSpPr>
            <a:spLocks noChangeArrowheads="1"/>
          </p:cNvSpPr>
          <p:nvPr/>
        </p:nvSpPr>
        <p:spPr bwMode="auto">
          <a:xfrm>
            <a:off x="2362200" y="5181600"/>
            <a:ext cx="1676400" cy="12954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2743200" y="228600"/>
            <a:ext cx="3769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Classic Problem</a:t>
            </a:r>
          </a:p>
        </p:txBody>
      </p:sp>
      <p:graphicFrame>
        <p:nvGraphicFramePr>
          <p:cNvPr id="1041" name="Object 17"/>
          <p:cNvGraphicFramePr>
            <a:graphicFrameLocks noChangeAspect="1"/>
          </p:cNvGraphicFramePr>
          <p:nvPr/>
        </p:nvGraphicFramePr>
        <p:xfrm>
          <a:off x="6858000" y="5373688"/>
          <a:ext cx="1619250" cy="569912"/>
        </p:xfrm>
        <a:graphic>
          <a:graphicData uri="http://schemas.openxmlformats.org/presentationml/2006/ole">
            <p:oleObj spid="_x0000_s1041" name="Equation" r:id="rId16" imgW="723600" imgH="253800" progId="">
              <p:embed/>
            </p:oleObj>
          </a:graphicData>
        </a:graphic>
      </p:graphicFrame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6858000" y="6021388"/>
          <a:ext cx="1619250" cy="455612"/>
        </p:xfrm>
        <a:graphic>
          <a:graphicData uri="http://schemas.openxmlformats.org/presentationml/2006/ole">
            <p:oleObj spid="_x0000_s1042" name="Equation" r:id="rId17" imgW="723600" imgH="203040" progId="">
              <p:embed/>
            </p:oleObj>
          </a:graphicData>
        </a:graphic>
      </p:graphicFrame>
      <p:sp>
        <p:nvSpPr>
          <p:cNvPr id="29" name="AutoShape 19"/>
          <p:cNvSpPr>
            <a:spLocks noChangeArrowheads="1"/>
          </p:cNvSpPr>
          <p:nvPr/>
        </p:nvSpPr>
        <p:spPr bwMode="auto">
          <a:xfrm>
            <a:off x="6781800" y="5943600"/>
            <a:ext cx="1752600" cy="6096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1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2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28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21" grpId="0" animBg="1"/>
      <p:bldP spid="112820" grpId="0" animBg="1"/>
      <p:bldP spid="112839" grpId="0" animBg="1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90600" y="228600"/>
            <a:ext cx="7010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Optimization Problem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81000" y="1143000"/>
            <a:ext cx="876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tabLst>
                <a:tab pos="508000" algn="l"/>
              </a:tabLst>
            </a:pPr>
            <a:r>
              <a:rPr lang="en-US" sz="2800" dirty="0">
                <a:latin typeface="Times New Roman" pitchFamily="18" charset="0"/>
              </a:rPr>
              <a:t>1.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Assign variables and draw a figure/diagram, if possible.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81000" y="3084493"/>
            <a:ext cx="8229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tabLst>
                <a:tab pos="508000" algn="l"/>
              </a:tabLst>
            </a:pPr>
            <a:r>
              <a:rPr lang="en-US" sz="2800" dirty="0" smtClean="0">
                <a:latin typeface="Times New Roman" pitchFamily="18" charset="0"/>
              </a:rPr>
              <a:t>4.</a:t>
            </a:r>
            <a:r>
              <a:rPr lang="en-US" sz="2800" dirty="0">
                <a:latin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</a:rPr>
              <a:t>Use the conditions of the problem to write the quantity to be optimized as a </a:t>
            </a:r>
            <a:r>
              <a:rPr lang="en-US" sz="2800" u="sng" dirty="0" smtClean="0">
                <a:latin typeface="Times New Roman" pitchFamily="18" charset="0"/>
              </a:rPr>
              <a:t>function of 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</a:rPr>
              <a:t>ONE</a:t>
            </a:r>
            <a:r>
              <a:rPr lang="en-US" sz="2800" u="sng" dirty="0" smtClean="0">
                <a:latin typeface="Times New Roman" pitchFamily="18" charset="0"/>
              </a:rPr>
              <a:t> variable</a:t>
            </a:r>
            <a:r>
              <a:rPr lang="en-US" sz="2800" dirty="0" smtClean="0">
                <a:latin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81000" y="4048780"/>
            <a:ext cx="792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tabLst>
                <a:tab pos="508000" algn="l"/>
              </a:tabLst>
            </a:pPr>
            <a:r>
              <a:rPr lang="en-US" sz="2800" dirty="0" smtClean="0">
                <a:latin typeface="Times New Roman" pitchFamily="18" charset="0"/>
              </a:rPr>
              <a:t>5.</a:t>
            </a:r>
            <a:r>
              <a:rPr lang="en-US" sz="2800" dirty="0">
                <a:latin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</a:rPr>
              <a:t>Find the feasible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domain</a:t>
            </a:r>
            <a:r>
              <a:rPr lang="en-US" sz="2800" dirty="0" smtClean="0">
                <a:latin typeface="Times New Roman" pitchFamily="18" charset="0"/>
              </a:rPr>
              <a:t> of that function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81000" y="4648200"/>
            <a:ext cx="7924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tabLst>
                <a:tab pos="508000" algn="l"/>
              </a:tabLst>
            </a:pPr>
            <a:r>
              <a:rPr lang="en-US" sz="2800" dirty="0" smtClean="0">
                <a:latin typeface="Times New Roman" pitchFamily="18" charset="0"/>
              </a:rPr>
              <a:t>6.</a:t>
            </a:r>
            <a:r>
              <a:rPr lang="en-US" sz="2800" dirty="0">
                <a:latin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</a:rPr>
              <a:t>Find the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absolute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extrema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of the function on the specified domain.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81000" y="1686580"/>
            <a:ext cx="792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tabLst>
                <a:tab pos="508000" algn="l"/>
              </a:tabLst>
            </a:pPr>
            <a:r>
              <a:rPr lang="en-US" sz="2800" dirty="0" smtClean="0">
                <a:latin typeface="Times New Roman" pitchFamily="18" charset="0"/>
              </a:rPr>
              <a:t>2.</a:t>
            </a:r>
            <a:r>
              <a:rPr lang="en-US" sz="2800" dirty="0">
                <a:latin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</a:rPr>
              <a:t>Write the 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</a:rPr>
              <a:t>condition/constrain</a:t>
            </a:r>
            <a:r>
              <a:rPr lang="en-US" sz="2800" dirty="0" smtClean="0">
                <a:latin typeface="Times New Roman" pitchFamily="18" charset="0"/>
              </a:rPr>
              <a:t> for the situation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81000" y="2209800"/>
            <a:ext cx="8229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tabLst>
                <a:tab pos="508000" algn="l"/>
              </a:tabLst>
            </a:pPr>
            <a:r>
              <a:rPr lang="en-US" sz="2800" dirty="0" smtClean="0">
                <a:latin typeface="Times New Roman" pitchFamily="18" charset="0"/>
              </a:rPr>
              <a:t>3.</a:t>
            </a:r>
            <a:r>
              <a:rPr lang="en-US" sz="2800" dirty="0">
                <a:latin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</a:rPr>
              <a:t>Write an equation that relates the quantity to be optimized to other variables.</a:t>
            </a:r>
            <a:endParaRPr lang="en-US" sz="2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124200" y="228600"/>
            <a:ext cx="20986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81000" y="990600"/>
            <a:ext cx="80772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800" dirty="0" smtClean="0">
                <a:latin typeface="Times New Roman" pitchFamily="18" charset="0"/>
              </a:rPr>
              <a:t>1. 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television manufacturing firm needs to design an open-topped box with a square base. The box must hold 32 cu. in. Find the dimensions of a box that can be built with the minimum amount of materials.</a:t>
            </a:r>
            <a:endParaRPr lang="en-US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81000" y="3352800"/>
            <a:ext cx="8229600" cy="2743200"/>
          </a:xfrm>
          <a:prstGeom prst="rect">
            <a:avLst/>
          </a:prstGeom>
        </p:spPr>
        <p:txBody>
          <a:bodyPr/>
          <a:lstStyle/>
          <a:p>
            <a:pPr marL="514350" indent="-514350">
              <a:buAutoNum type="arabicPeriod" startAt="2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fence must be build to enclose a rectangular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area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of 20,000 sq. ft. Fencing material costs $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2.50 </a:t>
            </a:r>
          </a:p>
          <a:p>
            <a:pPr marL="514350" indent="-51435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per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foot for the two sides facing north and south,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$3.20 per foot for the other two sides. Find the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cost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of the least expensive fence.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429000" y="304800"/>
            <a:ext cx="18710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382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 dirty="0" smtClean="0">
                <a:latin typeface="Arial" pitchFamily="34" charset="0"/>
                <a:cs typeface="Arial" pitchFamily="34" charset="0"/>
              </a:rPr>
              <a:t>Two posts, one 12 feet high and the other 28 feet high, stand 30 feet apart. They are to be stayed by two wires, attached to a single stake, running from ground level to the top of each post. Where should the stake be placed to use the least amount of wire? </a:t>
            </a:r>
          </a:p>
          <a:p>
            <a:pPr eaLnBrk="0" hangingPunct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Note: This problem involves a lot of algebra. You can use technology to help solve the problem.</a:t>
            </a:r>
          </a:p>
          <a:p>
            <a:pPr eaLnBrk="0" hangingPunct="0"/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http://www.wolframalpha.com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0" y="381000"/>
            <a:ext cx="24849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 work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7924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 dirty="0" smtClean="0">
                <a:latin typeface="Times New Roman" pitchFamily="18" charset="0"/>
              </a:rPr>
              <a:t>Find the dimensions of the rectangular field of </a:t>
            </a:r>
            <a:r>
              <a:rPr lang="en-US" sz="2800" b="1" dirty="0" smtClean="0">
                <a:latin typeface="Times New Roman" pitchFamily="18" charset="0"/>
              </a:rPr>
              <a:t>maximum area </a:t>
            </a:r>
            <a:r>
              <a:rPr lang="en-US" sz="2800" dirty="0" smtClean="0">
                <a:latin typeface="Times New Roman" pitchFamily="18" charset="0"/>
              </a:rPr>
              <a:t>that can be made from 300 m of fencing material.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38800" y="2743200"/>
            <a:ext cx="2057400" cy="1219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248400" y="4800600"/>
            <a:ext cx="1371600" cy="1371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3276600" cy="685800"/>
          </a:xfrm>
          <a:prstGeom prst="rect">
            <a:avLst/>
          </a:prstGeom>
        </p:spPr>
        <p:style>
          <a:lnRef idx="1">
            <a:schemeClr val="accent1"/>
          </a:lnRef>
          <a:fillRef idx="1001">
            <a:schemeClr val="dk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81200" y="3505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125 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2971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 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72200" y="4038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 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96200" y="2971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 m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629400" y="63362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75 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696200" y="5257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75 m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029200"/>
            <a:ext cx="4495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743200" y="5486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140 m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8600" y="4953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6812</TotalTime>
  <Words>265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Equation</vt:lpstr>
      <vt:lpstr>4.7   Optimization Problems </vt:lpstr>
      <vt:lpstr>Slide 2</vt:lpstr>
      <vt:lpstr>Slide 3</vt:lpstr>
      <vt:lpstr>Slide 4</vt:lpstr>
      <vt:lpstr>Slide 5</vt:lpstr>
      <vt:lpstr>Slide 6</vt:lpstr>
    </vt:vector>
  </TitlesOfParts>
  <Company>SCC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of Extremal</dc:title>
  <dc:creator>Phong Chau</dc:creator>
  <cp:lastModifiedBy>Phong</cp:lastModifiedBy>
  <cp:revision>86</cp:revision>
  <dcterms:created xsi:type="dcterms:W3CDTF">2005-10-11T19:45:23Z</dcterms:created>
  <dcterms:modified xsi:type="dcterms:W3CDTF">2015-01-01T09:39:56Z</dcterms:modified>
</cp:coreProperties>
</file>