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315" r:id="rId2"/>
    <p:sldId id="331" r:id="rId3"/>
    <p:sldId id="332" r:id="rId4"/>
    <p:sldId id="333" r:id="rId5"/>
    <p:sldId id="33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CCCCFF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315200" cy="213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4.8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Newton’s Method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352800" y="304800"/>
            <a:ext cx="19812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Idea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1008063"/>
            <a:ext cx="8218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cs typeface="Arial" pitchFamily="34" charset="0"/>
              </a:rPr>
              <a:t>Find the </a:t>
            </a:r>
            <a:r>
              <a:rPr lang="en-US" sz="2800" i="1" dirty="0">
                <a:cs typeface="Arial" pitchFamily="34" charset="0"/>
              </a:rPr>
              <a:t>x</a:t>
            </a:r>
            <a:r>
              <a:rPr lang="en-US" sz="2800" dirty="0">
                <a:cs typeface="Arial" pitchFamily="34" charset="0"/>
              </a:rPr>
              <a:t>-intercept of the graph of function</a:t>
            </a: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 flipV="1">
            <a:off x="762000" y="2667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23"/>
          <p:cNvSpPr>
            <a:spLocks noChangeShapeType="1"/>
          </p:cNvSpPr>
          <p:nvPr/>
        </p:nvSpPr>
        <p:spPr bwMode="auto">
          <a:xfrm>
            <a:off x="457200" y="4572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647950" y="43434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|</a:t>
            </a:r>
            <a:br>
              <a:rPr lang="en-US" sz="1800">
                <a:latin typeface="Times New Roman" panose="02020603050405020304" pitchFamily="18" charset="0"/>
              </a:rPr>
            </a:br>
            <a:r>
              <a:rPr lang="en-US" sz="1800" i="1"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2" name="Freeform 30"/>
          <p:cNvSpPr>
            <a:spLocks/>
          </p:cNvSpPr>
          <p:nvPr/>
        </p:nvSpPr>
        <p:spPr bwMode="auto">
          <a:xfrm>
            <a:off x="914400" y="3048000"/>
            <a:ext cx="2286000" cy="1752600"/>
          </a:xfrm>
          <a:custGeom>
            <a:avLst/>
            <a:gdLst>
              <a:gd name="T0" fmla="*/ 0 w 1440"/>
              <a:gd name="T1" fmla="*/ 2147483646 h 1104"/>
              <a:gd name="T2" fmla="*/ 2147483646 w 1440"/>
              <a:gd name="T3" fmla="*/ 2147483646 h 1104"/>
              <a:gd name="T4" fmla="*/ 2147483646 w 1440"/>
              <a:gd name="T5" fmla="*/ 0 h 1104"/>
              <a:gd name="T6" fmla="*/ 0 60000 65536"/>
              <a:gd name="T7" fmla="*/ 0 60000 65536"/>
              <a:gd name="T8" fmla="*/ 0 60000 65536"/>
              <a:gd name="T9" fmla="*/ 0 w 1440"/>
              <a:gd name="T10" fmla="*/ 0 h 1104"/>
              <a:gd name="T11" fmla="*/ 1440 w 144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104">
                <a:moveTo>
                  <a:pt x="0" y="1104"/>
                </a:moveTo>
                <a:cubicBezTo>
                  <a:pt x="360" y="1028"/>
                  <a:pt x="720" y="952"/>
                  <a:pt x="960" y="768"/>
                </a:cubicBezTo>
                <a:cubicBezTo>
                  <a:pt x="1200" y="584"/>
                  <a:pt x="1320" y="292"/>
                  <a:pt x="1440" y="0"/>
                </a:cubicBez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flipH="1">
            <a:off x="1857375" y="3124200"/>
            <a:ext cx="137160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095500" y="43434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|</a:t>
            </a:r>
            <a:br>
              <a:rPr lang="en-US" sz="1800">
                <a:latin typeface="Times New Roman" panose="02020603050405020304" pitchFamily="18" charset="0"/>
              </a:rPr>
            </a:br>
            <a:r>
              <a:rPr lang="en-US" sz="1800" i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V="1">
            <a:off x="1724025" y="3810000"/>
            <a:ext cx="1352550" cy="9906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1704975" y="43815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|</a:t>
            </a:r>
            <a:br>
              <a:rPr lang="en-US" sz="1800">
                <a:latin typeface="Times New Roman" panose="02020603050405020304" pitchFamily="18" charset="0"/>
              </a:rPr>
            </a:br>
            <a:r>
              <a:rPr lang="en-US" sz="1800" i="1">
                <a:solidFill>
                  <a:srgbClr val="CC3300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V="1">
            <a:off x="1447800" y="4238625"/>
            <a:ext cx="1295400" cy="4953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3733800" y="2852738"/>
            <a:ext cx="5029200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cs typeface="Arial" pitchFamily="34" charset="0"/>
              </a:rPr>
              <a:t>The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</a:t>
            </a:r>
            <a:r>
              <a:rPr lang="en-US" sz="2800" dirty="0">
                <a:cs typeface="Arial" pitchFamily="34" charset="0"/>
              </a:rPr>
              <a:t>-intercepts of the tangent lines are approaching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cs typeface="Arial" pitchFamily="34" charset="0"/>
              </a:rPr>
              <a:t>-intercept of the function.</a:t>
            </a:r>
          </a:p>
        </p:txBody>
      </p:sp>
      <p:sp>
        <p:nvSpPr>
          <p:cNvPr id="1040" name="Rectangle 4"/>
          <p:cNvSpPr>
            <a:spLocks noChangeArrowheads="1"/>
          </p:cNvSpPr>
          <p:nvPr/>
        </p:nvSpPr>
        <p:spPr bwMode="auto">
          <a:xfrm>
            <a:off x="228600" y="15986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cs typeface="Arial" pitchFamily="34" charset="0"/>
              </a:rPr>
              <a:t>Let’s find the </a:t>
            </a:r>
            <a:r>
              <a:rPr lang="en-US" sz="2800" i="1" dirty="0">
                <a:latin typeface="Times New Roman" panose="02020603050405020304" pitchFamily="18" charset="0"/>
              </a:rPr>
              <a:t>x</a:t>
            </a:r>
            <a:r>
              <a:rPr lang="en-US" sz="2800" dirty="0">
                <a:cs typeface="Arial" pitchFamily="34" charset="0"/>
              </a:rPr>
              <a:t>-intercept of the tangent line to the graph of the function </a:t>
            </a:r>
            <a:r>
              <a:rPr lang="en-US" sz="2800" i="1" dirty="0" smtClean="0">
                <a:latin typeface="Times New Roman" panose="02020603050405020304" pitchFamily="18" charset="0"/>
              </a:rPr>
              <a:t>f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</a:rPr>
              <a:t>) </a:t>
            </a:r>
            <a:r>
              <a:rPr lang="en-US" sz="2800" dirty="0">
                <a:cs typeface="Arial" pitchFamily="34" charset="0"/>
              </a:rPr>
              <a:t>at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</a:rPr>
              <a:t> = 3.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60" name="Object 14"/>
          <p:cNvGraphicFramePr>
            <a:graphicFrameLocks noChangeAspect="1"/>
          </p:cNvGraphicFramePr>
          <p:nvPr/>
        </p:nvGraphicFramePr>
        <p:xfrm>
          <a:off x="7162800" y="1048701"/>
          <a:ext cx="1792287" cy="441432"/>
        </p:xfrm>
        <a:graphic>
          <a:graphicData uri="http://schemas.openxmlformats.org/presentationml/2006/ole">
            <p:oleObj spid="_x0000_s22530" name="Equation" r:id="rId3" imgW="9271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6" grpId="0"/>
      <p:bldP spid="32799" grpId="0" animBg="1"/>
      <p:bldP spid="32800" grpId="0"/>
      <p:bldP spid="32801" grpId="0" animBg="1"/>
      <p:bldP spid="32802" grpId="0"/>
      <p:bldP spid="32803" grpId="0" animBg="1"/>
      <p:bldP spid="32805" grpId="0"/>
      <p:bldP spid="10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48000" y="304800"/>
            <a:ext cx="30480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Algorithm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7200" y="990600"/>
            <a:ext cx="84582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cs typeface="Arial" pitchFamily="34" charset="0"/>
              </a:rPr>
              <a:t>An algorithm can be developed for this process. Simply find the equation of the tangent line.</a:t>
            </a: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6858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81000" y="3962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2571750" y="37338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|</a:t>
            </a:r>
            <a:br>
              <a:rPr lang="en-US" sz="1800">
                <a:latin typeface="Times New Roman" panose="02020603050405020304" pitchFamily="18" charset="0"/>
              </a:rPr>
            </a:br>
            <a:r>
              <a:rPr lang="en-US" sz="1800" i="1"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838200" y="2438400"/>
            <a:ext cx="2286000" cy="1752600"/>
          </a:xfrm>
          <a:custGeom>
            <a:avLst/>
            <a:gdLst>
              <a:gd name="T0" fmla="*/ 0 w 1440"/>
              <a:gd name="T1" fmla="*/ 2147483646 h 1104"/>
              <a:gd name="T2" fmla="*/ 2147483646 w 1440"/>
              <a:gd name="T3" fmla="*/ 2147483646 h 1104"/>
              <a:gd name="T4" fmla="*/ 2147483646 w 1440"/>
              <a:gd name="T5" fmla="*/ 0 h 1104"/>
              <a:gd name="T6" fmla="*/ 0 60000 65536"/>
              <a:gd name="T7" fmla="*/ 0 60000 65536"/>
              <a:gd name="T8" fmla="*/ 0 60000 65536"/>
              <a:gd name="T9" fmla="*/ 0 w 1440"/>
              <a:gd name="T10" fmla="*/ 0 h 1104"/>
              <a:gd name="T11" fmla="*/ 1440 w 144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104">
                <a:moveTo>
                  <a:pt x="0" y="1104"/>
                </a:moveTo>
                <a:cubicBezTo>
                  <a:pt x="360" y="1028"/>
                  <a:pt x="720" y="952"/>
                  <a:pt x="960" y="768"/>
                </a:cubicBezTo>
                <a:cubicBezTo>
                  <a:pt x="1200" y="584"/>
                  <a:pt x="1320" y="292"/>
                  <a:pt x="1440" y="0"/>
                </a:cubicBez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 flipH="1">
            <a:off x="1781175" y="2514600"/>
            <a:ext cx="137160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2019300" y="37338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|</a:t>
            </a:r>
            <a:br>
              <a:rPr lang="en-US" sz="1800">
                <a:latin typeface="Times New Roman" panose="02020603050405020304" pitchFamily="18" charset="0"/>
              </a:rPr>
            </a:br>
            <a:r>
              <a:rPr lang="en-US" sz="1800" i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5334000" y="2355850"/>
          <a:ext cx="2743200" cy="615950"/>
        </p:xfrm>
        <a:graphic>
          <a:graphicData uri="http://schemas.openxmlformats.org/presentationml/2006/ole">
            <p:oleObj spid="_x0000_s23554" name="Equation" r:id="rId3" imgW="1129810" imgH="253890" progId="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4572000" y="3124200"/>
          <a:ext cx="4195763" cy="650875"/>
        </p:xfrm>
        <a:graphic>
          <a:graphicData uri="http://schemas.openxmlformats.org/presentationml/2006/ole">
            <p:oleObj spid="_x0000_s23555" name="Equation" r:id="rId4" imgW="1637589" imgH="253890" progId="">
              <p:embed/>
            </p:oleObj>
          </a:graphicData>
        </a:graphic>
      </p:graphicFrame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925513" y="3765550"/>
            <a:ext cx="1600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●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</a:rPr>
              <a:t>(</a:t>
            </a:r>
            <a:r>
              <a:rPr lang="en-US" sz="1800" i="1">
                <a:latin typeface="Times New Roman" panose="02020603050405020304" pitchFamily="18" charset="0"/>
              </a:rPr>
              <a:t>x</a:t>
            </a:r>
            <a:r>
              <a:rPr lang="en-US" sz="1800" baseline="-25000">
                <a:latin typeface="Times New Roman" panose="02020603050405020304" pitchFamily="18" charset="0"/>
              </a:rPr>
              <a:t>2</a:t>
            </a:r>
            <a:r>
              <a:rPr lang="en-US" sz="1800">
                <a:latin typeface="Times New Roman" panose="02020603050405020304" pitchFamily="18" charset="0"/>
              </a:rPr>
              <a:t>, 0)</a:t>
            </a:r>
          </a:p>
        </p:txBody>
      </p:sp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4589463" y="3921125"/>
          <a:ext cx="4325937" cy="650875"/>
        </p:xfrm>
        <a:graphic>
          <a:graphicData uri="http://schemas.openxmlformats.org/presentationml/2006/ole">
            <p:oleObj spid="_x0000_s23556" name="Equation" r:id="rId5" imgW="1688367" imgH="253890" progId="">
              <p:embed/>
            </p:oleObj>
          </a:graphicData>
        </a:graphic>
      </p:graphicFrame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5257800" y="4648200"/>
          <a:ext cx="2797175" cy="1204913"/>
        </p:xfrm>
        <a:graphic>
          <a:graphicData uri="http://schemas.openxmlformats.org/presentationml/2006/ole">
            <p:oleObj spid="_x0000_s23557" name="Equation" r:id="rId6" imgW="1091726" imgH="469696" progId="">
              <p:embed/>
            </p:oleObj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2133600" y="4724400"/>
          <a:ext cx="2538413" cy="1204913"/>
        </p:xfrm>
        <a:graphic>
          <a:graphicData uri="http://schemas.openxmlformats.org/presentationml/2006/ole">
            <p:oleObj spid="_x0000_s23558" name="Equation" r:id="rId7" imgW="990170" imgH="469696" progId="">
              <p:embed/>
            </p:oleObj>
          </a:graphicData>
        </a:graphic>
      </p:graphicFrame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2428875" y="2808288"/>
            <a:ext cx="160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●  (</a:t>
            </a:r>
            <a:r>
              <a:rPr 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/>
      <p:bldP spid="47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90600" y="304800"/>
            <a:ext cx="70866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Newton’s Method for Finding Zeros 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57200" y="1219200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If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i="1" baseline="-25000">
                <a:latin typeface="Times New Roman" panose="02020603050405020304" pitchFamily="18" charset="0"/>
              </a:rPr>
              <a:t>n</a:t>
            </a:r>
            <a:r>
              <a:rPr lang="en-US" sz="3200">
                <a:latin typeface="Times New Roman" panose="02020603050405020304" pitchFamily="18" charset="0"/>
              </a:rPr>
              <a:t> is a term in the sequence and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i="1" baseline="-25000">
                <a:latin typeface="Times New Roman" panose="02020603050405020304" pitchFamily="18" charset="0"/>
              </a:rPr>
              <a:t>n </a:t>
            </a:r>
            <a:r>
              <a:rPr lang="en-US" sz="3200" baseline="-25000">
                <a:latin typeface="Times New Roman" panose="02020603050405020304" pitchFamily="18" charset="0"/>
              </a:rPr>
              <a:t>+ 1 </a:t>
            </a:r>
            <a:r>
              <a:rPr lang="en-US" sz="3200">
                <a:latin typeface="Times New Roman" panose="02020603050405020304" pitchFamily="18" charset="0"/>
              </a:rPr>
              <a:t>is the term after it, then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2819400" y="1828800"/>
          <a:ext cx="2895600" cy="1204913"/>
        </p:xfrm>
        <a:graphic>
          <a:graphicData uri="http://schemas.openxmlformats.org/presentationml/2006/ole">
            <p:oleObj spid="_x0000_s24578" name="Equation" r:id="rId3" imgW="1129810" imgH="469696" progId="">
              <p:embed/>
            </p:oleObj>
          </a:graphicData>
        </a:graphic>
      </p:graphicFrame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457200" y="3200400"/>
            <a:ext cx="8458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where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baseline="-25000">
                <a:latin typeface="Times New Roman" panose="02020603050405020304" pitchFamily="18" charset="0"/>
              </a:rPr>
              <a:t>1</a:t>
            </a:r>
            <a:r>
              <a:rPr lang="en-US" sz="3200">
                <a:latin typeface="Times New Roman" panose="02020603050405020304" pitchFamily="18" charset="0"/>
              </a:rPr>
              <a:t> is your initial guess at the root.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4025" y="4092575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u="sng">
                <a:solidFill>
                  <a:srgbClr val="0000FF"/>
                </a:solidFill>
                <a:latin typeface="Times New Roman" panose="02020603050405020304" pitchFamily="18" charset="0"/>
              </a:rPr>
              <a:t>Calculator</a:t>
            </a:r>
            <a:r>
              <a:rPr lang="en-US" sz="3200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Type Y1(2) if you want to plug 2 into 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733800" y="304800"/>
            <a:ext cx="22098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1000" y="3090863"/>
            <a:ext cx="84582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2) the root of 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baseline="30000">
                <a:latin typeface="Times New Roman" panose="02020603050405020304" pitchFamily="18" charset="0"/>
              </a:rPr>
              <a:t>4</a:t>
            </a:r>
            <a:r>
              <a:rPr lang="en-US" sz="3200">
                <a:latin typeface="Times New Roman" panose="02020603050405020304" pitchFamily="18" charset="0"/>
              </a:rPr>
              <a:t>+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>
                <a:latin typeface="Times New Roman" panose="02020603050405020304" pitchFamily="18" charset="0"/>
              </a:rPr>
              <a:t> – 4 = 0  on the interval [1, 2] correct to seven decimal places.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3) the point of intersection of the two graphs    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= cos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and g(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i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381000" y="1749425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>
                <a:latin typeface="Times New Roman" panose="02020603050405020304" pitchFamily="18" charset="0"/>
              </a:rPr>
              <a:t>1) the zeros of f(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>
                <a:latin typeface="Times New Roman" panose="02020603050405020304" pitchFamily="18" charset="0"/>
              </a:rPr>
              <a:t>) = </a:t>
            </a:r>
            <a:r>
              <a:rPr lang="en-US" sz="3200" i="1">
                <a:latin typeface="Times New Roman" panose="02020603050405020304" pitchFamily="18" charset="0"/>
              </a:rPr>
              <a:t>x</a:t>
            </a:r>
            <a:r>
              <a:rPr lang="en-US" sz="3200" baseline="30000">
                <a:latin typeface="Times New Roman" panose="02020603050405020304" pitchFamily="18" charset="0"/>
              </a:rPr>
              <a:t>5</a:t>
            </a:r>
            <a:r>
              <a:rPr lang="en-US" sz="3200">
                <a:latin typeface="Times New Roman" panose="02020603050405020304" pitchFamily="18" charset="0"/>
              </a:rPr>
              <a:t> + 2 correct to six decimal places. </a:t>
            </a: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609600" y="990600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/>
              <a:t>Use Newton’s method to approximate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6819</TotalTime>
  <Words>206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4.8   Newton’s Method</vt:lpstr>
      <vt:lpstr>Slide 2</vt:lpstr>
      <vt:lpstr>Slide 3</vt:lpstr>
      <vt:lpstr>Slide 4</vt:lpstr>
      <vt:lpstr>Slide 5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Extremal</dc:title>
  <dc:creator>Phong Chau</dc:creator>
  <cp:lastModifiedBy>Phong</cp:lastModifiedBy>
  <cp:revision>88</cp:revision>
  <dcterms:created xsi:type="dcterms:W3CDTF">2005-10-11T19:45:23Z</dcterms:created>
  <dcterms:modified xsi:type="dcterms:W3CDTF">2015-01-01T09:46:12Z</dcterms:modified>
</cp:coreProperties>
</file>