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handoutMasterIdLst>
    <p:handoutMasterId r:id="rId13"/>
  </p:handoutMasterIdLst>
  <p:sldIdLst>
    <p:sldId id="270" r:id="rId2"/>
    <p:sldId id="264" r:id="rId3"/>
    <p:sldId id="257" r:id="rId4"/>
    <p:sldId id="262" r:id="rId5"/>
    <p:sldId id="271" r:id="rId6"/>
    <p:sldId id="265" r:id="rId7"/>
    <p:sldId id="261" r:id="rId8"/>
    <p:sldId id="266" r:id="rId9"/>
    <p:sldId id="267" r:id="rId10"/>
    <p:sldId id="268" r:id="rId11"/>
    <p:sldId id="26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D28A283-0EF3-4C4F-8380-2F67AC3C99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66E3DAC-B379-4EAF-9F7D-98AC06A79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45626" y="1905000"/>
            <a:ext cx="37208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4.9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Antiderivattives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65101" y="228600"/>
            <a:ext cx="42594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Integration Formulas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425450" y="1319213"/>
          <a:ext cx="7877175" cy="4244975"/>
        </p:xfrm>
        <a:graphic>
          <a:graphicData uri="http://schemas.openxmlformats.org/presentationml/2006/ole">
            <p:oleObj spid="_x0000_s22530" name="Equation" r:id="rId3" imgW="245088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24200" y="1524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1295400" y="1460692"/>
          <a:ext cx="4265613" cy="4336858"/>
        </p:xfrm>
        <a:graphic>
          <a:graphicData uri="http://schemas.openxmlformats.org/presentationml/2006/ole">
            <p:oleObj spid="_x0000_s23554" name="Equation" r:id="rId3" imgW="1523880" imgH="1549080" progId="Equation.3">
              <p:embed/>
            </p:oleObj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Find the general indefinite integral.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98433" y="381000"/>
            <a:ext cx="3121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Antiderivatives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" y="11430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6600"/>
                </a:solidFill>
              </a:rPr>
              <a:t>Definition: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function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called 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antiderivative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f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i="1" dirty="0" smtClean="0">
                <a:solidFill>
                  <a:schemeClr val="tx1"/>
                </a:solidFill>
              </a:rPr>
              <a:t>x</a:t>
            </a:r>
            <a:r>
              <a:rPr lang="en-US" sz="3200" dirty="0" smtClean="0">
                <a:solidFill>
                  <a:schemeClr val="tx1"/>
                </a:solidFill>
              </a:rPr>
              <a:t>) 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3200" dirty="0" smtClean="0">
                <a:solidFill>
                  <a:schemeClr val="tx1"/>
                </a:solidFill>
              </a:rPr>
              <a:t>   </a:t>
            </a:r>
            <a:r>
              <a:rPr lang="en-US" sz="2800" i="1" dirty="0" smtClean="0">
                <a:solidFill>
                  <a:schemeClr val="tx1"/>
                </a:solidFill>
              </a:rPr>
              <a:t>F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′(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) =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f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57200" y="2743200"/>
            <a:ext cx="830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rgbClr val="006600"/>
                </a:solidFill>
              </a:rPr>
              <a:t>Example:</a:t>
            </a:r>
            <a:r>
              <a:rPr lang="en-US" sz="3200" dirty="0" smtClean="0"/>
              <a:t>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Find an </a:t>
            </a:r>
            <a:r>
              <a:rPr lang="en-US" sz="3200" dirty="0" err="1" smtClean="0">
                <a:solidFill>
                  <a:schemeClr val="tx1"/>
                </a:solidFill>
              </a:rPr>
              <a:t>antiderivative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for each function.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f(x) = 1/x ?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g(x) = - sin(x)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09800" y="228600"/>
            <a:ext cx="4745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General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Antiderivatives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" y="990600"/>
            <a:ext cx="845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6600"/>
                </a:solidFill>
              </a:rPr>
              <a:t>Theorem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tx1"/>
                </a:solidFill>
              </a:rPr>
              <a:t>If </a:t>
            </a:r>
            <a:r>
              <a:rPr lang="en-US" sz="3200" i="1" dirty="0">
                <a:solidFill>
                  <a:schemeClr val="tx1"/>
                </a:solidFill>
              </a:rPr>
              <a:t>F</a:t>
            </a:r>
            <a:r>
              <a:rPr lang="en-US" sz="3200" dirty="0">
                <a:solidFill>
                  <a:schemeClr val="tx1"/>
                </a:solidFill>
              </a:rPr>
              <a:t> is an </a:t>
            </a:r>
            <a:r>
              <a:rPr lang="en-US" sz="3200" dirty="0" err="1">
                <a:solidFill>
                  <a:schemeClr val="tx1"/>
                </a:solidFill>
              </a:rPr>
              <a:t>antiderivative</a:t>
            </a:r>
            <a:r>
              <a:rPr lang="en-US" sz="3200" dirty="0">
                <a:solidFill>
                  <a:schemeClr val="tx1"/>
                </a:solidFill>
              </a:rPr>
              <a:t> of </a:t>
            </a:r>
            <a:r>
              <a:rPr lang="en-US" sz="3200" i="1" dirty="0">
                <a:solidFill>
                  <a:schemeClr val="tx1"/>
                </a:solidFill>
              </a:rPr>
              <a:t>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then the </a:t>
            </a:r>
            <a:r>
              <a:rPr lang="en-US" sz="3200" dirty="0">
                <a:solidFill>
                  <a:srgbClr val="FF0000"/>
                </a:solidFill>
              </a:rPr>
              <a:t>most general </a:t>
            </a:r>
            <a:r>
              <a:rPr lang="en-US" sz="3200" dirty="0" err="1">
                <a:solidFill>
                  <a:srgbClr val="FF0000"/>
                </a:solidFill>
              </a:rPr>
              <a:t>antiderivative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i="1" dirty="0">
                <a:solidFill>
                  <a:schemeClr val="tx1"/>
                </a:solidFill>
              </a:rPr>
              <a:t>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is </a:t>
            </a:r>
            <a:r>
              <a:rPr lang="en-US" sz="3200" dirty="0">
                <a:solidFill>
                  <a:schemeClr val="tx1"/>
                </a:solidFill>
              </a:rPr>
              <a:t>the family of functions given by </a:t>
            </a:r>
            <a:r>
              <a:rPr lang="en-US" sz="3200" i="1" dirty="0">
                <a:solidFill>
                  <a:schemeClr val="tx1"/>
                </a:solidFill>
              </a:rPr>
              <a:t>F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) + </a:t>
            </a:r>
            <a:r>
              <a:rPr lang="en-US" sz="3200" i="1" dirty="0">
                <a:solidFill>
                  <a:schemeClr val="tx1"/>
                </a:solidFill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, where </a:t>
            </a:r>
            <a:r>
              <a:rPr lang="en-US" sz="3200" i="1" dirty="0">
                <a:solidFill>
                  <a:schemeClr val="tx1"/>
                </a:solidFill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 is an arbitrary constant.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3276600"/>
            <a:ext cx="8610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6600"/>
                </a:solidFill>
              </a:rPr>
              <a:t>Example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Determine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the most general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antiderivative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of the following functions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3200400" y="4648200"/>
          <a:ext cx="2133600" cy="1501158"/>
        </p:xfrm>
        <a:graphic>
          <a:graphicData uri="http://schemas.openxmlformats.org/presentationml/2006/ole">
            <p:oleObj spid="_x0000_s6160" name="Equation" r:id="rId3" imgW="685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59149" y="1524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37477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1.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if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581400" y="1298575"/>
          <a:ext cx="4876800" cy="649829"/>
        </p:xfrm>
        <a:graphic>
          <a:graphicData uri="http://schemas.openxmlformats.org/presentationml/2006/ole">
            <p:oleObj spid="_x0000_s16391" name="Equation" r:id="rId3" imgW="1714320" imgH="228600" progId="Equation.3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A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particle is moving according to the function </a:t>
            </a:r>
          </a:p>
          <a:p>
            <a:r>
              <a:rPr lang="en-US" sz="2800" b="1" i="1" dirty="0">
                <a:solidFill>
                  <a:srgbClr val="7030A0"/>
                </a:solidFill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rgbClr val="7030A0"/>
                </a:solidFill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) = </a:t>
            </a:r>
            <a:r>
              <a:rPr lang="en-US" sz="2800" b="1" dirty="0" err="1">
                <a:solidFill>
                  <a:srgbClr val="7030A0"/>
                </a:solidFill>
                <a:cs typeface="Times New Roman" pitchFamily="18" charset="0"/>
              </a:rPr>
              <a:t>cos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+ sin </a:t>
            </a:r>
            <a:r>
              <a:rPr lang="en-US" sz="2800" b="1" i="1" dirty="0">
                <a:solidFill>
                  <a:srgbClr val="7030A0"/>
                </a:solidFill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cs typeface="Times New Roman" pitchFamily="18" charset="0"/>
              </a:rPr>
              <a:t>s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(0) = 0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7030A0"/>
                </a:solidFill>
                <a:cs typeface="Times New Roman" pitchFamily="18" charset="0"/>
              </a:rPr>
              <a:t>v</a:t>
            </a:r>
            <a:r>
              <a:rPr lang="en-US" sz="2800" b="1" dirty="0">
                <a:solidFill>
                  <a:srgbClr val="7030A0"/>
                </a:solidFill>
                <a:cs typeface="Times New Roman" pitchFamily="18" charset="0"/>
              </a:rPr>
              <a:t>(0) = 5.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the position of the particle.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95373" y="1905000"/>
            <a:ext cx="442140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5.4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Indefinite Integrals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76600" y="228600"/>
            <a:ext cx="1845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Notation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" y="914400"/>
            <a:ext cx="8001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6600"/>
                </a:solidFill>
              </a:rPr>
              <a:t>Definition </a:t>
            </a:r>
            <a:endParaRPr lang="en-US" sz="3200" b="1" i="1" dirty="0" smtClean="0">
              <a:solidFill>
                <a:srgbClr val="006600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The operation of finding the </a:t>
            </a:r>
            <a:r>
              <a:rPr lang="en-US" sz="3200" dirty="0" err="1" smtClean="0">
                <a:solidFill>
                  <a:schemeClr val="tx1"/>
                </a:solidFill>
              </a:rPr>
              <a:t>antiderivatives</a:t>
            </a:r>
            <a:r>
              <a:rPr lang="en-US" sz="3200" dirty="0" smtClean="0">
                <a:solidFill>
                  <a:schemeClr val="tx1"/>
                </a:solidFill>
              </a:rPr>
              <a:t> of a function f(x) is called </a:t>
            </a:r>
            <a:r>
              <a:rPr lang="en-US" sz="3200" b="1" dirty="0" err="1" smtClean="0">
                <a:solidFill>
                  <a:srgbClr val="FF0000"/>
                </a:solidFill>
              </a:rPr>
              <a:t>antidifferentiation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(or </a:t>
            </a:r>
            <a:r>
              <a:rPr lang="en-US" sz="3200" b="1" dirty="0" smtClean="0">
                <a:solidFill>
                  <a:srgbClr val="FF0000"/>
                </a:solidFill>
              </a:rPr>
              <a:t>integration</a:t>
            </a:r>
            <a:r>
              <a:rPr lang="en-US" sz="3200" dirty="0" smtClean="0">
                <a:solidFill>
                  <a:schemeClr val="tx1"/>
                </a:solidFill>
              </a:rPr>
              <a:t>) and is denoted by the integral sign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057400" y="3733800"/>
          <a:ext cx="1976437" cy="926954"/>
        </p:xfrm>
        <a:graphic>
          <a:graphicData uri="http://schemas.openxmlformats.org/presentationml/2006/ole">
            <p:oleObj spid="_x0000_s19458" name="Equation" r:id="rId3" imgW="596880" imgH="27936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038600" y="3886200"/>
          <a:ext cx="2133600" cy="610634"/>
        </p:xfrm>
        <a:graphic>
          <a:graphicData uri="http://schemas.openxmlformats.org/presentationml/2006/ole">
            <p:oleObj spid="_x0000_s19459" name="Equation" r:id="rId4" imgW="71100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0" y="47244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 of integration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5720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Constant of integration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4953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integrand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876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Integral sign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 bwMode="auto">
          <a:xfrm rot="5400000" flipH="1" flipV="1">
            <a:off x="1409700" y="4152900"/>
            <a:ext cx="533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V="1">
            <a:off x="2743200" y="46482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3886200" y="43434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96000" y="4343400"/>
            <a:ext cx="685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781800" y="3352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Antiderivative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5029200" y="3657600"/>
            <a:ext cx="1600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24200" y="2286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2590800" y="1905000"/>
          <a:ext cx="1836738" cy="3321050"/>
        </p:xfrm>
        <a:graphic>
          <a:graphicData uri="http://schemas.openxmlformats.org/presentationml/2006/ole">
            <p:oleObj spid="_x0000_s15369" name="Equation" r:id="rId3" imgW="660240" imgH="1193760" progId="Equation.3">
              <p:embed/>
            </p:oleObj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Find the general indefinite integral.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65101" y="228600"/>
            <a:ext cx="42594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Integration Formulas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1158875" y="1146175"/>
          <a:ext cx="1711325" cy="4945063"/>
        </p:xfrm>
        <a:graphic>
          <a:graphicData uri="http://schemas.openxmlformats.org/presentationml/2006/ole">
            <p:oleObj spid="_x0000_s20482" name="Equation" r:id="rId3" imgW="457200" imgH="1320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063874" y="1222375"/>
          <a:ext cx="2886467" cy="4800600"/>
        </p:xfrm>
        <a:graphic>
          <a:graphicData uri="http://schemas.openxmlformats.org/presentationml/2006/ole">
            <p:oleObj spid="_x0000_s20483" name="Equation" r:id="rId4" imgW="69840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41301" y="228600"/>
            <a:ext cx="42594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Integration Formulas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1114000" y="1066800"/>
          <a:ext cx="2391200" cy="4651375"/>
        </p:xfrm>
        <a:graphic>
          <a:graphicData uri="http://schemas.openxmlformats.org/presentationml/2006/ole">
            <p:oleObj spid="_x0000_s21506" name="Equation" r:id="rId3" imgW="927000" imgH="180324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727450" y="1146175"/>
          <a:ext cx="3435350" cy="4457700"/>
        </p:xfrm>
        <a:graphic>
          <a:graphicData uri="http://schemas.openxmlformats.org/presentationml/2006/ole">
            <p:oleObj spid="_x0000_s21507" name="Equation" r:id="rId4" imgW="81252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202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Equation 3.0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Antiderivatives</dc:title>
  <dc:creator>Phong Chau</dc:creator>
  <cp:lastModifiedBy>Phong</cp:lastModifiedBy>
  <cp:revision>43</cp:revision>
  <dcterms:created xsi:type="dcterms:W3CDTF">2003-11-13T17:27:48Z</dcterms:created>
  <dcterms:modified xsi:type="dcterms:W3CDTF">2015-01-01T19:03:59Z</dcterms:modified>
</cp:coreProperties>
</file>