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318" r:id="rId2"/>
    <p:sldId id="369" r:id="rId3"/>
    <p:sldId id="370" r:id="rId4"/>
    <p:sldId id="371" r:id="rId5"/>
    <p:sldId id="372" r:id="rId6"/>
    <p:sldId id="373" r:id="rId7"/>
    <p:sldId id="374" r:id="rId8"/>
    <p:sldId id="3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48322" y="1905000"/>
            <a:ext cx="51155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5.2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Definite Integral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209800" y="228600"/>
            <a:ext cx="4572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Definite Integral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04800" y="1066800"/>
            <a:ext cx="4876800" cy="98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25425" indent="-225425" eaLnBrk="0" hangingPunct="0">
              <a:spcBef>
                <a:spcPct val="50000"/>
              </a:spcBef>
            </a:pPr>
            <a:r>
              <a:rPr lang="en-US" sz="2800" dirty="0" smtClean="0"/>
              <a:t>	If </a:t>
            </a:r>
            <a:r>
              <a:rPr lang="en-US" sz="2800" i="1" dirty="0"/>
              <a:t>f</a:t>
            </a:r>
            <a:r>
              <a:rPr lang="en-US" sz="2800" dirty="0"/>
              <a:t> is a continuous function defined </a:t>
            </a:r>
            <a:r>
              <a:rPr lang="en-US" sz="2800" dirty="0" smtClean="0"/>
              <a:t>on [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,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]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5791200" y="3429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 flipV="1">
            <a:off x="5943600" y="1676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5486400" y="1600200"/>
            <a:ext cx="30480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76" y="144"/>
              </a:cxn>
              <a:cxn ang="0">
                <a:pos x="1200" y="720"/>
              </a:cxn>
              <a:cxn ang="0">
                <a:pos x="1920" y="0"/>
              </a:cxn>
            </a:cxnLst>
            <a:rect l="0" t="0" r="r" b="b"/>
            <a:pathLst>
              <a:path w="1920" h="864">
                <a:moveTo>
                  <a:pt x="0" y="864"/>
                </a:moveTo>
                <a:cubicBezTo>
                  <a:pt x="188" y="516"/>
                  <a:pt x="376" y="168"/>
                  <a:pt x="576" y="144"/>
                </a:cubicBezTo>
                <a:cubicBezTo>
                  <a:pt x="776" y="120"/>
                  <a:pt x="976" y="744"/>
                  <a:pt x="1200" y="720"/>
                </a:cubicBezTo>
                <a:cubicBezTo>
                  <a:pt x="1424" y="696"/>
                  <a:pt x="1808" y="120"/>
                  <a:pt x="1920" y="0"/>
                </a:cubicBezTo>
              </a:path>
            </a:pathLst>
          </a:custGeom>
          <a:noFill/>
          <a:ln w="12700" cmpd="sng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867400" y="3259138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a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8229600" y="3259138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b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477000" y="3259138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086600" y="3259138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696200" y="3259138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6096000" y="3248025"/>
            <a:ext cx="68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 dirty="0"/>
              <a:t>x</a:t>
            </a:r>
            <a:r>
              <a:rPr lang="en-US" sz="1600" baseline="-25000" dirty="0"/>
              <a:t>1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934200" y="3236913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 dirty="0"/>
              <a:t>x</a:t>
            </a:r>
            <a:r>
              <a:rPr lang="en-US" sz="1600" baseline="-25000" dirty="0"/>
              <a:t>2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685088" y="3243263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3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7913688" y="3248025"/>
            <a:ext cx="685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4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228600" y="2133600"/>
            <a:ext cx="4953000" cy="144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80988" lvl="1" defTabSz="285750"/>
            <a:r>
              <a:rPr lang="en-US" sz="2800" dirty="0" smtClean="0"/>
              <a:t>	Divide </a:t>
            </a:r>
            <a:r>
              <a:rPr lang="en-US" sz="2800" dirty="0"/>
              <a:t>the interval [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,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/>
              <a:t>] into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smtClean="0"/>
              <a:t>subintervals </a:t>
            </a:r>
            <a:r>
              <a:rPr lang="en-US" sz="2800" dirty="0"/>
              <a:t>of equal width of </a:t>
            </a:r>
            <a:r>
              <a:rPr lang="el-GR" sz="2800" dirty="0" smtClean="0"/>
              <a:t>Δ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/>
              <a:t> </a:t>
            </a:r>
            <a:r>
              <a:rPr lang="en-US" sz="2800" i="1" dirty="0" smtClean="0"/>
              <a:t>= </a:t>
            </a:r>
            <a:r>
              <a:rPr lang="en-US" sz="2800" dirty="0"/>
              <a:t>(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/>
              <a:t> –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) / </a:t>
            </a:r>
            <a:r>
              <a:rPr lang="en-US" sz="2800" i="1" dirty="0"/>
              <a:t>n</a:t>
            </a:r>
            <a:r>
              <a:rPr lang="en-US" sz="2800" dirty="0"/>
              <a:t>.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304800" y="3733800"/>
            <a:ext cx="4876800" cy="23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31775" indent="-231775" defTabSz="285750"/>
            <a:r>
              <a:rPr lang="en-US" sz="2800" dirty="0" smtClean="0"/>
              <a:t>	Let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/>
              <a:t>1</a:t>
            </a:r>
            <a:r>
              <a:rPr lang="en-US" sz="2800" dirty="0"/>
              <a:t>*,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/>
              <a:t>2</a:t>
            </a:r>
            <a:r>
              <a:rPr lang="en-US" sz="2800" dirty="0"/>
              <a:t>*, …., </a:t>
            </a:r>
            <a:r>
              <a:rPr lang="en-US" sz="30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baseline="-25000" dirty="0" err="1"/>
              <a:t>n</a:t>
            </a:r>
            <a:r>
              <a:rPr lang="en-US" sz="2800" dirty="0"/>
              <a:t>* be </a:t>
            </a:r>
            <a:r>
              <a:rPr lang="en-US" sz="2800" b="1" i="1" dirty="0"/>
              <a:t>random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3399"/>
                </a:solidFill>
              </a:rPr>
              <a:t>sample points</a:t>
            </a:r>
            <a:r>
              <a:rPr lang="en-US" sz="2800" dirty="0"/>
              <a:t> from these subintervals so that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baseline="-25000" dirty="0"/>
              <a:t>i</a:t>
            </a:r>
            <a:r>
              <a:rPr lang="en-US" sz="2800" dirty="0"/>
              <a:t>* lies anywhere in the subinterval [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-1</a:t>
            </a:r>
            <a:r>
              <a:rPr lang="en-US" sz="2800" dirty="0"/>
              <a:t>,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baseline="-25000" dirty="0"/>
              <a:t>i</a:t>
            </a:r>
            <a:r>
              <a:rPr lang="en-US" sz="2800" dirty="0"/>
              <a:t>].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62484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6389688" y="4168775"/>
          <a:ext cx="304800" cy="250825"/>
        </p:xfrm>
        <a:graphic>
          <a:graphicData uri="http://schemas.openxmlformats.org/presentationml/2006/ole">
            <p:oleObj spid="_x0000_s220162" name="Equation" r:id="rId3" imgW="215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02" grpId="0"/>
      <p:bldP spid="63503" grpId="0"/>
      <p:bldP spid="63504" grpId="0"/>
      <p:bldP spid="63506" grpId="0"/>
      <p:bldP spid="63507" grpId="0"/>
      <p:bldP spid="635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533400" y="4370963"/>
            <a:ext cx="8153400" cy="1877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700" dirty="0" smtClean="0"/>
              <a:t>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/>
              <a:t> </a:t>
            </a:r>
            <a:r>
              <a:rPr lang="en-US" sz="2600" dirty="0" smtClean="0"/>
              <a:t>is called lower limit,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/>
              <a:t> is called upper </a:t>
            </a:r>
            <a:r>
              <a:rPr lang="en-US" sz="2600" dirty="0" smtClean="0"/>
              <a:t>limit.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600" i="1" dirty="0" smtClean="0"/>
              <a:t> 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i="1" baseline="-25000" dirty="0" smtClean="0"/>
              <a:t>i</a:t>
            </a:r>
            <a:r>
              <a:rPr lang="en-US" sz="2600" dirty="0" smtClean="0"/>
              <a:t> </a:t>
            </a:r>
            <a:r>
              <a:rPr lang="en-US" sz="2600" dirty="0"/>
              <a:t>is usually taken on the left side, right side, or midpoint of each </a:t>
            </a:r>
            <a:r>
              <a:rPr lang="en-US" sz="2600" dirty="0" smtClean="0"/>
              <a:t>rectangle.</a:t>
            </a:r>
            <a:endParaRPr lang="en-US" sz="2600" dirty="0" smtClean="0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5791200" y="3024187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5943600" y="1271587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Freeform 6"/>
          <p:cNvSpPr>
            <a:spLocks/>
          </p:cNvSpPr>
          <p:nvPr/>
        </p:nvSpPr>
        <p:spPr bwMode="auto">
          <a:xfrm>
            <a:off x="5486400" y="1195387"/>
            <a:ext cx="30480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76" y="144"/>
              </a:cxn>
              <a:cxn ang="0">
                <a:pos x="1200" y="720"/>
              </a:cxn>
              <a:cxn ang="0">
                <a:pos x="1920" y="0"/>
              </a:cxn>
            </a:cxnLst>
            <a:rect l="0" t="0" r="r" b="b"/>
            <a:pathLst>
              <a:path w="1920" h="864">
                <a:moveTo>
                  <a:pt x="0" y="864"/>
                </a:moveTo>
                <a:cubicBezTo>
                  <a:pt x="188" y="516"/>
                  <a:pt x="376" y="168"/>
                  <a:pt x="576" y="144"/>
                </a:cubicBezTo>
                <a:cubicBezTo>
                  <a:pt x="776" y="120"/>
                  <a:pt x="976" y="744"/>
                  <a:pt x="1200" y="720"/>
                </a:cubicBezTo>
                <a:cubicBezTo>
                  <a:pt x="1424" y="696"/>
                  <a:pt x="1808" y="120"/>
                  <a:pt x="1920" y="0"/>
                </a:cubicBezTo>
              </a:path>
            </a:pathLst>
          </a:custGeom>
          <a:noFill/>
          <a:ln w="12700" cmpd="sng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867400" y="2854325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a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229600" y="2854325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b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477000" y="2854325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086600" y="2854325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696200" y="2854325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|</a:t>
            </a:r>
          </a:p>
          <a:p>
            <a:pPr algn="ctr">
              <a:spcBef>
                <a:spcPct val="50000"/>
              </a:spcBef>
            </a:pPr>
            <a:endParaRPr lang="en-US" sz="1600" i="1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096000" y="2843212"/>
            <a:ext cx="685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1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6934200" y="2832100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2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7685088" y="2838450"/>
            <a:ext cx="685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3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7913688" y="2843212"/>
            <a:ext cx="685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cs typeface="Times New Roman" pitchFamily="18" charset="0"/>
              </a:rPr>
              <a:t>●</a:t>
            </a:r>
          </a:p>
          <a:p>
            <a:pPr algn="ctr">
              <a:spcBef>
                <a:spcPct val="50000"/>
              </a:spcBef>
            </a:pPr>
            <a:r>
              <a:rPr lang="en-US" sz="1600" i="1"/>
              <a:t>x</a:t>
            </a:r>
            <a:r>
              <a:rPr lang="en-US" sz="1600" baseline="-25000"/>
              <a:t>4</a:t>
            </a: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6248400" y="354753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4531" name="Object 19"/>
          <p:cNvGraphicFramePr>
            <a:graphicFrameLocks noChangeAspect="1"/>
          </p:cNvGraphicFramePr>
          <p:nvPr/>
        </p:nvGraphicFramePr>
        <p:xfrm>
          <a:off x="6389688" y="3601508"/>
          <a:ext cx="304800" cy="250825"/>
        </p:xfrm>
        <a:graphic>
          <a:graphicData uri="http://schemas.openxmlformats.org/presentationml/2006/ole">
            <p:oleObj spid="_x0000_s221186" name="Equation" r:id="rId3" imgW="215640" imgH="177480" progId="Equation.3">
              <p:embed/>
            </p:oleObj>
          </a:graphicData>
        </a:graphic>
      </p:graphicFrame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381000" y="966787"/>
            <a:ext cx="45720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definite integral of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from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to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4533" name="Object 21"/>
          <p:cNvGraphicFramePr>
            <a:graphicFrameLocks noChangeAspect="1"/>
          </p:cNvGraphicFramePr>
          <p:nvPr/>
        </p:nvGraphicFramePr>
        <p:xfrm>
          <a:off x="533400" y="2109787"/>
          <a:ext cx="4419600" cy="1089025"/>
        </p:xfrm>
        <a:graphic>
          <a:graphicData uri="http://schemas.openxmlformats.org/presentationml/2006/ole">
            <p:oleObj spid="_x0000_s221187" name="Equation" r:id="rId4" imgW="1752480" imgH="431640" progId="">
              <p:embed/>
            </p:oleObj>
          </a:graphicData>
        </a:graphic>
      </p:graphicFrame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6207125" y="1423987"/>
            <a:ext cx="609600" cy="1600200"/>
          </a:xfrm>
          <a:prstGeom prst="rect">
            <a:avLst/>
          </a:prstGeom>
          <a:gradFill rotWithShape="1">
            <a:gsLst>
              <a:gs pos="0">
                <a:schemeClr val="accent2">
                  <a:alpha val="35001"/>
                </a:schemeClr>
              </a:gs>
              <a:gs pos="100000">
                <a:schemeClr val="accent2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36" name="Object 24"/>
          <p:cNvGraphicFramePr>
            <a:graphicFrameLocks noChangeAspect="1"/>
          </p:cNvGraphicFramePr>
          <p:nvPr/>
        </p:nvGraphicFramePr>
        <p:xfrm>
          <a:off x="6342063" y="914400"/>
          <a:ext cx="573087" cy="573087"/>
        </p:xfrm>
        <a:graphic>
          <a:graphicData uri="http://schemas.openxmlformats.org/presentationml/2006/ole">
            <p:oleObj spid="_x0000_s221188" name="Equation" r:id="rId5" imgW="406080" imgH="406080" progId="">
              <p:embed/>
            </p:oleObj>
          </a:graphicData>
        </a:graphic>
      </p:graphicFrame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6818313" y="2312987"/>
            <a:ext cx="609600" cy="711200"/>
          </a:xfrm>
          <a:prstGeom prst="rect">
            <a:avLst/>
          </a:prstGeom>
          <a:gradFill rotWithShape="1">
            <a:gsLst>
              <a:gs pos="0">
                <a:schemeClr val="accent2">
                  <a:alpha val="35001"/>
                </a:schemeClr>
              </a:gs>
              <a:gs pos="100000">
                <a:schemeClr val="accent2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38" name="Object 26"/>
          <p:cNvGraphicFramePr>
            <a:graphicFrameLocks noChangeAspect="1"/>
          </p:cNvGraphicFramePr>
          <p:nvPr/>
        </p:nvGraphicFramePr>
        <p:xfrm>
          <a:off x="7191375" y="1804987"/>
          <a:ext cx="590550" cy="573088"/>
        </p:xfrm>
        <a:graphic>
          <a:graphicData uri="http://schemas.openxmlformats.org/presentationml/2006/ole">
            <p:oleObj spid="_x0000_s221189" name="Equation" r:id="rId6" imgW="419040" imgH="406080" progId="">
              <p:embed/>
            </p:oleObj>
          </a:graphicData>
        </a:graphic>
      </p:graphicFrame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467600" y="2414587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64541" name="AutoShape 29"/>
          <p:cNvSpPr>
            <a:spLocks noChangeArrowheads="1"/>
          </p:cNvSpPr>
          <p:nvPr/>
        </p:nvSpPr>
        <p:spPr bwMode="auto">
          <a:xfrm>
            <a:off x="3657600" y="3328987"/>
            <a:ext cx="2209800" cy="404813"/>
          </a:xfrm>
          <a:prstGeom prst="wedgeRectCallout">
            <a:avLst>
              <a:gd name="adj1" fmla="val -55274"/>
              <a:gd name="adj2" fmla="val -11674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Riemann Sum</a:t>
            </a:r>
          </a:p>
          <a:p>
            <a:pPr algn="ctr"/>
            <a:endParaRPr lang="en-US" dirty="0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209800" y="228600"/>
            <a:ext cx="4572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Definite Integral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6938" y="3913763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smtClean="0">
                <a:solidFill>
                  <a:srgbClr val="00B050"/>
                </a:solidFill>
              </a:rPr>
              <a:t>Note: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 animBg="1"/>
      <p:bldP spid="645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200400" y="228600"/>
            <a:ext cx="2286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1066800"/>
            <a:ext cx="83820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sz="2800" dirty="0" smtClean="0"/>
              <a:t>Evaluate </a:t>
            </a:r>
            <a:r>
              <a:rPr lang="en-US" sz="2800" dirty="0"/>
              <a:t>the integrals by interpreting in terms of area.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160587" y="2343150"/>
          <a:ext cx="2411413" cy="704850"/>
        </p:xfrm>
        <a:graphic>
          <a:graphicData uri="http://schemas.openxmlformats.org/presentationml/2006/ole">
            <p:oleObj spid="_x0000_s222210" name="Equation" r:id="rId3" imgW="1130040" imgH="330120" progId="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2173287" y="3333750"/>
          <a:ext cx="2384425" cy="704850"/>
        </p:xfrm>
        <a:graphic>
          <a:graphicData uri="http://schemas.openxmlformats.org/presentationml/2006/ole">
            <p:oleObj spid="_x0000_s222211" name="Equation" r:id="rId4" imgW="1117440" imgH="330120" progId="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2236787" y="4324350"/>
          <a:ext cx="2220913" cy="704850"/>
        </p:xfrm>
        <a:graphic>
          <a:graphicData uri="http://schemas.openxmlformats.org/presentationml/2006/ole">
            <p:oleObj spid="_x0000_s222212" name="Equation" r:id="rId5" imgW="1041120" imgH="330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371600" y="228600"/>
            <a:ext cx="6248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Properties of the Integral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57200" y="1066800"/>
            <a:ext cx="83820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sz="2800" dirty="0"/>
              <a:t>Let </a:t>
            </a:r>
            <a:r>
              <a:rPr lang="en-US" sz="2800" i="1" dirty="0" smtClean="0"/>
              <a:t>a</a:t>
            </a:r>
            <a:r>
              <a:rPr lang="en-US" sz="2800" dirty="0" smtClean="0"/>
              <a:t> and b </a:t>
            </a:r>
            <a:r>
              <a:rPr lang="en-US" sz="2800" dirty="0"/>
              <a:t>be constants and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be continuous functions on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/>
              <a:t>].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638175" y="2209800"/>
          <a:ext cx="3629025" cy="704850"/>
        </p:xfrm>
        <a:graphic>
          <a:graphicData uri="http://schemas.openxmlformats.org/presentationml/2006/ole">
            <p:oleObj spid="_x0000_s223234" name="Equation" r:id="rId3" imgW="1701720" imgH="330120" progId="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609600" y="3200400"/>
          <a:ext cx="2274888" cy="704850"/>
        </p:xfrm>
        <a:graphic>
          <a:graphicData uri="http://schemas.openxmlformats.org/presentationml/2006/ole">
            <p:oleObj spid="_x0000_s223235" name="Equation" r:id="rId4" imgW="1066680" imgH="330120" progId="">
              <p:embed/>
            </p:oleObj>
          </a:graphicData>
        </a:graphic>
      </p:graphicFrame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33400" y="4267200"/>
            <a:ext cx="8001000" cy="138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dirty="0" smtClean="0"/>
              <a:t> </a:t>
            </a:r>
            <a:r>
              <a:rPr lang="en-US" sz="2400" dirty="0" smtClean="0"/>
              <a:t>3. </a:t>
            </a:r>
            <a:r>
              <a:rPr lang="en-US" dirty="0" smtClean="0"/>
              <a:t> </a:t>
            </a:r>
            <a:r>
              <a:rPr lang="en-US" sz="2800" dirty="0" smtClean="0"/>
              <a:t>Definite </a:t>
            </a:r>
            <a:r>
              <a:rPr lang="en-US" sz="2800" dirty="0"/>
              <a:t>integrals can be positive or negative</a:t>
            </a:r>
            <a:r>
              <a:rPr lang="en-US" sz="2800" dirty="0" smtClean="0"/>
              <a:t>. In fact, it represents the </a:t>
            </a:r>
            <a:r>
              <a:rPr lang="en-US" sz="2800" dirty="0" smtClean="0">
                <a:solidFill>
                  <a:srgbClr val="FF0000"/>
                </a:solidFill>
              </a:rPr>
              <a:t>net area </a:t>
            </a:r>
            <a:r>
              <a:rPr lang="en-US" sz="2800" dirty="0" smtClean="0"/>
              <a:t>of </a:t>
            </a:r>
            <a:r>
              <a:rPr lang="en-US" sz="2800" dirty="0" smtClean="0"/>
              <a:t>the bounded region.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124200" y="152400"/>
            <a:ext cx="2438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33400" y="990600"/>
            <a:ext cx="83820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sz="2800" dirty="0" smtClean="0"/>
              <a:t>Use </a:t>
            </a:r>
            <a:r>
              <a:rPr lang="en-US" sz="2800" dirty="0"/>
              <a:t>the properties of integrals to </a:t>
            </a:r>
            <a:r>
              <a:rPr lang="en-US" sz="2800" dirty="0" smtClean="0"/>
              <a:t>evaluate </a:t>
            </a:r>
            <a:r>
              <a:rPr lang="en-US" sz="2800" dirty="0"/>
              <a:t>the integrals.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1676400" y="2017713"/>
          <a:ext cx="3959225" cy="1106487"/>
        </p:xfrm>
        <a:graphic>
          <a:graphicData uri="http://schemas.openxmlformats.org/presentationml/2006/ole">
            <p:oleObj spid="_x0000_s224258" name="Equation" r:id="rId3" imgW="1180800" imgH="330120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133600" y="3276600"/>
          <a:ext cx="1957388" cy="1106488"/>
        </p:xfrm>
        <a:graphic>
          <a:graphicData uri="http://schemas.openxmlformats.org/presentationml/2006/ole">
            <p:oleObj spid="_x0000_s224259" name="Equation" r:id="rId4" imgW="583920" imgH="330120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057400" y="4800600"/>
          <a:ext cx="1747837" cy="1106488"/>
        </p:xfrm>
        <a:graphic>
          <a:graphicData uri="http://schemas.openxmlformats.org/presentationml/2006/ole">
            <p:oleObj spid="_x0000_s224260" name="Equation" r:id="rId5" imgW="52056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905000" y="100382"/>
            <a:ext cx="5105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the Integral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52400" y="762000"/>
            <a:ext cx="89154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sz="2800" dirty="0"/>
              <a:t>Let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, and </a:t>
            </a:r>
            <a:r>
              <a:rPr lang="en-US" sz="2800" i="1" dirty="0"/>
              <a:t>c</a:t>
            </a:r>
            <a:r>
              <a:rPr lang="en-US" sz="2800" dirty="0"/>
              <a:t> be constants and </a:t>
            </a:r>
            <a:r>
              <a:rPr lang="en-US" sz="2800" i="1" dirty="0"/>
              <a:t>f</a:t>
            </a:r>
            <a:r>
              <a:rPr lang="en-US" sz="2800" dirty="0"/>
              <a:t> and </a:t>
            </a:r>
            <a:r>
              <a:rPr lang="en-US" sz="2800" i="1" dirty="0"/>
              <a:t>g</a:t>
            </a:r>
            <a:r>
              <a:rPr lang="en-US" sz="2800" dirty="0"/>
              <a:t> be continuous functions on [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].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98550" y="1676400"/>
          <a:ext cx="2654300" cy="704850"/>
        </p:xfrm>
        <a:graphic>
          <a:graphicData uri="http://schemas.openxmlformats.org/presentationml/2006/ole">
            <p:oleObj spid="_x0000_s225282" name="Equation" r:id="rId3" imgW="1244520" imgH="330120" progId="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064683" y="2438400"/>
          <a:ext cx="6445250" cy="704850"/>
        </p:xfrm>
        <a:graphic>
          <a:graphicData uri="http://schemas.openxmlformats.org/presentationml/2006/ole">
            <p:oleObj spid="_x0000_s225283" name="Equation" r:id="rId4" imgW="3022560" imgH="330120" progId="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075972" y="3200400"/>
          <a:ext cx="3495675" cy="704850"/>
        </p:xfrm>
        <a:graphic>
          <a:graphicData uri="http://schemas.openxmlformats.org/presentationml/2006/ole">
            <p:oleObj spid="_x0000_s225284" name="Equation" r:id="rId5" imgW="1638000" imgH="330120" progId="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1065212" y="3962400"/>
          <a:ext cx="5335588" cy="704850"/>
        </p:xfrm>
        <a:graphic>
          <a:graphicData uri="http://schemas.openxmlformats.org/presentationml/2006/ole">
            <p:oleObj spid="_x0000_s225285" name="Equation" r:id="rId6" imgW="2501640" imgH="330120" progId="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181600" y="4892675"/>
          <a:ext cx="1828800" cy="669925"/>
        </p:xfrm>
        <a:graphic>
          <a:graphicData uri="http://schemas.openxmlformats.org/presentationml/2006/ole">
            <p:oleObj spid="_x0000_s225286" name="Equation" r:id="rId7" imgW="901440" imgH="330120" progId="">
              <p:embed/>
            </p:oleObj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22324" y="4953000"/>
            <a:ext cx="42627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/>
              <a:t>5.  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i="1" dirty="0"/>
              <a:t> </a:t>
            </a:r>
            <a:r>
              <a:rPr lang="en-US" sz="2200" dirty="0"/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/>
              <a:t>) </a:t>
            </a:r>
            <a:r>
              <a:rPr lang="en-US" sz="2200" dirty="0">
                <a:cs typeface="Times New Roman" pitchFamily="18" charset="0"/>
              </a:rPr>
              <a:t>≥ 0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≤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200" dirty="0"/>
              <a:t>≤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/>
              <a:t>, then 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638800" y="5638800"/>
          <a:ext cx="2936875" cy="669925"/>
        </p:xfrm>
        <a:graphic>
          <a:graphicData uri="http://schemas.openxmlformats.org/presentationml/2006/ole">
            <p:oleObj spid="_x0000_s225287" name="Equation" r:id="rId8" imgW="1447560" imgH="330120" progId="">
              <p:embed/>
            </p:oleObj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32933" y="5715000"/>
            <a:ext cx="4907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 smtClean="0"/>
              <a:t>6.   </a:t>
            </a:r>
            <a:r>
              <a:rPr lang="en-US" sz="2200" dirty="0"/>
              <a:t>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i="1" dirty="0"/>
              <a:t> </a:t>
            </a:r>
            <a:r>
              <a:rPr lang="en-US" sz="2200" dirty="0"/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/>
              <a:t>) </a:t>
            </a:r>
            <a:r>
              <a:rPr lang="en-US" sz="2200" dirty="0">
                <a:cs typeface="Times New Roman" pitchFamily="18" charset="0"/>
              </a:rPr>
              <a:t>≥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i="1" dirty="0" smtClean="0"/>
              <a:t> </a:t>
            </a:r>
            <a:r>
              <a:rPr lang="en-US" sz="22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/>
              <a:t>) </a:t>
            </a:r>
            <a:r>
              <a:rPr lang="en-US" sz="2200" dirty="0" smtClean="0">
                <a:cs typeface="Times New Roman" pitchFamily="18" charset="0"/>
              </a:rPr>
              <a:t>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≤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200" dirty="0"/>
              <a:t>≤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/>
              <a:t>, then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200400" y="304800"/>
            <a:ext cx="2286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990600"/>
            <a:ext cx="83820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61963" algn="l"/>
              </a:tabLst>
            </a:pPr>
            <a:r>
              <a:rPr lang="en-US" sz="2800" dirty="0" smtClean="0"/>
              <a:t>Use </a:t>
            </a:r>
            <a:r>
              <a:rPr lang="en-US" sz="2800" dirty="0"/>
              <a:t>the properties of integrals to </a:t>
            </a:r>
            <a:r>
              <a:rPr lang="en-US" sz="2800" dirty="0" smtClean="0"/>
              <a:t>evaluate </a:t>
            </a:r>
            <a:r>
              <a:rPr lang="en-US" sz="2800" dirty="0"/>
              <a:t>the integrals.</a:t>
            </a:r>
            <a:endParaRPr lang="el-GR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828800" y="2093914"/>
          <a:ext cx="3857625" cy="1044586"/>
        </p:xfrm>
        <a:graphic>
          <a:graphicData uri="http://schemas.openxmlformats.org/presentationml/2006/ole">
            <p:oleObj spid="_x0000_s227330" name="Equation" r:id="rId3" imgW="1218960" imgH="330120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1828800" y="3657600"/>
          <a:ext cx="3943350" cy="1045859"/>
        </p:xfrm>
        <a:graphic>
          <a:graphicData uri="http://schemas.openxmlformats.org/presentationml/2006/ole">
            <p:oleObj spid="_x0000_s227331" name="Equation" r:id="rId4" imgW="12445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6662</TotalTime>
  <Words>229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180</cp:revision>
  <dcterms:created xsi:type="dcterms:W3CDTF">2005-10-11T19:45:23Z</dcterms:created>
  <dcterms:modified xsi:type="dcterms:W3CDTF">2015-01-02T06:38:08Z</dcterms:modified>
</cp:coreProperties>
</file>