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318" r:id="rId2"/>
    <p:sldId id="377" r:id="rId3"/>
    <p:sldId id="378" r:id="rId4"/>
    <p:sldId id="379" r:id="rId5"/>
    <p:sldId id="380" r:id="rId6"/>
    <p:sldId id="382" r:id="rId7"/>
    <p:sldId id="383" r:id="rId8"/>
    <p:sldId id="384" r:id="rId9"/>
    <p:sldId id="38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FF"/>
    <a:srgbClr val="3366FF"/>
    <a:srgbClr val="CC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0E3E8EA8-D976-472C-879F-43E09932D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138010" y="1905000"/>
            <a:ext cx="673613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5.3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Fundamental Theorem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of Calculus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90600" y="228600"/>
            <a:ext cx="6934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 of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Calculus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1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1665268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If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cs typeface="Times New Roman" pitchFamily="18" charset="0"/>
              </a:rPr>
              <a:t> is continuous on [</a:t>
            </a:r>
            <a:r>
              <a:rPr lang="en-US" sz="2800" i="1" dirty="0">
                <a:cs typeface="Times New Roman" pitchFamily="18" charset="0"/>
              </a:rPr>
              <a:t>a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i="1" dirty="0">
                <a:cs typeface="Times New Roman" pitchFamily="18" charset="0"/>
              </a:rPr>
              <a:t>b</a:t>
            </a:r>
            <a:r>
              <a:rPr lang="en-US" sz="2800" dirty="0">
                <a:cs typeface="Times New Roman" pitchFamily="18" charset="0"/>
              </a:rPr>
              <a:t>], </a:t>
            </a:r>
            <a:r>
              <a:rPr lang="en-US" sz="2800" dirty="0" smtClean="0">
                <a:cs typeface="Times New Roman" pitchFamily="18" charset="0"/>
              </a:rPr>
              <a:t>then</a:t>
            </a:r>
            <a:endParaRPr lang="en-US" sz="2800" dirty="0">
              <a:cs typeface="Times New Roman" pitchFamily="18" charset="0"/>
            </a:endParaRPr>
          </a:p>
        </p:txBody>
      </p:sp>
      <p:graphicFrame>
        <p:nvGraphicFramePr>
          <p:cNvPr id="24580" name="Object 4"/>
          <p:cNvGraphicFramePr>
            <a:graphicFrameLocks noGrp="1" noChangeAspect="1"/>
          </p:cNvGraphicFramePr>
          <p:nvPr>
            <p:ph/>
          </p:nvPr>
        </p:nvGraphicFramePr>
        <p:xfrm>
          <a:off x="2057401" y="2398693"/>
          <a:ext cx="3962400" cy="798745"/>
        </p:xfrm>
        <a:graphic>
          <a:graphicData uri="http://schemas.openxmlformats.org/presentationml/2006/ole">
            <p:oleObj spid="_x0000_s228354" name="Equation" r:id="rId3" imgW="1638300" imgH="330200" progId="">
              <p:embed/>
            </p:oleObj>
          </a:graphicData>
        </a:graphic>
      </p:graphicFrame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85800" y="3465493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where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cs typeface="Times New Roman" pitchFamily="18" charset="0"/>
              </a:rPr>
              <a:t> is any </a:t>
            </a:r>
            <a:r>
              <a:rPr lang="en-US" sz="2800" dirty="0" err="1">
                <a:cs typeface="Times New Roman" pitchFamily="18" charset="0"/>
              </a:rPr>
              <a:t>antiderivative</a:t>
            </a:r>
            <a:r>
              <a:rPr lang="en-US" sz="2800" dirty="0">
                <a:cs typeface="Times New Roman" pitchFamily="18" charset="0"/>
              </a:rPr>
              <a:t>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i="1" dirty="0" smtClean="0">
                <a:cs typeface="Times New Roman" pitchFamily="18" charset="0"/>
              </a:rPr>
              <a:t>.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45609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Now we have an easy way to evaluate a definite integral without using the limit </a:t>
            </a:r>
            <a:r>
              <a:rPr lang="en-US" sz="2800" dirty="0" smtClean="0"/>
              <a:t>definition.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48000" y="228600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graphicFrame>
        <p:nvGraphicFramePr>
          <p:cNvPr id="104449" name="Object 1"/>
          <p:cNvGraphicFramePr>
            <a:graphicFrameLocks noChangeAspect="1"/>
          </p:cNvGraphicFramePr>
          <p:nvPr/>
        </p:nvGraphicFramePr>
        <p:xfrm>
          <a:off x="1338263" y="1371600"/>
          <a:ext cx="2513012" cy="927100"/>
        </p:xfrm>
        <a:graphic>
          <a:graphicData uri="http://schemas.openxmlformats.org/presentationml/2006/ole">
            <p:oleObj spid="_x0000_s229378" name="Equation" r:id="rId3" imgW="1066337" imgH="393529" progId="">
              <p:embed/>
            </p:oleObj>
          </a:graphicData>
        </a:graphic>
      </p:graphicFrame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1400175" y="2667000"/>
          <a:ext cx="2813050" cy="987425"/>
        </p:xfrm>
        <a:graphic>
          <a:graphicData uri="http://schemas.openxmlformats.org/presentationml/2006/ole">
            <p:oleObj spid="_x0000_s229379" name="Equation" r:id="rId4" imgW="1193800" imgH="419100" progId="">
              <p:embed/>
            </p:oleObj>
          </a:graphicData>
        </a:graphic>
      </p:graphicFrame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1295400" y="3886200"/>
          <a:ext cx="4727575" cy="957262"/>
        </p:xfrm>
        <a:graphic>
          <a:graphicData uri="http://schemas.openxmlformats.org/presentationml/2006/ole">
            <p:oleObj spid="_x0000_s229380" name="Equation" r:id="rId5" imgW="2005729" imgH="40622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76600" y="1524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Determine </a:t>
            </a:r>
            <a:r>
              <a:rPr lang="en-US" sz="2800" dirty="0">
                <a:cs typeface="Times New Roman" pitchFamily="18" charset="0"/>
              </a:rPr>
              <a:t>the derivative of </a:t>
            </a:r>
            <a:r>
              <a:rPr lang="en-US" sz="2800" i="1" dirty="0">
                <a:cs typeface="Times New Roman" pitchFamily="18" charset="0"/>
              </a:rPr>
              <a:t>g</a:t>
            </a:r>
            <a:r>
              <a:rPr lang="en-US" sz="2800" dirty="0">
                <a:cs typeface="Times New Roman" pitchFamily="18" charset="0"/>
              </a:rPr>
              <a:t>.</a:t>
            </a:r>
          </a:p>
        </p:txBody>
      </p:sp>
      <p:graphicFrame>
        <p:nvGraphicFramePr>
          <p:cNvPr id="19463" name="Object 7"/>
          <p:cNvGraphicFramePr>
            <a:graphicFrameLocks noGrp="1" noChangeAspect="1"/>
          </p:cNvGraphicFramePr>
          <p:nvPr>
            <p:ph/>
          </p:nvPr>
        </p:nvGraphicFramePr>
        <p:xfrm>
          <a:off x="381000" y="2057400"/>
          <a:ext cx="2751137" cy="927100"/>
        </p:xfrm>
        <a:graphic>
          <a:graphicData uri="http://schemas.openxmlformats.org/presentationml/2006/ole">
            <p:oleObj spid="_x0000_s230402" name="Equation" r:id="rId3" imgW="1167893" imgH="393529" progId="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4487862" y="2103438"/>
          <a:ext cx="4275138" cy="860425"/>
        </p:xfrm>
        <a:graphic>
          <a:graphicData uri="http://schemas.openxmlformats.org/presentationml/2006/ole">
            <p:oleObj spid="_x0000_s230403" name="Equation" r:id="rId4" imgW="1638300" imgH="330200" progId="">
              <p:embed/>
            </p:oleObj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304800" y="3886200"/>
          <a:ext cx="3776663" cy="927100"/>
        </p:xfrm>
        <a:graphic>
          <a:graphicData uri="http://schemas.openxmlformats.org/presentationml/2006/ole">
            <p:oleObj spid="_x0000_s230404" name="Equation" r:id="rId5" imgW="1447172" imgH="355446" progId="">
              <p:embed/>
            </p:oleObj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4572000" y="3886200"/>
          <a:ext cx="3810000" cy="928688"/>
        </p:xfrm>
        <a:graphic>
          <a:graphicData uri="http://schemas.openxmlformats.org/presentationml/2006/ole">
            <p:oleObj spid="_x0000_s230405" name="Equation" r:id="rId6" imgW="1459866" imgH="35544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4800" y="4648200"/>
            <a:ext cx="8382000" cy="990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1447800"/>
            <a:ext cx="8534400" cy="2743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228600"/>
            <a:ext cx="7162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 of Calculus 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57200" y="1447800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If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cs typeface="Times New Roman" pitchFamily="18" charset="0"/>
              </a:rPr>
              <a:t> is continuous on [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cs typeface="Times New Roman" pitchFamily="18" charset="0"/>
              </a:rPr>
              <a:t>], then the function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>
                <a:cs typeface="Times New Roman" pitchFamily="18" charset="0"/>
              </a:rPr>
              <a:t> is defined by </a:t>
            </a:r>
          </a:p>
        </p:txBody>
      </p:sp>
      <p:graphicFrame>
        <p:nvGraphicFramePr>
          <p:cNvPr id="6160" name="Object 16"/>
          <p:cNvGraphicFramePr>
            <a:graphicFrameLocks noGrp="1" noChangeAspect="1"/>
          </p:cNvGraphicFramePr>
          <p:nvPr>
            <p:ph/>
          </p:nvPr>
        </p:nvGraphicFramePr>
        <p:xfrm>
          <a:off x="2819400" y="2057400"/>
          <a:ext cx="3060441" cy="914400"/>
        </p:xfrm>
        <a:graphic>
          <a:graphicData uri="http://schemas.openxmlformats.org/presentationml/2006/ole">
            <p:oleObj spid="_x0000_s231426" name="Equation" r:id="rId3" imgW="1104900" imgH="330200" progId="">
              <p:embed/>
            </p:oleObj>
          </a:graphicData>
        </a:graphic>
      </p:graphicFrame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57200" y="3124200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is continuous on [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cs typeface="Times New Roman" pitchFamily="18" charset="0"/>
              </a:rPr>
              <a:t>] and differentiable on 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 smtClean="0">
                <a:cs typeface="Times New Roman" pitchFamily="18" charset="0"/>
              </a:rPr>
              <a:t>,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cs typeface="Times New Roman" pitchFamily="18" charset="0"/>
              </a:rPr>
              <a:t>),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g'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cs typeface="Times New Roman" pitchFamily="18" charset="0"/>
              </a:rPr>
              <a:t>) =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i="1" dirty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).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81000" y="481078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If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cs typeface="Times New Roman" pitchFamily="18" charset="0"/>
              </a:rPr>
              <a:t> is continuous on [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cs typeface="Times New Roman" pitchFamily="18" charset="0"/>
              </a:rPr>
              <a:t>], then </a:t>
            </a: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/>
        </p:nvGraphicFramePr>
        <p:xfrm>
          <a:off x="5410200" y="4617861"/>
          <a:ext cx="3101975" cy="933450"/>
        </p:xfrm>
        <a:graphic>
          <a:graphicData uri="http://schemas.openxmlformats.org/presentationml/2006/ole">
            <p:oleObj spid="_x0000_s231427" name="Equation" r:id="rId4" imgW="1307532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200400" y="3048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Determine </a:t>
            </a:r>
            <a:r>
              <a:rPr lang="en-US" sz="3200" dirty="0">
                <a:cs typeface="Times New Roman" pitchFamily="18" charset="0"/>
              </a:rPr>
              <a:t>the derivative of </a:t>
            </a:r>
            <a:r>
              <a:rPr lang="en-US" sz="3200" i="1" dirty="0">
                <a:cs typeface="Times New Roman" pitchFamily="18" charset="0"/>
              </a:rPr>
              <a:t>g</a:t>
            </a:r>
            <a:r>
              <a:rPr lang="en-US" sz="3200" dirty="0">
                <a:cs typeface="Times New Roman" pitchFamily="18" charset="0"/>
              </a:rPr>
              <a:t>.</a:t>
            </a:r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/>
          </p:nvPr>
        </p:nvGraphicFramePr>
        <p:xfrm>
          <a:off x="420146" y="1885950"/>
          <a:ext cx="3466054" cy="1009650"/>
        </p:xfrm>
        <a:graphic>
          <a:graphicData uri="http://schemas.openxmlformats.org/presentationml/2006/ole">
            <p:oleObj spid="_x0000_s233474" name="Equation" r:id="rId3" imgW="1308100" imgH="381000" progId="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4718050" y="1868487"/>
          <a:ext cx="3511550" cy="1027113"/>
        </p:xfrm>
        <a:graphic>
          <a:graphicData uri="http://schemas.openxmlformats.org/presentationml/2006/ole">
            <p:oleObj spid="_x0000_s233475" name="Equation" r:id="rId4" imgW="1345616" imgH="393529" progId="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415925" y="3770313"/>
          <a:ext cx="3784600" cy="889000"/>
        </p:xfrm>
        <a:graphic>
          <a:graphicData uri="http://schemas.openxmlformats.org/presentationml/2006/ole">
            <p:oleObj spid="_x0000_s233476" name="Equation" r:id="rId5" imgW="1625600" imgH="381000" progId="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4779963" y="3727450"/>
          <a:ext cx="3544887" cy="928688"/>
        </p:xfrm>
        <a:graphic>
          <a:graphicData uri="http://schemas.openxmlformats.org/presentationml/2006/ole">
            <p:oleObj spid="_x0000_s233477" name="Equation" r:id="rId6" imgW="1358310" imgH="35544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 dirty="0" smtClean="0">
                <a:solidFill>
                  <a:schemeClr val="hlink"/>
                </a:solidFill>
              </a:rPr>
              <a:t>Area, Total Value and Average Value</a:t>
            </a:r>
            <a:endParaRPr lang="en-US" sz="3200" b="1" i="1" dirty="0">
              <a:solidFill>
                <a:schemeClr val="hlink"/>
              </a:solidFill>
            </a:endParaRPr>
          </a:p>
        </p:txBody>
      </p:sp>
      <p:graphicFrame>
        <p:nvGraphicFramePr>
          <p:cNvPr id="24580" name="Object 4"/>
          <p:cNvGraphicFramePr>
            <a:graphicFrameLocks noGrp="1" noChangeAspect="1"/>
          </p:cNvGraphicFramePr>
          <p:nvPr>
            <p:ph/>
          </p:nvPr>
        </p:nvGraphicFramePr>
        <p:xfrm>
          <a:off x="3200400" y="762000"/>
          <a:ext cx="1884363" cy="890588"/>
        </p:xfrm>
        <a:graphic>
          <a:graphicData uri="http://schemas.openxmlformats.org/presentationml/2006/ole">
            <p:oleObj spid="_x0000_s234498" name="Equation" r:id="rId3" imgW="698500" imgH="330200" progId="">
              <p:embed/>
            </p:oleObj>
          </a:graphicData>
        </a:graphic>
      </p:graphicFrame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3400" y="1717358"/>
            <a:ext cx="739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Area, volume and Arc Length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2326958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Total Value of a function: 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cs typeface="Times New Roman" pitchFamily="18" charset="0"/>
              </a:rPr>
              <a:t>Distance traveled by a moving object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Work required to pull an object (to pump water)</a:t>
            </a:r>
            <a:endParaRPr lang="en-US" sz="32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4221540"/>
            <a:ext cx="822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Average value of a function: 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cs typeface="Times New Roman" pitchFamily="18" charset="0"/>
              </a:rPr>
              <a:t>Average temperature of a day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cs typeface="Times New Roman" pitchFamily="18" charset="0"/>
              </a:rPr>
              <a:t> Average speed of sound (speed varies as altitude changes)</a:t>
            </a:r>
            <a:endParaRPr lang="en-US" sz="3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10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 dirty="0" smtClean="0">
                <a:solidFill>
                  <a:schemeClr val="hlink"/>
                </a:solidFill>
              </a:rPr>
              <a:t>The Mean Value Theorem for Integrals</a:t>
            </a:r>
            <a:endParaRPr lang="en-US" sz="3200" b="1" i="1" dirty="0">
              <a:solidFill>
                <a:schemeClr val="hlink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cs typeface="Times New Roman" pitchFamily="18" charset="0"/>
              </a:rPr>
              <a:t>If </a:t>
            </a:r>
            <a:r>
              <a:rPr lang="en-US" sz="3200" i="1" dirty="0">
                <a:cs typeface="Times New Roman" pitchFamily="18" charset="0"/>
              </a:rPr>
              <a:t>f</a:t>
            </a:r>
            <a:r>
              <a:rPr lang="en-US" sz="3200" dirty="0">
                <a:cs typeface="Times New Roman" pitchFamily="18" charset="0"/>
              </a:rPr>
              <a:t> is continuous on [</a:t>
            </a:r>
            <a:r>
              <a:rPr lang="en-US" sz="3200" i="1" dirty="0">
                <a:cs typeface="Times New Roman" pitchFamily="18" charset="0"/>
              </a:rPr>
              <a:t>a</a:t>
            </a:r>
            <a:r>
              <a:rPr lang="en-US" sz="3200" dirty="0">
                <a:cs typeface="Times New Roman" pitchFamily="18" charset="0"/>
              </a:rPr>
              <a:t>, </a:t>
            </a:r>
            <a:r>
              <a:rPr lang="en-US" sz="3200" i="1" dirty="0">
                <a:cs typeface="Times New Roman" pitchFamily="18" charset="0"/>
              </a:rPr>
              <a:t>b</a:t>
            </a:r>
            <a:r>
              <a:rPr lang="en-US" sz="3200" dirty="0">
                <a:cs typeface="Times New Roman" pitchFamily="18" charset="0"/>
              </a:rPr>
              <a:t>], </a:t>
            </a:r>
            <a:r>
              <a:rPr lang="en-US" sz="3200" dirty="0" smtClean="0">
                <a:cs typeface="Times New Roman" pitchFamily="18" charset="0"/>
              </a:rPr>
              <a:t>then there exists a number c in [</a:t>
            </a:r>
            <a:r>
              <a:rPr lang="en-US" sz="3200" i="1" dirty="0" smtClean="0">
                <a:cs typeface="Times New Roman" pitchFamily="18" charset="0"/>
              </a:rPr>
              <a:t>a</a:t>
            </a:r>
            <a:r>
              <a:rPr lang="en-US" sz="3200" dirty="0" smtClean="0">
                <a:cs typeface="Times New Roman" pitchFamily="18" charset="0"/>
              </a:rPr>
              <a:t>, </a:t>
            </a:r>
            <a:r>
              <a:rPr lang="en-US" sz="3200" i="1" dirty="0" smtClean="0">
                <a:cs typeface="Times New Roman" pitchFamily="18" charset="0"/>
              </a:rPr>
              <a:t>b</a:t>
            </a:r>
            <a:r>
              <a:rPr lang="en-US" sz="3200" dirty="0" smtClean="0">
                <a:cs typeface="Times New Roman" pitchFamily="18" charset="0"/>
              </a:rPr>
              <a:t>] such that</a:t>
            </a:r>
            <a:endParaRPr lang="en-US" sz="3200" dirty="0">
              <a:cs typeface="Times New Roman" pitchFamily="18" charset="0"/>
            </a:endParaRPr>
          </a:p>
        </p:txBody>
      </p:sp>
      <p:graphicFrame>
        <p:nvGraphicFramePr>
          <p:cNvPr id="24580" name="Object 4"/>
          <p:cNvGraphicFramePr>
            <a:graphicFrameLocks noGrp="1" noChangeAspect="1"/>
          </p:cNvGraphicFramePr>
          <p:nvPr>
            <p:ph/>
          </p:nvPr>
        </p:nvGraphicFramePr>
        <p:xfrm>
          <a:off x="2057400" y="2590800"/>
          <a:ext cx="4178300" cy="890588"/>
        </p:xfrm>
        <a:graphic>
          <a:graphicData uri="http://schemas.openxmlformats.org/presentationml/2006/ole">
            <p:oleObj spid="_x0000_s235522" name="Equation" r:id="rId3" imgW="1549400" imgH="330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 dirty="0" smtClean="0">
                <a:solidFill>
                  <a:schemeClr val="hlink"/>
                </a:solidFill>
              </a:rPr>
              <a:t>Average Value of a Function</a:t>
            </a:r>
            <a:endParaRPr lang="en-US" sz="3200" b="1" i="1" dirty="0">
              <a:solidFill>
                <a:schemeClr val="hlink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The average value of a function </a:t>
            </a:r>
            <a:r>
              <a:rPr lang="en-US" sz="3200" dirty="0">
                <a:cs typeface="Times New Roman" pitchFamily="18" charset="0"/>
              </a:rPr>
              <a:t>on [</a:t>
            </a:r>
            <a:r>
              <a:rPr lang="en-US" sz="3200" i="1" dirty="0">
                <a:cs typeface="Times New Roman" pitchFamily="18" charset="0"/>
              </a:rPr>
              <a:t>a</a:t>
            </a:r>
            <a:r>
              <a:rPr lang="en-US" sz="3200" dirty="0">
                <a:cs typeface="Times New Roman" pitchFamily="18" charset="0"/>
              </a:rPr>
              <a:t>, </a:t>
            </a:r>
            <a:r>
              <a:rPr lang="en-US" sz="3200" i="1" dirty="0">
                <a:cs typeface="Times New Roman" pitchFamily="18" charset="0"/>
              </a:rPr>
              <a:t>b</a:t>
            </a:r>
            <a:r>
              <a:rPr lang="en-US" sz="3200" dirty="0" smtClean="0">
                <a:cs typeface="Times New Roman" pitchFamily="18" charset="0"/>
              </a:rPr>
              <a:t>] is</a:t>
            </a:r>
            <a:endParaRPr lang="en-US" sz="3200" dirty="0">
              <a:cs typeface="Times New Roman" pitchFamily="18" charset="0"/>
            </a:endParaRPr>
          </a:p>
        </p:txBody>
      </p:sp>
      <p:graphicFrame>
        <p:nvGraphicFramePr>
          <p:cNvPr id="24580" name="Object 4"/>
          <p:cNvGraphicFramePr>
            <a:graphicFrameLocks noGrp="1" noChangeAspect="1"/>
          </p:cNvGraphicFramePr>
          <p:nvPr>
            <p:ph/>
          </p:nvPr>
        </p:nvGraphicFramePr>
        <p:xfrm>
          <a:off x="3087688" y="1724025"/>
          <a:ext cx="2355850" cy="890588"/>
        </p:xfrm>
        <a:graphic>
          <a:graphicData uri="http://schemas.openxmlformats.org/presentationml/2006/ole">
            <p:oleObj spid="_x0000_s236546" name="Equation" r:id="rId3" imgW="1040948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7355</TotalTime>
  <Words>229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Phong Chau</dc:creator>
  <cp:lastModifiedBy>Phong</cp:lastModifiedBy>
  <cp:revision>184</cp:revision>
  <dcterms:created xsi:type="dcterms:W3CDTF">2005-10-11T19:45:23Z</dcterms:created>
  <dcterms:modified xsi:type="dcterms:W3CDTF">2015-01-02T18:11:19Z</dcterms:modified>
</cp:coreProperties>
</file>