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0"/>
  </p:notesMasterIdLst>
  <p:handoutMasterIdLst>
    <p:handoutMasterId r:id="rId21"/>
  </p:handoutMasterIdLst>
  <p:sldIdLst>
    <p:sldId id="318" r:id="rId2"/>
    <p:sldId id="387" r:id="rId3"/>
    <p:sldId id="392" r:id="rId4"/>
    <p:sldId id="388" r:id="rId5"/>
    <p:sldId id="389" r:id="rId6"/>
    <p:sldId id="390" r:id="rId7"/>
    <p:sldId id="391" r:id="rId8"/>
    <p:sldId id="393" r:id="rId9"/>
    <p:sldId id="394" r:id="rId10"/>
    <p:sldId id="399" r:id="rId11"/>
    <p:sldId id="395" r:id="rId12"/>
    <p:sldId id="396" r:id="rId13"/>
    <p:sldId id="397" r:id="rId14"/>
    <p:sldId id="398" r:id="rId15"/>
    <p:sldId id="400" r:id="rId16"/>
    <p:sldId id="401" r:id="rId17"/>
    <p:sldId id="377" r:id="rId18"/>
    <p:sldId id="378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66FF"/>
    <a:srgbClr val="3366FF"/>
    <a:srgbClr val="CCCC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0.wmf"/><Relationship Id="rId7" Type="http://schemas.openxmlformats.org/officeDocument/2006/relationships/image" Target="../media/image59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10" Type="http://schemas.openxmlformats.org/officeDocument/2006/relationships/image" Target="../media/image62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.wmf"/><Relationship Id="rId7" Type="http://schemas.openxmlformats.org/officeDocument/2006/relationships/image" Target="../media/image68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10" Type="http://schemas.openxmlformats.org/officeDocument/2006/relationships/image" Target="../media/image71.wmf"/><Relationship Id="rId4" Type="http://schemas.openxmlformats.org/officeDocument/2006/relationships/image" Target="../media/image65.wmf"/><Relationship Id="rId9" Type="http://schemas.openxmlformats.org/officeDocument/2006/relationships/image" Target="../media/image7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5D3E21-DC9A-499C-B01E-78CCA6E941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D420-8C01-4F67-B37E-B8A4CFE407B2}" type="datetimeFigureOut">
              <a:rPr lang="en-US" smtClean="0"/>
              <a:pPr/>
              <a:t>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72ACB-D5BF-4A32-AE50-35A5E46D2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3A9C-0278-4669-A6F9-C23DE7A1EAC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3DAE-2C65-4B52-B24A-C0748C82EF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03CBE-3455-4F70-A6A6-0C0923CC2EC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0E3E8EA8-D976-472C-879F-43E09932D8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417F-08B3-4282-A837-FBDFFE101D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11F5-0A51-4812-B9EF-5A158E2685D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BB0-A3DA-4F6A-9F31-B90DEB6C6C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9272-0A03-4680-9E95-4CE3EC9DB3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936E-27D4-4340-8A6C-BF3FC528E7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6163-78BC-4714-864E-3BE736A16D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F20D-26B5-448E-848C-3FD993D2D3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DE0D-D449-4051-9D99-82DEA6FEE5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AE1BC-F382-4A21-91C9-26032EDC3A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4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10" Type="http://schemas.openxmlformats.org/officeDocument/2006/relationships/oleObject" Target="../embeddings/oleObject55.bin"/><Relationship Id="rId4" Type="http://schemas.openxmlformats.org/officeDocument/2006/relationships/oleObject" Target="../embeddings/oleObject49.bin"/><Relationship Id="rId9" Type="http://schemas.openxmlformats.org/officeDocument/2006/relationships/oleObject" Target="../embeddings/oleObject5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60.bin"/><Relationship Id="rId12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9.bin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58.bin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57.bin"/><Relationship Id="rId9" Type="http://schemas.openxmlformats.org/officeDocument/2006/relationships/oleObject" Target="../embeddings/oleObject6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70.bin"/><Relationship Id="rId12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9.bin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68.bin"/><Relationship Id="rId10" Type="http://schemas.openxmlformats.org/officeDocument/2006/relationships/oleObject" Target="../embeddings/oleObject73.bin"/><Relationship Id="rId4" Type="http://schemas.openxmlformats.org/officeDocument/2006/relationships/oleObject" Target="../embeddings/oleObject67.bin"/><Relationship Id="rId9" Type="http://schemas.openxmlformats.org/officeDocument/2006/relationships/oleObject" Target="../embeddings/oleObject7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7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82.bin"/><Relationship Id="rId4" Type="http://schemas.openxmlformats.org/officeDocument/2006/relationships/oleObject" Target="../embeddings/oleObject8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765589" y="1905000"/>
            <a:ext cx="548098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5.5 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The </a:t>
            </a:r>
            <a:r>
              <a:rPr lang="en-US" sz="4000" b="1" dirty="0" smtClean="0">
                <a:solidFill>
                  <a:srgbClr val="FF0000"/>
                </a:solidFill>
              </a:rPr>
              <a:t>Substitution Rule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457200" y="3048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r>
              <a:rPr lang="en-US" sz="3600" b="1" i="1" dirty="0">
                <a:solidFill>
                  <a:schemeClr val="accent2"/>
                </a:solidFill>
              </a:rPr>
              <a:t> - Evaluate</a:t>
            </a:r>
          </a:p>
        </p:txBody>
      </p:sp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381000" y="1219200"/>
          <a:ext cx="3362325" cy="4824413"/>
        </p:xfrm>
        <a:graphic>
          <a:graphicData uri="http://schemas.openxmlformats.org/presentationml/2006/ole">
            <p:oleObj spid="_x0000_s263170" name="Equation" r:id="rId3" imgW="1371600" imgH="1968500" progId="">
              <p:embed/>
            </p:oleObj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4456113" y="1274763"/>
          <a:ext cx="4048125" cy="4324350"/>
        </p:xfrm>
        <a:graphic>
          <a:graphicData uri="http://schemas.openxmlformats.org/presentationml/2006/ole">
            <p:oleObj spid="_x0000_s263171" name="Equation" r:id="rId4" imgW="1651000" imgH="17653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457200" y="304800"/>
            <a:ext cx="8458200" cy="1200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Substitution Rule </a:t>
            </a:r>
            <a:r>
              <a:rPr lang="en-US" sz="3600" b="1" i="1" dirty="0">
                <a:solidFill>
                  <a:schemeClr val="accent2"/>
                </a:solidFill>
              </a:rPr>
              <a:t>– Definite Integrals</a:t>
            </a:r>
          </a:p>
        </p:txBody>
      </p:sp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1752600" y="1600200"/>
          <a:ext cx="5383213" cy="873125"/>
        </p:xfrm>
        <a:graphic>
          <a:graphicData uri="http://schemas.openxmlformats.org/presentationml/2006/ole">
            <p:oleObj spid="_x0000_s259074" name="Equation" r:id="rId3" imgW="2197100" imgH="355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12725" y="115888"/>
            <a:ext cx="21771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</a:t>
            </a:r>
            <a:r>
              <a:rPr lang="en-US" dirty="0"/>
              <a:t>8:</a:t>
            </a: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385763" y="725488"/>
          <a:ext cx="2887662" cy="971550"/>
        </p:xfrm>
        <a:graphic>
          <a:graphicData uri="http://schemas.openxmlformats.org/presentationml/2006/ole">
            <p:oleObj spid="_x0000_s260098" name="Equation" r:id="rId3" imgW="1129810" imgH="380835" progId="">
              <p:embed/>
            </p:oleObj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86200" y="228600"/>
            <a:ext cx="4953000" cy="914400"/>
            <a:chOff x="2448" y="144"/>
            <a:chExt cx="3120" cy="576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2448" y="144"/>
              <a:ext cx="2880" cy="576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" name="Text Box 4"/>
            <p:cNvSpPr txBox="1">
              <a:spLocks noChangeArrowheads="1"/>
            </p:cNvSpPr>
            <p:nvPr/>
          </p:nvSpPr>
          <p:spPr bwMode="auto">
            <a:xfrm>
              <a:off x="2486" y="169"/>
              <a:ext cx="308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The technique is a little different for definite integrals.</a:t>
              </a:r>
            </a:p>
          </p:txBody>
        </p:sp>
      </p:grp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4038600" y="1600200"/>
          <a:ext cx="2079625" cy="452438"/>
        </p:xfrm>
        <a:graphic>
          <a:graphicData uri="http://schemas.openxmlformats.org/presentationml/2006/ole">
            <p:oleObj spid="_x0000_s260099" name="Equation" r:id="rId4" imgW="812447" imgH="177723" progId="">
              <p:embed/>
            </p:oleObj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3886200" y="2209800"/>
          <a:ext cx="2305050" cy="517525"/>
        </p:xfrm>
        <a:graphic>
          <a:graphicData uri="http://schemas.openxmlformats.org/presentationml/2006/ole">
            <p:oleObj spid="_x0000_s260100" name="Equation" r:id="rId5" imgW="901309" imgH="203112" progId="">
              <p:embed/>
            </p:oleObj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3757613" y="2982913"/>
          <a:ext cx="2563812" cy="647700"/>
        </p:xfrm>
        <a:graphic>
          <a:graphicData uri="http://schemas.openxmlformats.org/presentationml/2006/ole">
            <p:oleObj spid="_x0000_s260101" name="Equation" r:id="rId6" imgW="1002865" imgH="253890" progId="">
              <p:embed/>
            </p:oleObj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3679825" y="3660775"/>
          <a:ext cx="2824163" cy="1100138"/>
        </p:xfrm>
        <a:graphic>
          <a:graphicData uri="http://schemas.openxmlformats.org/presentationml/2006/ole">
            <p:oleObj spid="_x0000_s260102" name="Equation" r:id="rId7" imgW="1104900" imgH="431800" progId="">
              <p:embed/>
            </p:oleObj>
          </a:graphicData>
        </a:graphic>
      </p:graphicFrame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990600" y="2057400"/>
          <a:ext cx="1168400" cy="842963"/>
        </p:xfrm>
        <a:graphic>
          <a:graphicData uri="http://schemas.openxmlformats.org/presentationml/2006/ole">
            <p:oleObj spid="_x0000_s260103" name="Equation" r:id="rId8" imgW="457200" imgH="330200" progId="">
              <p:embed/>
            </p:oleObj>
          </a:graphicData>
        </a:graphic>
      </p:graphicFrame>
      <p:sp>
        <p:nvSpPr>
          <p:cNvPr id="10252" name="AutoShape 12"/>
          <p:cNvSpPr>
            <a:spLocks/>
          </p:cNvSpPr>
          <p:nvPr/>
        </p:nvSpPr>
        <p:spPr bwMode="auto">
          <a:xfrm>
            <a:off x="6553200" y="3124200"/>
            <a:ext cx="304800" cy="1676400"/>
          </a:xfrm>
          <a:prstGeom prst="rightBrace">
            <a:avLst>
              <a:gd name="adj1" fmla="val 45833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7010400" y="2667000"/>
            <a:ext cx="19208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We can find new limits, and then we don’t have to substitute back.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371600" y="1676400"/>
            <a:ext cx="1554163" cy="457200"/>
            <a:chOff x="864" y="1056"/>
            <a:chExt cx="979" cy="288"/>
          </a:xfrm>
        </p:grpSpPr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 flipV="1">
              <a:off x="864" y="1200"/>
              <a:ext cx="192" cy="14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1104" y="1056"/>
              <a:ext cx="7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</a:rPr>
                <a:t>new limit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371600" y="2819400"/>
            <a:ext cx="1477963" cy="396875"/>
            <a:chOff x="864" y="1776"/>
            <a:chExt cx="931" cy="250"/>
          </a:xfrm>
        </p:grpSpPr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864" y="1776"/>
              <a:ext cx="192" cy="14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1056" y="1776"/>
              <a:ext cx="7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</a:rPr>
                <a:t>new limit</a:t>
              </a:r>
            </a:p>
          </p:txBody>
        </p:sp>
      </p:grpSp>
      <p:graphicFrame>
        <p:nvGraphicFramePr>
          <p:cNvPr id="10258" name="Object 18"/>
          <p:cNvGraphicFramePr>
            <a:graphicFrameLocks noChangeAspect="1"/>
          </p:cNvGraphicFramePr>
          <p:nvPr/>
        </p:nvGraphicFramePr>
        <p:xfrm>
          <a:off x="1163638" y="3311525"/>
          <a:ext cx="973137" cy="1231900"/>
        </p:xfrm>
        <a:graphic>
          <a:graphicData uri="http://schemas.openxmlformats.org/presentationml/2006/ole">
            <p:oleObj spid="_x0000_s260104" name="Equation" r:id="rId9" imgW="380835" imgH="482391" progId="">
              <p:embed/>
            </p:oleObj>
          </a:graphicData>
        </a:graphic>
      </p:graphicFrame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1371600" y="4876800"/>
          <a:ext cx="390525" cy="1004888"/>
        </p:xfrm>
        <a:graphic>
          <a:graphicData uri="http://schemas.openxmlformats.org/presentationml/2006/ole">
            <p:oleObj spid="_x0000_s260105" name="Equation" r:id="rId10" imgW="152334" imgH="393529" progId="">
              <p:embed/>
            </p:oleObj>
          </a:graphicData>
        </a:graphic>
      </p:graphicFrame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6553200" y="2514600"/>
            <a:ext cx="2362200" cy="2667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2895600" y="5715000"/>
            <a:ext cx="5807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We could have substituted back and used the original limits.</a:t>
            </a:r>
          </a:p>
        </p:txBody>
      </p:sp>
    </p:spTree>
    <p:extLst>
      <p:ext uri="{BB962C8B-B14F-4D97-AF65-F5344CB8AC3E}">
        <p14:creationId xmlns:p14="http://schemas.microsoft.com/office/powerpoint/2010/main" xmlns="" val="210131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 animBg="1"/>
      <p:bldP spid="10253" grpId="0" autoUpdateAnimBg="0"/>
      <p:bldP spid="10260" grpId="0" animBg="1"/>
      <p:bldP spid="1026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12725" y="115888"/>
            <a:ext cx="21771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</a:t>
            </a:r>
            <a:r>
              <a:rPr lang="en-US" dirty="0"/>
              <a:t>8:</a:t>
            </a: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385763" y="725488"/>
          <a:ext cx="2887662" cy="971550"/>
        </p:xfrm>
        <a:graphic>
          <a:graphicData uri="http://schemas.openxmlformats.org/presentationml/2006/ole">
            <p:oleObj spid="_x0000_s261122" name="Equation" r:id="rId3" imgW="1129810" imgH="380835" progId="">
              <p:embed/>
            </p:oleObj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4038600" y="1600200"/>
          <a:ext cx="2079625" cy="452438"/>
        </p:xfrm>
        <a:graphic>
          <a:graphicData uri="http://schemas.openxmlformats.org/presentationml/2006/ole">
            <p:oleObj spid="_x0000_s261123" name="Equation" r:id="rId4" imgW="812447" imgH="177723" progId="">
              <p:embed/>
            </p:oleObj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3886200" y="2209800"/>
          <a:ext cx="2305050" cy="517525"/>
        </p:xfrm>
        <a:graphic>
          <a:graphicData uri="http://schemas.openxmlformats.org/presentationml/2006/ole">
            <p:oleObj spid="_x0000_s261124" name="Equation" r:id="rId5" imgW="901309" imgH="203112" progId="">
              <p:embed/>
            </p:oleObj>
          </a:graphicData>
        </a:graphic>
      </p:graphicFrame>
      <p:graphicFrame>
        <p:nvGraphicFramePr>
          <p:cNvPr id="12302" name="Object 14"/>
          <p:cNvGraphicFramePr>
            <a:graphicFrameLocks noChangeAspect="1"/>
          </p:cNvGraphicFramePr>
          <p:nvPr/>
        </p:nvGraphicFramePr>
        <p:xfrm>
          <a:off x="609600" y="1905000"/>
          <a:ext cx="1265238" cy="969963"/>
        </p:xfrm>
        <a:graphic>
          <a:graphicData uri="http://schemas.openxmlformats.org/presentationml/2006/ole">
            <p:oleObj spid="_x0000_s261125" name="Equation" r:id="rId6" imgW="495085" imgH="380835" progId="">
              <p:embed/>
            </p:oleObj>
          </a:graphicData>
        </a:graphic>
      </p:graphicFrame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657600" y="3328988"/>
            <a:ext cx="42433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Wrong!</a:t>
            </a:r>
          </a:p>
          <a:p>
            <a:r>
              <a:rPr lang="en-US" sz="3200">
                <a:solidFill>
                  <a:srgbClr val="FF0000"/>
                </a:solidFill>
              </a:rPr>
              <a:t>The limits don’t match!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3505200" y="3200400"/>
            <a:ext cx="5181600" cy="137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V="1">
            <a:off x="533400" y="1905000"/>
            <a:ext cx="13716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533400" y="1905000"/>
            <a:ext cx="13716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2309" name="Object 21"/>
          <p:cNvGraphicFramePr>
            <a:graphicFrameLocks noChangeAspect="1"/>
          </p:cNvGraphicFramePr>
          <p:nvPr/>
        </p:nvGraphicFramePr>
        <p:xfrm>
          <a:off x="381000" y="5105400"/>
          <a:ext cx="2205038" cy="1358900"/>
        </p:xfrm>
        <a:graphic>
          <a:graphicData uri="http://schemas.openxmlformats.org/presentationml/2006/ole">
            <p:oleObj spid="_x0000_s261126" name="Equation" r:id="rId7" imgW="863225" imgH="533169" progId="">
              <p:embed/>
            </p:oleObj>
          </a:graphicData>
        </a:graphic>
      </p:graphicFrame>
      <p:graphicFrame>
        <p:nvGraphicFramePr>
          <p:cNvPr id="12310" name="Object 22"/>
          <p:cNvGraphicFramePr>
            <a:graphicFrameLocks noChangeAspect="1"/>
          </p:cNvGraphicFramePr>
          <p:nvPr/>
        </p:nvGraphicFramePr>
        <p:xfrm>
          <a:off x="3581400" y="3276600"/>
          <a:ext cx="4343400" cy="1196975"/>
        </p:xfrm>
        <a:graphic>
          <a:graphicData uri="http://schemas.openxmlformats.org/presentationml/2006/ole">
            <p:oleObj spid="_x0000_s261127" name="Equation" r:id="rId8" imgW="1549400" imgH="469900" progId="">
              <p:embed/>
            </p:oleObj>
          </a:graphicData>
        </a:graphic>
      </p:graphicFrame>
      <p:graphicFrame>
        <p:nvGraphicFramePr>
          <p:cNvPr id="12311" name="Object 23"/>
          <p:cNvGraphicFramePr>
            <a:graphicFrameLocks noChangeAspect="1"/>
          </p:cNvGraphicFramePr>
          <p:nvPr/>
        </p:nvGraphicFramePr>
        <p:xfrm>
          <a:off x="3505200" y="5181600"/>
          <a:ext cx="2270125" cy="1001713"/>
        </p:xfrm>
        <a:graphic>
          <a:graphicData uri="http://schemas.openxmlformats.org/presentationml/2006/ole">
            <p:oleObj spid="_x0000_s261128" name="Equation" r:id="rId9" imgW="888614" imgH="393529" progId="">
              <p:embed/>
            </p:oleObj>
          </a:graphicData>
        </a:graphic>
      </p:graphicFrame>
      <p:graphicFrame>
        <p:nvGraphicFramePr>
          <p:cNvPr id="12312" name="Object 24"/>
          <p:cNvGraphicFramePr>
            <a:graphicFrameLocks noChangeAspect="1"/>
          </p:cNvGraphicFramePr>
          <p:nvPr/>
        </p:nvGraphicFramePr>
        <p:xfrm>
          <a:off x="609600" y="3200400"/>
          <a:ext cx="1069975" cy="711200"/>
        </p:xfrm>
        <a:graphic>
          <a:graphicData uri="http://schemas.openxmlformats.org/presentationml/2006/ole">
            <p:oleObj spid="_x0000_s261129" name="Equation" r:id="rId10" imgW="419100" imgH="279400" progId="">
              <p:embed/>
            </p:oleObj>
          </a:graphicData>
        </a:graphic>
      </p:graphicFrame>
      <p:graphicFrame>
        <p:nvGraphicFramePr>
          <p:cNvPr id="12313" name="Object 25"/>
          <p:cNvGraphicFramePr>
            <a:graphicFrameLocks noChangeAspect="1"/>
          </p:cNvGraphicFramePr>
          <p:nvPr/>
        </p:nvGraphicFramePr>
        <p:xfrm>
          <a:off x="609600" y="4114800"/>
          <a:ext cx="1069975" cy="1003300"/>
        </p:xfrm>
        <a:graphic>
          <a:graphicData uri="http://schemas.openxmlformats.org/presentationml/2006/ole">
            <p:oleObj spid="_x0000_s261130" name="Equation" r:id="rId11" imgW="418918" imgH="393529" progId="">
              <p:embed/>
            </p:oleObj>
          </a:graphicData>
        </a:graphic>
      </p:graphicFrame>
      <p:graphicFrame>
        <p:nvGraphicFramePr>
          <p:cNvPr id="12314" name="Object 26"/>
          <p:cNvGraphicFramePr>
            <a:graphicFrameLocks noChangeAspect="1"/>
          </p:cNvGraphicFramePr>
          <p:nvPr/>
        </p:nvGraphicFramePr>
        <p:xfrm>
          <a:off x="6172200" y="5105400"/>
          <a:ext cx="681038" cy="1001713"/>
        </p:xfrm>
        <a:graphic>
          <a:graphicData uri="http://schemas.openxmlformats.org/presentationml/2006/ole">
            <p:oleObj spid="_x0000_s261131" name="Equation" r:id="rId12" imgW="266469" imgH="393359" progId="">
              <p:embed/>
            </p:oleObj>
          </a:graphicData>
        </a:graphic>
      </p:graphicFrame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3870325" y="496888"/>
            <a:ext cx="340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solidFill>
                  <a:schemeClr val="accent2"/>
                </a:solidFill>
              </a:rPr>
              <a:t>Using the original limits</a:t>
            </a:r>
            <a:r>
              <a:rPr lang="en-US">
                <a:solidFill>
                  <a:schemeClr val="accent2"/>
                </a:solidFill>
              </a:rPr>
              <a:t>: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676400" y="3048000"/>
            <a:ext cx="1844675" cy="1190625"/>
            <a:chOff x="1056" y="1920"/>
            <a:chExt cx="1162" cy="750"/>
          </a:xfrm>
        </p:grpSpPr>
        <p:sp>
          <p:nvSpPr>
            <p:cNvPr id="12316" name="AutoShape 28"/>
            <p:cNvSpPr>
              <a:spLocks/>
            </p:cNvSpPr>
            <p:nvPr/>
          </p:nvSpPr>
          <p:spPr bwMode="auto">
            <a:xfrm>
              <a:off x="1056" y="2016"/>
              <a:ext cx="96" cy="480"/>
            </a:xfrm>
            <a:prstGeom prst="rightBrace">
              <a:avLst>
                <a:gd name="adj1" fmla="val 41667"/>
                <a:gd name="adj2" fmla="val 50000"/>
              </a:avLst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7" name="Text Box 29"/>
            <p:cNvSpPr txBox="1">
              <a:spLocks noChangeArrowheads="1"/>
            </p:cNvSpPr>
            <p:nvPr/>
          </p:nvSpPr>
          <p:spPr bwMode="auto">
            <a:xfrm>
              <a:off x="1200" y="1920"/>
              <a:ext cx="101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>
                  <a:solidFill>
                    <a:schemeClr val="accent2"/>
                  </a:solidFill>
                </a:rPr>
                <a:t>Leave the limits out until you substitute back.</a:t>
              </a:r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7162800" y="4648200"/>
            <a:ext cx="1768475" cy="1981200"/>
            <a:chOff x="4512" y="2928"/>
            <a:chExt cx="1114" cy="1248"/>
          </a:xfrm>
        </p:grpSpPr>
        <p:sp>
          <p:nvSpPr>
            <p:cNvPr id="12320" name="Rectangle 32"/>
            <p:cNvSpPr>
              <a:spLocks noChangeArrowheads="1"/>
            </p:cNvSpPr>
            <p:nvPr/>
          </p:nvSpPr>
          <p:spPr bwMode="auto">
            <a:xfrm>
              <a:off x="4512" y="2928"/>
              <a:ext cx="1104" cy="1248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Text Box 31"/>
            <p:cNvSpPr txBox="1">
              <a:spLocks noChangeArrowheads="1"/>
            </p:cNvSpPr>
            <p:nvPr/>
          </p:nvSpPr>
          <p:spPr bwMode="auto">
            <a:xfrm>
              <a:off x="4512" y="2928"/>
              <a:ext cx="1114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This is usually more work than finding new limits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81606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3" grpId="0" autoUpdateAnimBg="0"/>
      <p:bldP spid="12305" grpId="0" animBg="1"/>
      <p:bldP spid="12307" grpId="0" animBg="1"/>
      <p:bldP spid="1230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07075" y="191869"/>
            <a:ext cx="2031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sz="3600" b="1" i="1" dirty="0">
                <a:solidFill>
                  <a:schemeClr val="accent2"/>
                </a:solidFill>
              </a:rPr>
              <a:t>:</a:t>
            </a: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466725" y="790575"/>
          <a:ext cx="2725738" cy="841375"/>
        </p:xfrm>
        <a:graphic>
          <a:graphicData uri="http://schemas.openxmlformats.org/presentationml/2006/ole">
            <p:oleObj spid="_x0000_s262146" name="Equation" r:id="rId3" imgW="1066800" imgH="330200" progId="">
              <p:embed/>
            </p:oleObj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3752850" y="882650"/>
          <a:ext cx="2143125" cy="517525"/>
        </p:xfrm>
        <a:graphic>
          <a:graphicData uri="http://schemas.openxmlformats.org/presentationml/2006/ole">
            <p:oleObj spid="_x0000_s262147" name="Equation" r:id="rId4" imgW="837836" imgH="203112" progId="">
              <p:embed/>
            </p:oleObj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3810000" y="1524000"/>
          <a:ext cx="1947863" cy="517525"/>
        </p:xfrm>
        <a:graphic>
          <a:graphicData uri="http://schemas.openxmlformats.org/presentationml/2006/ole">
            <p:oleObj spid="_x0000_s262148" name="Equation" r:id="rId5" imgW="761669" imgH="203112" progId="">
              <p:embed/>
            </p:oleObj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6400800" y="914400"/>
          <a:ext cx="1622425" cy="647700"/>
        </p:xfrm>
        <a:graphic>
          <a:graphicData uri="http://schemas.openxmlformats.org/presentationml/2006/ole">
            <p:oleObj spid="_x0000_s262149" name="Equation" r:id="rId6" imgW="634725" imgH="253890" progId="">
              <p:embed/>
            </p:oleObj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6400800" y="1524000"/>
          <a:ext cx="1363663" cy="647700"/>
        </p:xfrm>
        <a:graphic>
          <a:graphicData uri="http://schemas.openxmlformats.org/presentationml/2006/ole">
            <p:oleObj spid="_x0000_s262150" name="Equation" r:id="rId7" imgW="533169" imgH="253890" progId="">
              <p:embed/>
            </p:oleObj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862013" y="1992313"/>
          <a:ext cx="1427162" cy="973137"/>
        </p:xfrm>
        <a:graphic>
          <a:graphicData uri="http://schemas.openxmlformats.org/presentationml/2006/ole">
            <p:oleObj spid="_x0000_s262151" name="Equation" r:id="rId8" imgW="558800" imgH="381000" progId="">
              <p:embed/>
            </p:oleObj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1066800" y="3200400"/>
          <a:ext cx="1038225" cy="1360488"/>
        </p:xfrm>
        <a:graphic>
          <a:graphicData uri="http://schemas.openxmlformats.org/presentationml/2006/ole">
            <p:oleObj spid="_x0000_s262152" name="Equation" r:id="rId9" imgW="406224" imgH="533169" progId="">
              <p:embed/>
            </p:oleObj>
          </a:graphicData>
        </a:graphic>
      </p:graphicFrame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124200" y="3581400"/>
            <a:ext cx="469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Don’t forget to use the new limits.</a:t>
            </a:r>
          </a:p>
        </p:txBody>
      </p:sp>
      <p:graphicFrame>
        <p:nvGraphicFramePr>
          <p:cNvPr id="13323" name="Object 11"/>
          <p:cNvGraphicFramePr>
            <a:graphicFrameLocks noChangeAspect="1"/>
          </p:cNvGraphicFramePr>
          <p:nvPr/>
        </p:nvGraphicFramePr>
        <p:xfrm>
          <a:off x="1114425" y="4868863"/>
          <a:ext cx="941388" cy="1069975"/>
        </p:xfrm>
        <a:graphic>
          <a:graphicData uri="http://schemas.openxmlformats.org/presentationml/2006/ole">
            <p:oleObj spid="_x0000_s262153" name="Equation" r:id="rId10" imgW="368300" imgH="419100" progId="">
              <p:embed/>
            </p:oleObj>
          </a:graphicData>
        </a:graphic>
      </p:graphicFrame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2286000" y="4876800"/>
          <a:ext cx="1557338" cy="1004888"/>
        </p:xfrm>
        <a:graphic>
          <a:graphicData uri="http://schemas.openxmlformats.org/presentationml/2006/ole">
            <p:oleObj spid="_x0000_s262154" name="Equation" r:id="rId11" imgW="609336" imgH="393529" progId="">
              <p:embed/>
            </p:oleObj>
          </a:graphicData>
        </a:graphic>
      </p:graphicFrame>
      <p:graphicFrame>
        <p:nvGraphicFramePr>
          <p:cNvPr id="13325" name="Object 13"/>
          <p:cNvGraphicFramePr>
            <a:graphicFrameLocks noChangeAspect="1"/>
          </p:cNvGraphicFramePr>
          <p:nvPr/>
        </p:nvGraphicFramePr>
        <p:xfrm>
          <a:off x="4114800" y="4800600"/>
          <a:ext cx="1168400" cy="1101725"/>
        </p:xfrm>
        <a:graphic>
          <a:graphicData uri="http://schemas.openxmlformats.org/presentationml/2006/ole">
            <p:oleObj spid="_x0000_s262155" name="Equation" r:id="rId12" imgW="457200" imgH="4318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6461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2743200" y="304800"/>
            <a:ext cx="335280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Examples</a:t>
            </a:r>
            <a:endParaRPr lang="en-US" sz="3600" b="1" i="1" dirty="0">
              <a:solidFill>
                <a:schemeClr val="accent2"/>
              </a:solidFill>
            </a:endParaRP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457200" y="94615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Sometimes things are not as obvious and it may not seem that you can find a </a:t>
            </a:r>
            <a:r>
              <a:rPr lang="en-US" i="1"/>
              <a:t>u</a:t>
            </a:r>
            <a:r>
              <a:rPr lang="en-US"/>
              <a:t> = </a:t>
            </a:r>
            <a:r>
              <a:rPr lang="en-US" i="1"/>
              <a:t>g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) such that </a:t>
            </a:r>
            <a:r>
              <a:rPr lang="en-US" i="1"/>
              <a:t>du</a:t>
            </a:r>
            <a:r>
              <a:rPr lang="en-US"/>
              <a:t> = </a:t>
            </a:r>
            <a:r>
              <a:rPr lang="en-US" i="1"/>
              <a:t>g</a:t>
            </a:r>
            <a:r>
              <a:rPr lang="en-US">
                <a:cs typeface="Times New Roman" pitchFamily="18" charset="0"/>
              </a:rPr>
              <a:t>'(</a:t>
            </a:r>
            <a:r>
              <a:rPr lang="en-US" i="1">
                <a:cs typeface="Times New Roman" pitchFamily="18" charset="0"/>
              </a:rPr>
              <a:t>x</a:t>
            </a:r>
            <a:r>
              <a:rPr lang="en-US">
                <a:cs typeface="Times New Roman" pitchFamily="18" charset="0"/>
              </a:rPr>
              <a:t>) </a:t>
            </a:r>
            <a:r>
              <a:rPr lang="en-US" i="1">
                <a:cs typeface="Times New Roman" pitchFamily="18" charset="0"/>
              </a:rPr>
              <a:t>dx</a:t>
            </a:r>
            <a:r>
              <a:rPr lang="en-US">
                <a:cs typeface="Times New Roman" pitchFamily="18" charset="0"/>
              </a:rPr>
              <a:t>. With a little creativity, you can. You may need to solve for </a:t>
            </a:r>
            <a:r>
              <a:rPr lang="en-US" i="1">
                <a:cs typeface="Times New Roman" pitchFamily="18" charset="0"/>
              </a:rPr>
              <a:t>x</a:t>
            </a:r>
            <a:r>
              <a:rPr lang="en-US">
                <a:cs typeface="Times New Roman" pitchFamily="18" charset="0"/>
              </a:rPr>
              <a:t> in terms of </a:t>
            </a:r>
            <a:r>
              <a:rPr lang="en-US" i="1">
                <a:cs typeface="Times New Roman" pitchFamily="18" charset="0"/>
              </a:rPr>
              <a:t>u</a:t>
            </a:r>
            <a:r>
              <a:rPr lang="en-US">
                <a:cs typeface="Times New Roman" pitchFamily="18" charset="0"/>
              </a:rPr>
              <a:t>.</a:t>
            </a:r>
            <a:endParaRPr lang="en-US" i="1">
              <a:cs typeface="Times New Roman" pitchFamily="18" charset="0"/>
            </a:endParaRPr>
          </a:p>
        </p:txBody>
      </p:sp>
      <p:graphicFrame>
        <p:nvGraphicFramePr>
          <p:cNvPr id="64519" name="Object 7"/>
          <p:cNvGraphicFramePr>
            <a:graphicFrameLocks noChangeAspect="1"/>
          </p:cNvGraphicFramePr>
          <p:nvPr/>
        </p:nvGraphicFramePr>
        <p:xfrm>
          <a:off x="609600" y="2362200"/>
          <a:ext cx="6448425" cy="996950"/>
        </p:xfrm>
        <a:graphic>
          <a:graphicData uri="http://schemas.openxmlformats.org/presentationml/2006/ole">
            <p:oleObj spid="_x0000_s264194" name="Equation" r:id="rId3" imgW="2628900" imgH="444500" progId="">
              <p:embed/>
            </p:oleObj>
          </a:graphicData>
        </a:graphic>
      </p:graphicFrame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381000" y="3429000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This uses the standard substitution technique, but has a little twist.</a:t>
            </a:r>
            <a:endParaRPr lang="en-US" i="1" dirty="0">
              <a:cs typeface="Times New Roman" pitchFamily="18" charset="0"/>
            </a:endParaRPr>
          </a:p>
        </p:txBody>
      </p:sp>
      <p:graphicFrame>
        <p:nvGraphicFramePr>
          <p:cNvPr id="64521" name="Object 9"/>
          <p:cNvGraphicFramePr>
            <a:graphicFrameLocks noChangeAspect="1"/>
          </p:cNvGraphicFramePr>
          <p:nvPr/>
        </p:nvGraphicFramePr>
        <p:xfrm>
          <a:off x="685800" y="4343400"/>
          <a:ext cx="2211388" cy="884238"/>
        </p:xfrm>
        <a:graphic>
          <a:graphicData uri="http://schemas.openxmlformats.org/presentationml/2006/ole">
            <p:oleObj spid="_x0000_s264195" name="Equation" r:id="rId4" imgW="901309" imgH="39352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47C4-D1E2-410A-A99E-D4937E71F82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457200" y="3048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r>
              <a:rPr lang="en-US" sz="3600" b="1" i="1" dirty="0">
                <a:solidFill>
                  <a:schemeClr val="accent2"/>
                </a:solidFill>
              </a:rPr>
              <a:t> - Evaluate</a:t>
            </a:r>
          </a:p>
        </p:txBody>
      </p:sp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1766888" y="1204913"/>
          <a:ext cx="4608512" cy="4587875"/>
        </p:xfrm>
        <a:graphic>
          <a:graphicData uri="http://schemas.openxmlformats.org/presentationml/2006/ole">
            <p:oleObj spid="_x0000_s265218" name="Equation" r:id="rId3" imgW="1879600" imgH="20447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990600" y="228600"/>
            <a:ext cx="6934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Fundamental 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Theorem of 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Calculus</a:t>
            </a:r>
          </a:p>
          <a:p>
            <a:pPr algn="ctr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1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33400" y="1665268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cs typeface="Times New Roman" pitchFamily="18" charset="0"/>
              </a:rPr>
              <a:t>If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>
                <a:cs typeface="Times New Roman" pitchFamily="18" charset="0"/>
              </a:rPr>
              <a:t> is continuous on [</a:t>
            </a:r>
            <a:r>
              <a:rPr lang="en-US" sz="2800" i="1" dirty="0">
                <a:cs typeface="Times New Roman" pitchFamily="18" charset="0"/>
              </a:rPr>
              <a:t>a</a:t>
            </a:r>
            <a:r>
              <a:rPr lang="en-US" sz="2800" dirty="0">
                <a:cs typeface="Times New Roman" pitchFamily="18" charset="0"/>
              </a:rPr>
              <a:t>, </a:t>
            </a:r>
            <a:r>
              <a:rPr lang="en-US" sz="2800" i="1" dirty="0">
                <a:cs typeface="Times New Roman" pitchFamily="18" charset="0"/>
              </a:rPr>
              <a:t>b</a:t>
            </a:r>
            <a:r>
              <a:rPr lang="en-US" sz="2800" dirty="0">
                <a:cs typeface="Times New Roman" pitchFamily="18" charset="0"/>
              </a:rPr>
              <a:t>], </a:t>
            </a:r>
            <a:r>
              <a:rPr lang="en-US" sz="2800" dirty="0" smtClean="0">
                <a:cs typeface="Times New Roman" pitchFamily="18" charset="0"/>
              </a:rPr>
              <a:t>then</a:t>
            </a:r>
            <a:endParaRPr lang="en-US" sz="2800" dirty="0">
              <a:cs typeface="Times New Roman" pitchFamily="18" charset="0"/>
            </a:endParaRPr>
          </a:p>
        </p:txBody>
      </p:sp>
      <p:graphicFrame>
        <p:nvGraphicFramePr>
          <p:cNvPr id="24580" name="Object 4"/>
          <p:cNvGraphicFramePr>
            <a:graphicFrameLocks noGrp="1" noChangeAspect="1"/>
          </p:cNvGraphicFramePr>
          <p:nvPr>
            <p:ph/>
          </p:nvPr>
        </p:nvGraphicFramePr>
        <p:xfrm>
          <a:off x="2057401" y="2398693"/>
          <a:ext cx="3962400" cy="798745"/>
        </p:xfrm>
        <a:graphic>
          <a:graphicData uri="http://schemas.openxmlformats.org/presentationml/2006/ole">
            <p:oleObj spid="_x0000_s228354" name="Equation" r:id="rId3" imgW="1638300" imgH="330200" progId="">
              <p:embed/>
            </p:oleObj>
          </a:graphicData>
        </a:graphic>
      </p:graphicFrame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85800" y="3465493"/>
            <a:ext cx="739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cs typeface="Times New Roman" pitchFamily="18" charset="0"/>
              </a:rPr>
              <a:t>where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>
                <a:cs typeface="Times New Roman" pitchFamily="18" charset="0"/>
              </a:rPr>
              <a:t> is any </a:t>
            </a:r>
            <a:r>
              <a:rPr lang="en-US" sz="2800" dirty="0" err="1">
                <a:cs typeface="Times New Roman" pitchFamily="18" charset="0"/>
              </a:rPr>
              <a:t>antiderivative</a:t>
            </a:r>
            <a:r>
              <a:rPr lang="en-US" sz="2800" dirty="0">
                <a:cs typeface="Times New Roman" pitchFamily="18" charset="0"/>
              </a:rPr>
              <a:t>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i="1" dirty="0" smtClean="0">
                <a:cs typeface="Times New Roman" pitchFamily="18" charset="0"/>
              </a:rPr>
              <a:t>.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456093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Now we have an easy way to evaluate a definite integral without using the limit definition.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048000" y="228600"/>
            <a:ext cx="228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p:graphicFrame>
        <p:nvGraphicFramePr>
          <p:cNvPr id="104449" name="Object 1"/>
          <p:cNvGraphicFramePr>
            <a:graphicFrameLocks noChangeAspect="1"/>
          </p:cNvGraphicFramePr>
          <p:nvPr/>
        </p:nvGraphicFramePr>
        <p:xfrm>
          <a:off x="1338263" y="1371600"/>
          <a:ext cx="2513012" cy="927100"/>
        </p:xfrm>
        <a:graphic>
          <a:graphicData uri="http://schemas.openxmlformats.org/presentationml/2006/ole">
            <p:oleObj spid="_x0000_s229378" name="Equation" r:id="rId3" imgW="1066337" imgH="393529" progId="">
              <p:embed/>
            </p:oleObj>
          </a:graphicData>
        </a:graphic>
      </p:graphicFrame>
      <p:graphicFrame>
        <p:nvGraphicFramePr>
          <p:cNvPr id="104450" name="Object 2"/>
          <p:cNvGraphicFramePr>
            <a:graphicFrameLocks noChangeAspect="1"/>
          </p:cNvGraphicFramePr>
          <p:nvPr/>
        </p:nvGraphicFramePr>
        <p:xfrm>
          <a:off x="1400175" y="2667000"/>
          <a:ext cx="2813050" cy="987425"/>
        </p:xfrm>
        <a:graphic>
          <a:graphicData uri="http://schemas.openxmlformats.org/presentationml/2006/ole">
            <p:oleObj spid="_x0000_s229379" name="Equation" r:id="rId4" imgW="1193800" imgH="419100" progId="">
              <p:embed/>
            </p:oleObj>
          </a:graphicData>
        </a:graphic>
      </p:graphicFrame>
      <p:graphicFrame>
        <p:nvGraphicFramePr>
          <p:cNvPr id="104451" name="Object 3"/>
          <p:cNvGraphicFramePr>
            <a:graphicFrameLocks noChangeAspect="1"/>
          </p:cNvGraphicFramePr>
          <p:nvPr/>
        </p:nvGraphicFramePr>
        <p:xfrm>
          <a:off x="1295400" y="3886200"/>
          <a:ext cx="4727575" cy="957262"/>
        </p:xfrm>
        <a:graphic>
          <a:graphicData uri="http://schemas.openxmlformats.org/presentationml/2006/ole">
            <p:oleObj spid="_x0000_s229380" name="Equation" r:id="rId5" imgW="2005729" imgH="40622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2971800" y="304800"/>
            <a:ext cx="228600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2971800" y="914400"/>
          <a:ext cx="2590800" cy="1036638"/>
        </p:xfrm>
        <a:graphic>
          <a:graphicData uri="http://schemas.openxmlformats.org/presentationml/2006/ole">
            <p:oleObj spid="_x0000_s251906" name="Equation" r:id="rId3" imgW="825500" imgH="330200" progId="">
              <p:embed/>
            </p:oleObj>
          </a:graphicData>
        </a:graphic>
      </p:graphicFrame>
      <p:graphicFrame>
        <p:nvGraphicFramePr>
          <p:cNvPr id="71688" name="Object 8"/>
          <p:cNvGraphicFramePr>
            <a:graphicFrameLocks noChangeAspect="1"/>
          </p:cNvGraphicFramePr>
          <p:nvPr/>
        </p:nvGraphicFramePr>
        <p:xfrm>
          <a:off x="2819399" y="2362200"/>
          <a:ext cx="3656013" cy="941395"/>
        </p:xfrm>
        <a:graphic>
          <a:graphicData uri="http://schemas.openxmlformats.org/presentationml/2006/ole">
            <p:oleObj spid="_x0000_s251907" name="Equation" r:id="rId4" imgW="1282700" imgH="330200" progId="">
              <p:embed/>
            </p:oleObj>
          </a:graphicData>
        </a:graphic>
      </p:graphicFrame>
      <p:graphicFrame>
        <p:nvGraphicFramePr>
          <p:cNvPr id="71690" name="Object 10"/>
          <p:cNvGraphicFramePr>
            <a:graphicFrameLocks noChangeAspect="1"/>
          </p:cNvGraphicFramePr>
          <p:nvPr/>
        </p:nvGraphicFramePr>
        <p:xfrm>
          <a:off x="2667000" y="3886200"/>
          <a:ext cx="4503738" cy="1036638"/>
        </p:xfrm>
        <a:graphic>
          <a:graphicData uri="http://schemas.openxmlformats.org/presentationml/2006/ole">
            <p:oleObj spid="_x0000_s251908" name="Equation" r:id="rId5" imgW="1435100" imgH="330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69515" y="204689"/>
            <a:ext cx="23391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sz="3600" b="1" i="1" dirty="0">
                <a:solidFill>
                  <a:schemeClr val="accent2"/>
                </a:solidFill>
              </a:rPr>
              <a:t>:  </a:t>
            </a:r>
            <a:endParaRPr lang="en-US" sz="1800" dirty="0">
              <a:solidFill>
                <a:schemeClr val="accent2"/>
              </a:solidFill>
            </a:endParaRP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41948050"/>
              </p:ext>
            </p:extLst>
          </p:nvPr>
        </p:nvGraphicFramePr>
        <p:xfrm>
          <a:off x="595313" y="854075"/>
          <a:ext cx="2466975" cy="712788"/>
        </p:xfrm>
        <a:graphic>
          <a:graphicData uri="http://schemas.openxmlformats.org/presentationml/2006/ole">
            <p:oleObj spid="_x0000_s256002" name="Equation" r:id="rId3" imgW="965200" imgH="279400" progId="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4651375" y="882650"/>
          <a:ext cx="1655763" cy="517525"/>
        </p:xfrm>
        <a:graphic>
          <a:graphicData uri="http://schemas.openxmlformats.org/presentationml/2006/ole">
            <p:oleObj spid="_x0000_s256003" name="Equation" r:id="rId4" imgW="647419" imgH="203112" progId="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4546600" y="1644650"/>
          <a:ext cx="1947863" cy="517525"/>
        </p:xfrm>
        <a:graphic>
          <a:graphicData uri="http://schemas.openxmlformats.org/presentationml/2006/ole">
            <p:oleObj spid="_x0000_s256004" name="Equation" r:id="rId5" imgW="761669" imgH="203112" progId="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4524375" y="2347913"/>
          <a:ext cx="2044700" cy="1003300"/>
        </p:xfrm>
        <a:graphic>
          <a:graphicData uri="http://schemas.openxmlformats.org/presentationml/2006/ole">
            <p:oleObj spid="_x0000_s256005" name="Equation" r:id="rId6" imgW="799753" imgH="393529" progId="">
              <p:embed/>
            </p:oleObj>
          </a:graphicData>
        </a:graphic>
      </p:graphicFrame>
      <p:sp>
        <p:nvSpPr>
          <p:cNvPr id="8199" name="AutoShape 7"/>
          <p:cNvSpPr>
            <a:spLocks/>
          </p:cNvSpPr>
          <p:nvPr/>
        </p:nvSpPr>
        <p:spPr bwMode="auto">
          <a:xfrm rot="16200000">
            <a:off x="5981700" y="2781300"/>
            <a:ext cx="228600" cy="914400"/>
          </a:xfrm>
          <a:prstGeom prst="leftBrace">
            <a:avLst>
              <a:gd name="adj1" fmla="val 33333"/>
              <a:gd name="adj2" fmla="val 5156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648200" y="3505200"/>
            <a:ext cx="3429000" cy="1263650"/>
            <a:chOff x="2928" y="2208"/>
            <a:chExt cx="2160" cy="796"/>
          </a:xfrm>
        </p:grpSpPr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2928" y="2256"/>
              <a:ext cx="216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We solve for             because we can find it in the integrand.</a:t>
              </a:r>
            </a:p>
          </p:txBody>
        </p:sp>
        <p:graphicFrame>
          <p:nvGraphicFramePr>
            <p:cNvPr id="8201" name="Object 9"/>
            <p:cNvGraphicFramePr>
              <a:graphicFrameLocks noChangeAspect="1"/>
            </p:cNvGraphicFramePr>
            <p:nvPr/>
          </p:nvGraphicFramePr>
          <p:xfrm>
            <a:off x="4128" y="2208"/>
            <a:ext cx="613" cy="326"/>
          </p:xfrm>
          <a:graphic>
            <a:graphicData uri="http://schemas.openxmlformats.org/presentationml/2006/ole">
              <p:oleObj spid="_x0000_s256006" name="Equation" r:id="rId7" imgW="380835" imgH="203112" progId="">
                <p:embed/>
              </p:oleObj>
            </a:graphicData>
          </a:graphic>
        </p:graphicFrame>
      </p:grpSp>
      <p:graphicFrame>
        <p:nvGraphicFramePr>
          <p:cNvPr id="820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30887222"/>
              </p:ext>
            </p:extLst>
          </p:nvPr>
        </p:nvGraphicFramePr>
        <p:xfrm>
          <a:off x="604838" y="1981200"/>
          <a:ext cx="2176462" cy="1003300"/>
        </p:xfrm>
        <a:graphic>
          <a:graphicData uri="http://schemas.openxmlformats.org/presentationml/2006/ole">
            <p:oleObj spid="_x0000_s256007" name="Equation" r:id="rId8" imgW="850680" imgH="393480" progId="">
              <p:embed/>
            </p:oleObj>
          </a:graphicData>
        </a:graphic>
      </p:graphicFrame>
      <p:graphicFrame>
        <p:nvGraphicFramePr>
          <p:cNvPr id="820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59119102"/>
              </p:ext>
            </p:extLst>
          </p:nvPr>
        </p:nvGraphicFramePr>
        <p:xfrm>
          <a:off x="533400" y="3262312"/>
          <a:ext cx="2371725" cy="1003300"/>
        </p:xfrm>
        <a:graphic>
          <a:graphicData uri="http://schemas.openxmlformats.org/presentationml/2006/ole">
            <p:oleObj spid="_x0000_s256008" name="Equation" r:id="rId9" imgW="927000" imgH="393480" progId="">
              <p:embed/>
            </p:oleObj>
          </a:graphicData>
        </a:graphic>
      </p:graphicFrame>
      <p:graphicFrame>
        <p:nvGraphicFramePr>
          <p:cNvPr id="820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22003208"/>
              </p:ext>
            </p:extLst>
          </p:nvPr>
        </p:nvGraphicFramePr>
        <p:xfrm>
          <a:off x="533400" y="4543424"/>
          <a:ext cx="2535238" cy="1003300"/>
        </p:xfrm>
        <a:graphic>
          <a:graphicData uri="http://schemas.openxmlformats.org/presentationml/2006/ole">
            <p:oleObj spid="_x0000_s256009" name="Equation" r:id="rId10" imgW="990360" imgH="39348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91016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6096000" y="1828800"/>
            <a:ext cx="914400" cy="533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066800" y="914400"/>
            <a:ext cx="914400" cy="533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32137" y="176349"/>
            <a:ext cx="2031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i="1" dirty="0">
                <a:solidFill>
                  <a:schemeClr val="accent2"/>
                </a:solidFill>
              </a:rPr>
              <a:t>Example: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546100" y="822325"/>
          <a:ext cx="2565400" cy="777875"/>
        </p:xfrm>
        <a:graphic>
          <a:graphicData uri="http://schemas.openxmlformats.org/presentationml/2006/ole">
            <p:oleObj spid="_x0000_s252930" name="Equation" r:id="rId3" imgW="1002865" imgH="304668" progId="">
              <p:embed/>
            </p:oleObj>
          </a:graphicData>
        </a:graphic>
      </p:graphicFrame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581400" y="381000"/>
            <a:ext cx="5105400" cy="1295400"/>
            <a:chOff x="2256" y="240"/>
            <a:chExt cx="3216" cy="816"/>
          </a:xfrm>
        </p:grpSpPr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2256" y="240"/>
              <a:ext cx="3120" cy="816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" name="Text Box 4"/>
            <p:cNvSpPr txBox="1">
              <a:spLocks noChangeArrowheads="1"/>
            </p:cNvSpPr>
            <p:nvPr/>
          </p:nvSpPr>
          <p:spPr bwMode="auto">
            <a:xfrm>
              <a:off x="2294" y="265"/>
              <a:ext cx="3178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One of the clues that we look for is if we can find a function and its derivative in the integrand.</a:t>
              </a:r>
            </a:p>
          </p:txBody>
        </p:sp>
      </p:grp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2133600" y="1447800"/>
            <a:ext cx="9144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657600" y="1828800"/>
            <a:ext cx="5045075" cy="533400"/>
            <a:chOff x="2304" y="1152"/>
            <a:chExt cx="3178" cy="336"/>
          </a:xfrm>
        </p:grpSpPr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2304" y="1200"/>
              <a:ext cx="31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The derivative of </a:t>
              </a:r>
              <a:r>
                <a:rPr lang="en-US" dirty="0" smtClean="0">
                  <a:solidFill>
                    <a:schemeClr val="accent2"/>
                  </a:solidFill>
                </a:rPr>
                <a:t>               </a:t>
              </a:r>
              <a:r>
                <a:rPr lang="en-US" dirty="0">
                  <a:solidFill>
                    <a:schemeClr val="accent2"/>
                  </a:solidFill>
                </a:rPr>
                <a:t>is             .</a:t>
              </a:r>
            </a:p>
          </p:txBody>
        </p:sp>
        <p:graphicFrame>
          <p:nvGraphicFramePr>
            <p:cNvPr id="5128" name="Object 8"/>
            <p:cNvGraphicFramePr>
              <a:graphicFrameLocks noChangeAspect="1"/>
            </p:cNvGraphicFramePr>
            <p:nvPr/>
          </p:nvGraphicFramePr>
          <p:xfrm>
            <a:off x="3840" y="1152"/>
            <a:ext cx="573" cy="327"/>
          </p:xfrm>
          <a:graphic>
            <a:graphicData uri="http://schemas.openxmlformats.org/presentationml/2006/ole">
              <p:oleObj spid="_x0000_s252931" name="Equation" r:id="rId4" imgW="355292" imgH="203024" progId="">
                <p:embed/>
              </p:oleObj>
            </a:graphicData>
          </a:graphic>
        </p:graphicFrame>
        <p:graphicFrame>
          <p:nvGraphicFramePr>
            <p:cNvPr id="5129" name="Object 9"/>
            <p:cNvGraphicFramePr>
              <a:graphicFrameLocks noChangeAspect="1"/>
            </p:cNvGraphicFramePr>
            <p:nvPr/>
          </p:nvGraphicFramePr>
          <p:xfrm>
            <a:off x="4704" y="1200"/>
            <a:ext cx="634" cy="286"/>
          </p:xfrm>
          <a:graphic>
            <a:graphicData uri="http://schemas.openxmlformats.org/presentationml/2006/ole">
              <p:oleObj spid="_x0000_s252932" name="Equation" r:id="rId5" imgW="393359" imgH="177646" progId="">
                <p:embed/>
              </p:oleObj>
            </a:graphicData>
          </a:graphic>
        </p:graphicFrame>
      </p:grp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7543800" y="2362200"/>
            <a:ext cx="9144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513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64139573"/>
              </p:ext>
            </p:extLst>
          </p:nvPr>
        </p:nvGraphicFramePr>
        <p:xfrm>
          <a:off x="768350" y="2362200"/>
          <a:ext cx="1557338" cy="939800"/>
        </p:xfrm>
        <a:graphic>
          <a:graphicData uri="http://schemas.openxmlformats.org/presentationml/2006/ole">
            <p:oleObj spid="_x0000_s252933" name="Equation" r:id="rId6" imgW="609480" imgH="368280" progId="">
              <p:embed/>
            </p:oleObj>
          </a:graphicData>
        </a:graphic>
      </p:graphicFrame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1295400" y="1524000"/>
            <a:ext cx="152400" cy="990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1981200" y="1524000"/>
            <a:ext cx="533400" cy="1143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513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64860142"/>
              </p:ext>
            </p:extLst>
          </p:nvPr>
        </p:nvGraphicFramePr>
        <p:xfrm>
          <a:off x="571499" y="3513617"/>
          <a:ext cx="1752600" cy="1069975"/>
        </p:xfrm>
        <a:graphic>
          <a:graphicData uri="http://schemas.openxmlformats.org/presentationml/2006/ole">
            <p:oleObj spid="_x0000_s252934" name="Equation" r:id="rId7" imgW="685800" imgH="419040" progId="">
              <p:embed/>
            </p:oleObj>
          </a:graphicData>
        </a:graphic>
      </p:graphicFrame>
      <p:graphicFrame>
        <p:nvGraphicFramePr>
          <p:cNvPr id="513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7776252"/>
              </p:ext>
            </p:extLst>
          </p:nvPr>
        </p:nvGraphicFramePr>
        <p:xfrm>
          <a:off x="553902" y="4542347"/>
          <a:ext cx="2697162" cy="1069975"/>
        </p:xfrm>
        <a:graphic>
          <a:graphicData uri="http://schemas.openxmlformats.org/presentationml/2006/ole">
            <p:oleObj spid="_x0000_s252935" name="Equation" r:id="rId8" imgW="1054080" imgH="419040" progId="">
              <p:embed/>
            </p:oleObj>
          </a:graphicData>
        </a:graphic>
      </p:graphicFrame>
      <p:graphicFrame>
        <p:nvGraphicFramePr>
          <p:cNvPr id="5140" name="Object 20"/>
          <p:cNvGraphicFramePr>
            <a:graphicFrameLocks noChangeAspect="1"/>
          </p:cNvGraphicFramePr>
          <p:nvPr/>
        </p:nvGraphicFramePr>
        <p:xfrm>
          <a:off x="4876800" y="2590800"/>
          <a:ext cx="2141538" cy="517525"/>
        </p:xfrm>
        <a:graphic>
          <a:graphicData uri="http://schemas.openxmlformats.org/presentationml/2006/ole">
            <p:oleObj spid="_x0000_s252936" name="Equation" r:id="rId9" imgW="837836" imgH="203112" progId="">
              <p:embed/>
            </p:oleObj>
          </a:graphicData>
        </a:graphic>
      </p:graphicFrame>
      <p:graphicFrame>
        <p:nvGraphicFramePr>
          <p:cNvPr id="5141" name="Object 21"/>
          <p:cNvGraphicFramePr>
            <a:graphicFrameLocks noChangeAspect="1"/>
          </p:cNvGraphicFramePr>
          <p:nvPr/>
        </p:nvGraphicFramePr>
        <p:xfrm>
          <a:off x="4953000" y="3352800"/>
          <a:ext cx="1817688" cy="452438"/>
        </p:xfrm>
        <a:graphic>
          <a:graphicData uri="http://schemas.openxmlformats.org/presentationml/2006/ole">
            <p:oleObj spid="_x0000_s252937" name="Equation" r:id="rId10" imgW="710891" imgH="177723" progId="">
              <p:embed/>
            </p:oleObj>
          </a:graphicData>
        </a:graphic>
      </p:graphicFrame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3581400" y="4419600"/>
            <a:ext cx="5181600" cy="1752600"/>
            <a:chOff x="2256" y="2784"/>
            <a:chExt cx="3264" cy="1104"/>
          </a:xfrm>
        </p:grpSpPr>
        <p:sp>
          <p:nvSpPr>
            <p:cNvPr id="5143" name="Rectangle 23"/>
            <p:cNvSpPr>
              <a:spLocks noChangeArrowheads="1"/>
            </p:cNvSpPr>
            <p:nvPr/>
          </p:nvSpPr>
          <p:spPr bwMode="auto">
            <a:xfrm>
              <a:off x="2256" y="2784"/>
              <a:ext cx="3216" cy="110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Text Box 22"/>
            <p:cNvSpPr txBox="1">
              <a:spLocks noChangeArrowheads="1"/>
            </p:cNvSpPr>
            <p:nvPr/>
          </p:nvSpPr>
          <p:spPr bwMode="auto">
            <a:xfrm>
              <a:off x="2304" y="2832"/>
              <a:ext cx="3216" cy="1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Note that this only worked because of the </a:t>
              </a:r>
              <a:r>
                <a:rPr lang="en-US" sz="2800">
                  <a:latin typeface="Times New Roman" pitchFamily="18" charset="0"/>
                </a:rPr>
                <a:t>2</a:t>
              </a:r>
              <a:r>
                <a:rPr lang="en-US" sz="2800" i="1">
                  <a:latin typeface="Times New Roman" pitchFamily="18" charset="0"/>
                </a:rPr>
                <a:t>x</a:t>
              </a:r>
              <a:r>
                <a:rPr lang="en-US"/>
                <a:t>  in the original.</a:t>
              </a:r>
            </a:p>
            <a:p>
              <a:r>
                <a:rPr lang="en-US"/>
                <a:t>Many integrals can </a:t>
              </a:r>
              <a:r>
                <a:rPr lang="en-US" u="sng"/>
                <a:t>not</a:t>
              </a:r>
              <a:r>
                <a:rPr lang="en-US"/>
                <a:t> be done by substitution.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98972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nimBg="1"/>
      <p:bldP spid="5125" grpId="0" animBg="1"/>
      <p:bldP spid="5126" grpId="0" animBg="1"/>
      <p:bldP spid="5132" grpId="0" animBg="1"/>
      <p:bldP spid="5136" grpId="0" animBg="1"/>
      <p:bldP spid="51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457200" y="304800"/>
            <a:ext cx="845820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Substitution Rule</a:t>
            </a:r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1981200" y="990600"/>
          <a:ext cx="3111500" cy="809625"/>
        </p:xfrm>
        <a:graphic>
          <a:graphicData uri="http://schemas.openxmlformats.org/presentationml/2006/ole">
            <p:oleObj spid="_x0000_s253954" name="Equation" r:id="rId3" imgW="1269449" imgH="330057" progId="">
              <p:embed/>
            </p:oleObj>
          </a:graphicData>
        </a:graphic>
      </p:graphicFrame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304800" y="2438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Since, </a:t>
            </a:r>
          </a:p>
        </p:txBody>
      </p:sp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2971800" y="2590800"/>
          <a:ext cx="2116138" cy="2211388"/>
        </p:xfrm>
        <a:graphic>
          <a:graphicData uri="http://schemas.openxmlformats.org/presentationml/2006/ole">
            <p:oleObj spid="_x0000_s253955" name="Equation" r:id="rId4" imgW="863225" imgH="901309" progId="">
              <p:embed/>
            </p:oleObj>
          </a:graphicData>
        </a:graphic>
      </p:graphicFrame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2819400" y="1152525"/>
            <a:ext cx="762000" cy="533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72" name="AutoShape 8"/>
          <p:cNvSpPr>
            <a:spLocks noChangeArrowheads="1"/>
          </p:cNvSpPr>
          <p:nvPr/>
        </p:nvSpPr>
        <p:spPr bwMode="auto">
          <a:xfrm>
            <a:off x="2133600" y="1905000"/>
            <a:ext cx="685800" cy="533400"/>
          </a:xfrm>
          <a:prstGeom prst="wedgeRectCallout">
            <a:avLst>
              <a:gd name="adj1" fmla="val 84722"/>
              <a:gd name="adj2" fmla="val -81250"/>
            </a:avLst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i="1"/>
              <a:t>u</a:t>
            </a:r>
          </a:p>
        </p:txBody>
      </p:sp>
      <p:sp>
        <p:nvSpPr>
          <p:cNvPr id="62473" name="AutoShape 9"/>
          <p:cNvSpPr>
            <a:spLocks noChangeArrowheads="1"/>
          </p:cNvSpPr>
          <p:nvPr/>
        </p:nvSpPr>
        <p:spPr bwMode="auto">
          <a:xfrm>
            <a:off x="4419600" y="2057400"/>
            <a:ext cx="685800" cy="533400"/>
          </a:xfrm>
          <a:prstGeom prst="wedgeRectCallout">
            <a:avLst>
              <a:gd name="adj1" fmla="val -66667"/>
              <a:gd name="adj2" fmla="val -100597"/>
            </a:avLst>
          </a:prstGeom>
          <a:solidFill>
            <a:schemeClr val="tx2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i="1"/>
              <a:t>du</a:t>
            </a: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3733800" y="1143000"/>
            <a:ext cx="1295400" cy="609600"/>
          </a:xfrm>
          <a:prstGeom prst="rect">
            <a:avLst/>
          </a:prstGeom>
          <a:solidFill>
            <a:schemeClr val="tx2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2475" name="Object 11"/>
          <p:cNvGraphicFramePr>
            <a:graphicFrameLocks noChangeAspect="1"/>
          </p:cNvGraphicFramePr>
          <p:nvPr/>
        </p:nvGraphicFramePr>
        <p:xfrm>
          <a:off x="5105400" y="990600"/>
          <a:ext cx="2133600" cy="868363"/>
        </p:xfrm>
        <a:graphic>
          <a:graphicData uri="http://schemas.openxmlformats.org/presentationml/2006/ole">
            <p:oleObj spid="_x0000_s253956" name="Equation" r:id="rId5" imgW="812447" imgH="33005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/>
      <p:bldP spid="62471" grpId="0" animBg="1"/>
      <p:bldP spid="62472" grpId="0" animBg="1"/>
      <p:bldP spid="62473" grpId="0" animBg="1"/>
      <p:bldP spid="624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83275" y="115888"/>
            <a:ext cx="2031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sz="3600" b="1" i="1" dirty="0" smtClean="0">
                <a:solidFill>
                  <a:schemeClr val="accent2"/>
                </a:solidFill>
              </a:rPr>
              <a:t>:</a:t>
            </a:r>
            <a:endParaRPr lang="en-US" sz="3600" b="1" i="1" dirty="0">
              <a:solidFill>
                <a:schemeClr val="accent2"/>
              </a:solidFill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822325" y="854075"/>
          <a:ext cx="2012950" cy="712788"/>
        </p:xfrm>
        <a:graphic>
          <a:graphicData uri="http://schemas.openxmlformats.org/presentationml/2006/ole">
            <p:oleObj spid="_x0000_s254978" name="Equation" r:id="rId3" imgW="787400" imgH="279400" progId="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581400" y="914400"/>
          <a:ext cx="2206625" cy="452438"/>
        </p:xfrm>
        <a:graphic>
          <a:graphicData uri="http://schemas.openxmlformats.org/presentationml/2006/ole">
            <p:oleObj spid="_x0000_s254979" name="Equation" r:id="rId4" imgW="863225" imgH="177723" progId="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3810000" y="1600200"/>
          <a:ext cx="1590675" cy="452438"/>
        </p:xfrm>
        <a:graphic>
          <a:graphicData uri="http://schemas.openxmlformats.org/presentationml/2006/ole">
            <p:oleObj spid="_x0000_s254980" name="Equation" r:id="rId5" imgW="621760" imgH="177646" progId="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3733800" y="2286000"/>
          <a:ext cx="1590675" cy="1001713"/>
        </p:xfrm>
        <a:graphic>
          <a:graphicData uri="http://schemas.openxmlformats.org/presentationml/2006/ole">
            <p:oleObj spid="_x0000_s254981" name="Equation" r:id="rId6" imgW="622030" imgH="393529" progId="">
              <p:embed/>
            </p:oleObj>
          </a:graphicData>
        </a:graphic>
      </p:graphicFrame>
      <p:sp>
        <p:nvSpPr>
          <p:cNvPr id="6151" name="AutoShape 7"/>
          <p:cNvSpPr>
            <a:spLocks/>
          </p:cNvSpPr>
          <p:nvPr/>
        </p:nvSpPr>
        <p:spPr bwMode="auto">
          <a:xfrm>
            <a:off x="5715000" y="1676400"/>
            <a:ext cx="457200" cy="1524000"/>
          </a:xfrm>
          <a:prstGeom prst="rightBrace">
            <a:avLst>
              <a:gd name="adj1" fmla="val 27778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400800" y="2160588"/>
            <a:ext cx="18907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Solve for </a:t>
            </a:r>
            <a:r>
              <a:rPr lang="en-US" sz="2800" i="1">
                <a:solidFill>
                  <a:schemeClr val="accent2"/>
                </a:solidFill>
                <a:latin typeface="Times New Roman" pitchFamily="18" charset="0"/>
              </a:rPr>
              <a:t>dx</a:t>
            </a:r>
            <a:r>
              <a:rPr lang="en-US">
                <a:solidFill>
                  <a:schemeClr val="accent2"/>
                </a:solidFill>
              </a:rPr>
              <a:t>.</a:t>
            </a:r>
          </a:p>
        </p:txBody>
      </p:sp>
      <p:graphicFrame>
        <p:nvGraphicFramePr>
          <p:cNvPr id="61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23168052"/>
              </p:ext>
            </p:extLst>
          </p:nvPr>
        </p:nvGraphicFramePr>
        <p:xfrm>
          <a:off x="736600" y="1916113"/>
          <a:ext cx="2079625" cy="1069975"/>
        </p:xfrm>
        <a:graphic>
          <a:graphicData uri="http://schemas.openxmlformats.org/presentationml/2006/ole">
            <p:oleObj spid="_x0000_s254982" name="Equation" r:id="rId7" imgW="812520" imgH="419040" progId="">
              <p:embed/>
            </p:oleObj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28600094"/>
              </p:ext>
            </p:extLst>
          </p:nvPr>
        </p:nvGraphicFramePr>
        <p:xfrm>
          <a:off x="768350" y="3124200"/>
          <a:ext cx="2209800" cy="1069975"/>
        </p:xfrm>
        <a:graphic>
          <a:graphicData uri="http://schemas.openxmlformats.org/presentationml/2006/ole">
            <p:oleObj spid="_x0000_s254983" name="Equation" r:id="rId8" imgW="863280" imgH="419040" progId="">
              <p:embed/>
            </p:oleObj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35336938"/>
              </p:ext>
            </p:extLst>
          </p:nvPr>
        </p:nvGraphicFramePr>
        <p:xfrm>
          <a:off x="787819" y="4370387"/>
          <a:ext cx="1754188" cy="1069975"/>
        </p:xfrm>
        <a:graphic>
          <a:graphicData uri="http://schemas.openxmlformats.org/presentationml/2006/ole">
            <p:oleObj spid="_x0000_s254984" name="Equation" r:id="rId9" imgW="685800" imgH="419040" progId="">
              <p:embed/>
            </p:oleObj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09696851"/>
              </p:ext>
            </p:extLst>
          </p:nvPr>
        </p:nvGraphicFramePr>
        <p:xfrm>
          <a:off x="2667000" y="4373562"/>
          <a:ext cx="2730500" cy="1036638"/>
        </p:xfrm>
        <a:graphic>
          <a:graphicData uri="http://schemas.openxmlformats.org/presentationml/2006/ole">
            <p:oleObj spid="_x0000_s254985" name="Equation" r:id="rId10" imgW="1066680" imgH="40608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7613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  <p:bldP spid="615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457200" y="304800"/>
            <a:ext cx="8458200" cy="1200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Substitution Rule </a:t>
            </a:r>
            <a:r>
              <a:rPr lang="en-US" sz="3600" b="1" i="1" dirty="0">
                <a:solidFill>
                  <a:schemeClr val="accent2"/>
                </a:solidFill>
              </a:rPr>
              <a:t>– General Technique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457200" y="1752600"/>
            <a:ext cx="8229600" cy="4401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Let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/>
              <a:t>be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/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). </a:t>
            </a:r>
            <a:r>
              <a:rPr lang="en-US" sz="2800" dirty="0"/>
              <a:t>You may wish to rearrange the function so that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g’</a:t>
            </a:r>
            <a:r>
              <a:rPr lang="en-US" sz="2800" dirty="0" smtClean="0"/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is </a:t>
            </a:r>
            <a:r>
              <a:rPr lang="en-US" sz="2800" dirty="0"/>
              <a:t>in front of the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sz="2800" dirty="0"/>
              <a:t>.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Determine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du/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sz="2800" dirty="0"/>
              <a:t> and multiply both sides by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sz="2800" dirty="0" smtClean="0"/>
              <a:t>. Verify that the derivative also appears in the integrand. (It’s ok if it’s just off by a constant)</a:t>
            </a:r>
            <a:endParaRPr lang="en-US" sz="2800" dirty="0"/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</a:pPr>
            <a:r>
              <a:rPr lang="en-US" sz="2800" dirty="0" smtClean="0"/>
              <a:t>Make the substitution and everything must be written in terms of new variables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dirty="0" smtClean="0"/>
              <a:t>. (You need to modify the integrand first if the derivative in step 2  is off by a constant)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79112" y="193855"/>
            <a:ext cx="2031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sz="3600" b="1" i="1" dirty="0" smtClean="0">
                <a:solidFill>
                  <a:schemeClr val="accent2"/>
                </a:solidFill>
              </a:rPr>
              <a:t>:</a:t>
            </a:r>
            <a:endParaRPr lang="en-US" sz="3600" b="1" i="1" dirty="0">
              <a:solidFill>
                <a:schemeClr val="accent2"/>
              </a:solidFill>
            </a:endParaRP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498475" y="854075"/>
          <a:ext cx="2662238" cy="712788"/>
        </p:xfrm>
        <a:graphic>
          <a:graphicData uri="http://schemas.openxmlformats.org/presentationml/2006/ole">
            <p:oleObj spid="_x0000_s257026" name="Equation" r:id="rId3" imgW="1040948" imgH="279279" progId="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4724400" y="1676400"/>
          <a:ext cx="1590675" cy="452438"/>
        </p:xfrm>
        <a:graphic>
          <a:graphicData uri="http://schemas.openxmlformats.org/presentationml/2006/ole">
            <p:oleObj spid="_x0000_s257027" name="Equation" r:id="rId4" imgW="621760" imgH="177646" progId="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4648200" y="2362200"/>
          <a:ext cx="1590675" cy="1001713"/>
        </p:xfrm>
        <a:graphic>
          <a:graphicData uri="http://schemas.openxmlformats.org/presentationml/2006/ole">
            <p:oleObj spid="_x0000_s257028" name="Equation" r:id="rId5" imgW="622030" imgH="393529" progId="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685800" y="1981200"/>
          <a:ext cx="2014538" cy="1003300"/>
        </p:xfrm>
        <a:graphic>
          <a:graphicData uri="http://schemas.openxmlformats.org/presentationml/2006/ole">
            <p:oleObj spid="_x0000_s257029" name="Equation" r:id="rId6" imgW="787058" imgH="393529" progId="">
              <p:embed/>
            </p:oleObj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762000" y="3429000"/>
          <a:ext cx="1754188" cy="1003300"/>
        </p:xfrm>
        <a:graphic>
          <a:graphicData uri="http://schemas.openxmlformats.org/presentationml/2006/ole">
            <p:oleObj spid="_x0000_s257030" name="Equation" r:id="rId7" imgW="685800" imgH="393700" progId="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609600" y="4800600"/>
          <a:ext cx="2794000" cy="1003300"/>
        </p:xfrm>
        <a:graphic>
          <a:graphicData uri="http://schemas.openxmlformats.org/presentationml/2006/ole">
            <p:oleObj spid="_x0000_s257031" name="Equation" r:id="rId8" imgW="1091726" imgH="393529" progId="">
              <p:embed/>
            </p:oleObj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4343400" y="914400"/>
          <a:ext cx="2271713" cy="452438"/>
        </p:xfrm>
        <a:graphic>
          <a:graphicData uri="http://schemas.openxmlformats.org/presentationml/2006/ole">
            <p:oleObj spid="_x0000_s257032" name="Equation" r:id="rId9" imgW="888614" imgH="177723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02684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12725" y="115888"/>
            <a:ext cx="24096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sz="3600" b="1" i="1" dirty="0">
                <a:solidFill>
                  <a:schemeClr val="accent2"/>
                </a:solidFill>
              </a:rPr>
              <a:t> 7: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498475" y="854075"/>
          <a:ext cx="2660650" cy="712788"/>
        </p:xfrm>
        <a:graphic>
          <a:graphicData uri="http://schemas.openxmlformats.org/presentationml/2006/ole">
            <p:oleObj spid="_x0000_s258050" name="Equation" r:id="rId3" imgW="1040948" imgH="279279" progId="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4441825" y="2133600"/>
          <a:ext cx="2046288" cy="452438"/>
        </p:xfrm>
        <a:graphic>
          <a:graphicData uri="http://schemas.openxmlformats.org/presentationml/2006/ole">
            <p:oleObj spid="_x0000_s258051" name="Equation" r:id="rId4" imgW="799753" imgH="177723" progId="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419600" y="2895600"/>
          <a:ext cx="2174875" cy="452438"/>
        </p:xfrm>
        <a:graphic>
          <a:graphicData uri="http://schemas.openxmlformats.org/presentationml/2006/ole">
            <p:oleObj spid="_x0000_s258052" name="Equation" r:id="rId5" imgW="850531" imgH="177723" progId="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528638" y="1965325"/>
          <a:ext cx="2824162" cy="744538"/>
        </p:xfrm>
        <a:graphic>
          <a:graphicData uri="http://schemas.openxmlformats.org/presentationml/2006/ole">
            <p:oleObj spid="_x0000_s258053" name="Equation" r:id="rId6" imgW="1104900" imgH="292100" progId="">
              <p:embed/>
            </p:oleObj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1143000" y="3124200"/>
          <a:ext cx="1233488" cy="712788"/>
        </p:xfrm>
        <a:graphic>
          <a:graphicData uri="http://schemas.openxmlformats.org/presentationml/2006/ole">
            <p:oleObj spid="_x0000_s258054" name="Equation" r:id="rId7" imgW="482391" imgH="279279" progId="">
              <p:embed/>
            </p:oleObj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1138238" y="4122738"/>
          <a:ext cx="1395412" cy="1003300"/>
        </p:xfrm>
        <a:graphic>
          <a:graphicData uri="http://schemas.openxmlformats.org/presentationml/2006/ole">
            <p:oleObj spid="_x0000_s258055" name="Equation" r:id="rId8" imgW="545863" imgH="393529" progId="">
              <p:embed/>
            </p:oleObj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884238" y="5334000"/>
          <a:ext cx="1914525" cy="1003300"/>
        </p:xfrm>
        <a:graphic>
          <a:graphicData uri="http://schemas.openxmlformats.org/presentationml/2006/ole">
            <p:oleObj spid="_x0000_s258056" name="Equation" r:id="rId9" imgW="748975" imgH="393529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65908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7917</TotalTime>
  <Words>391</Words>
  <Application>Microsoft Office PowerPoint</Application>
  <PresentationFormat>On-screen Show (4:3)</PresentationFormat>
  <Paragraphs>49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SCC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Limits</dc:title>
  <dc:creator>Phong Chau</dc:creator>
  <cp:lastModifiedBy>Phong</cp:lastModifiedBy>
  <cp:revision>204</cp:revision>
  <dcterms:created xsi:type="dcterms:W3CDTF">2005-10-11T19:45:23Z</dcterms:created>
  <dcterms:modified xsi:type="dcterms:W3CDTF">2015-01-03T05:09:01Z</dcterms:modified>
</cp:coreProperties>
</file>