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260" r:id="rId4"/>
    <p:sldId id="261" r:id="rId5"/>
    <p:sldId id="281" r:id="rId6"/>
    <p:sldId id="263" r:id="rId7"/>
    <p:sldId id="265" r:id="rId8"/>
    <p:sldId id="302" r:id="rId9"/>
    <p:sldId id="284" r:id="rId10"/>
    <p:sldId id="287" r:id="rId11"/>
    <p:sldId id="288" r:id="rId12"/>
    <p:sldId id="289" r:id="rId13"/>
    <p:sldId id="290" r:id="rId14"/>
    <p:sldId id="295" r:id="rId15"/>
    <p:sldId id="296" r:id="rId16"/>
    <p:sldId id="297" r:id="rId17"/>
    <p:sldId id="298" r:id="rId18"/>
    <p:sldId id="300" r:id="rId19"/>
    <p:sldId id="30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0000"/>
    <a:srgbClr val="CCFFFF"/>
    <a:srgbClr val="9900CC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77" d="100"/>
          <a:sy n="77" d="100"/>
        </p:scale>
        <p:origin x="-66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5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2" Type="http://schemas.openxmlformats.org/officeDocument/2006/relationships/image" Target="../media/image30.wmf"/><Relationship Id="rId1" Type="http://schemas.openxmlformats.org/officeDocument/2006/relationships/image" Target="../media/image14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3.wmf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3.wmf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074563" y="1905000"/>
            <a:ext cx="686296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1.1 – 1.2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The Geometry and Algebra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of Vectors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471804" y="5307495"/>
            <a:ext cx="69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066800" y="2473622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</a:t>
            </a:r>
          </a:p>
        </p:txBody>
      </p:sp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1365250" y="2357735"/>
          <a:ext cx="1189038" cy="660400"/>
        </p:xfrm>
        <a:graphic>
          <a:graphicData uri="http://schemas.openxmlformats.org/presentationml/2006/ole">
            <p:oleObj spid="_x0000_s55299" name="Equation" r:id="rId3" imgW="457002" imgH="253890" progId="">
              <p:embed/>
            </p:oleObj>
          </a:graphicData>
        </a:graphic>
      </p:graphicFrame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590800" y="2422822"/>
            <a:ext cx="33736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then </a:t>
            </a:r>
            <a:r>
              <a:rPr lang="en-US" sz="2800" b="1" dirty="0">
                <a:latin typeface="Times New Roman" pitchFamily="18" charset="0"/>
              </a:rPr>
              <a:t>v</a:t>
            </a:r>
            <a:r>
              <a:rPr lang="en-US" dirty="0"/>
              <a:t> is a </a:t>
            </a:r>
            <a:r>
              <a:rPr lang="en-US" u="sng" dirty="0" smtClean="0">
                <a:solidFill>
                  <a:schemeClr val="accent2"/>
                </a:solidFill>
              </a:rPr>
              <a:t>zero vector 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6032500" y="2433935"/>
          <a:ext cx="1663700" cy="609600"/>
        </p:xfrm>
        <a:graphic>
          <a:graphicData uri="http://schemas.openxmlformats.org/presentationml/2006/ole">
            <p:oleObj spid="_x0000_s55300" name="Equation" r:id="rId4" imgW="723600" imgH="266400" progId="">
              <p:embed/>
            </p:oleObj>
          </a:graphicData>
        </a:graphic>
      </p:graphicFrame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676400" y="6015335"/>
            <a:ext cx="50626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are called the </a:t>
            </a:r>
            <a:r>
              <a:rPr lang="en-US" u="sng" dirty="0" smtClean="0">
                <a:solidFill>
                  <a:schemeClr val="accent2"/>
                </a:solidFill>
              </a:rPr>
              <a:t>standard unit vectors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685800" y="1062335"/>
            <a:ext cx="2768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</a:t>
            </a:r>
            <a:r>
              <a:rPr lang="en-US" u="sng" dirty="0">
                <a:solidFill>
                  <a:schemeClr val="accent2"/>
                </a:solidFill>
              </a:rPr>
              <a:t>magnitude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of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5867400" y="106233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is:</a:t>
            </a:r>
          </a:p>
        </p:txBody>
      </p:sp>
      <p:graphicFrame>
        <p:nvGraphicFramePr>
          <p:cNvPr id="30" name="Object 14"/>
          <p:cNvGraphicFramePr>
            <a:graphicFrameLocks noChangeAspect="1"/>
          </p:cNvGraphicFramePr>
          <p:nvPr/>
        </p:nvGraphicFramePr>
        <p:xfrm>
          <a:off x="2971800" y="1748135"/>
          <a:ext cx="2919412" cy="647700"/>
        </p:xfrm>
        <a:graphic>
          <a:graphicData uri="http://schemas.openxmlformats.org/presentationml/2006/ole">
            <p:oleObj spid="_x0000_s55303" name="Equation" r:id="rId5" imgW="1307880" imgH="291960" progId="">
              <p:embed/>
            </p:oleObj>
          </a:graphicData>
        </a:graphic>
      </p:graphicFrame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066800" y="3184822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If</a:t>
            </a:r>
          </a:p>
        </p:txBody>
      </p:sp>
      <p:graphicFrame>
        <p:nvGraphicFramePr>
          <p:cNvPr id="32" name="Object 3"/>
          <p:cNvGraphicFramePr>
            <a:graphicFrameLocks noChangeAspect="1"/>
          </p:cNvGraphicFramePr>
          <p:nvPr/>
        </p:nvGraphicFramePr>
        <p:xfrm>
          <a:off x="1395413" y="3068935"/>
          <a:ext cx="1122362" cy="660400"/>
        </p:xfrm>
        <a:graphic>
          <a:graphicData uri="http://schemas.openxmlformats.org/presentationml/2006/ole">
            <p:oleObj spid="_x0000_s55304" name="Equation" r:id="rId6" imgW="431640" imgH="253800" progId="">
              <p:embed/>
            </p:oleObj>
          </a:graphicData>
        </a:graphic>
      </p:graphicFrame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2590800" y="3134022"/>
            <a:ext cx="31861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then </a:t>
            </a:r>
            <a:r>
              <a:rPr lang="en-US" sz="2800" b="1" dirty="0">
                <a:latin typeface="Times New Roman" pitchFamily="18" charset="0"/>
              </a:rPr>
              <a:t>v</a:t>
            </a:r>
            <a:r>
              <a:rPr lang="en-US" dirty="0"/>
              <a:t> is a </a:t>
            </a:r>
            <a:r>
              <a:rPr lang="en-US" u="sng" dirty="0">
                <a:solidFill>
                  <a:schemeClr val="accent2"/>
                </a:solidFill>
              </a:rPr>
              <a:t>unit vector</a:t>
            </a:r>
            <a:r>
              <a:rPr lang="en-US" dirty="0"/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67000" y="228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Vectors in Space</a:t>
            </a:r>
          </a:p>
        </p:txBody>
      </p:sp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3409122" y="1020417"/>
          <a:ext cx="2374900" cy="569913"/>
        </p:xfrm>
        <a:graphic>
          <a:graphicData uri="http://schemas.openxmlformats.org/presentationml/2006/ole">
            <p:oleObj spid="_x0000_s55306" name="Equation" r:id="rId7" imgW="939600" imgH="228600" progId="Equation.3">
              <p:embed/>
            </p:oleObj>
          </a:graphicData>
        </a:graphic>
      </p:graphicFrame>
      <p:graphicFrame>
        <p:nvGraphicFramePr>
          <p:cNvPr id="55307" name="Object 11"/>
          <p:cNvGraphicFramePr>
            <a:graphicFrameLocks noChangeAspect="1"/>
          </p:cNvGraphicFramePr>
          <p:nvPr/>
        </p:nvGraphicFramePr>
        <p:xfrm>
          <a:off x="3363912" y="3797300"/>
          <a:ext cx="1817688" cy="546100"/>
        </p:xfrm>
        <a:graphic>
          <a:graphicData uri="http://schemas.openxmlformats.org/presentationml/2006/ole">
            <p:oleObj spid="_x0000_s55307" name="Equation" r:id="rId8" imgW="711000" imgH="215640" progId="Equation.3">
              <p:embed/>
            </p:oleObj>
          </a:graphicData>
        </a:graphic>
      </p:graphicFrame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3352800" y="4559300"/>
          <a:ext cx="1819275" cy="546100"/>
        </p:xfrm>
        <a:graphic>
          <a:graphicData uri="http://schemas.openxmlformats.org/presentationml/2006/ole">
            <p:oleObj spid="_x0000_s55308" name="Equation" r:id="rId9" imgW="711000" imgH="215640" progId="Equation.3">
              <p:embed/>
            </p:oleObj>
          </a:graphicData>
        </a:graphic>
      </p:graphicFrame>
      <p:graphicFrame>
        <p:nvGraphicFramePr>
          <p:cNvPr id="55309" name="Object 13"/>
          <p:cNvGraphicFramePr>
            <a:graphicFrameLocks noChangeAspect="1"/>
          </p:cNvGraphicFramePr>
          <p:nvPr/>
        </p:nvGraphicFramePr>
        <p:xfrm>
          <a:off x="3352800" y="5257800"/>
          <a:ext cx="1819275" cy="577850"/>
        </p:xfrm>
        <a:graphic>
          <a:graphicData uri="http://schemas.openxmlformats.org/presentationml/2006/ole">
            <p:oleObj spid="_x0000_s55309" name="Equation" r:id="rId10" imgW="711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utoUpdateAnimBg="0"/>
      <p:bldP spid="19" grpId="0"/>
      <p:bldP spid="21" grpId="0"/>
      <p:bldP spid="26" grpId="0"/>
      <p:bldP spid="31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003300" y="838200"/>
          <a:ext cx="7112000" cy="635000"/>
        </p:xfrm>
        <a:graphic>
          <a:graphicData uri="http://schemas.openxmlformats.org/presentationml/2006/ole">
            <p:oleObj spid="_x0000_s56322" name="Equation" r:id="rId3" imgW="2844720" imgH="253800" progId="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971800" y="1536700"/>
          <a:ext cx="5081588" cy="660400"/>
        </p:xfrm>
        <a:graphic>
          <a:graphicData uri="http://schemas.openxmlformats.org/presentationml/2006/ole">
            <p:oleObj spid="_x0000_s56323" name="Equation" r:id="rId4" imgW="1942920" imgH="253800" progId="">
              <p:embed/>
            </p:oleObj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1600200"/>
            <a:ext cx="1809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Vector sum: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3048000" y="4038600"/>
          <a:ext cx="4826000" cy="635000"/>
        </p:xfrm>
        <a:graphic>
          <a:graphicData uri="http://schemas.openxmlformats.org/presentationml/2006/ole">
            <p:oleObj spid="_x0000_s56324" name="Equation" r:id="rId5" imgW="1930320" imgH="253800" progId="">
              <p:embed/>
            </p:oleObj>
          </a:graphicData>
        </a:graphic>
      </p:graphicFrame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04800" y="4114800"/>
            <a:ext cx="2489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Vector difference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04800" y="2438400"/>
            <a:ext cx="2982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Scalar Multiplication</a:t>
            </a:r>
            <a:r>
              <a:rPr lang="en-US" dirty="0"/>
              <a:t>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522662" y="2362200"/>
          <a:ext cx="3182938" cy="673100"/>
        </p:xfrm>
        <a:graphic>
          <a:graphicData uri="http://schemas.openxmlformats.org/presentationml/2006/ole">
            <p:oleObj spid="_x0000_s56325" name="Equation" r:id="rId6" imgW="1193760" imgH="253800" progId="">
              <p:embed/>
            </p:oleObj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61950" y="3200400"/>
            <a:ext cx="291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Negative</a:t>
            </a:r>
            <a:r>
              <a:rPr lang="en-US" dirty="0"/>
              <a:t> (opposite):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348038" y="3111500"/>
          <a:ext cx="4957762" cy="698500"/>
        </p:xfrm>
        <a:graphic>
          <a:graphicData uri="http://schemas.openxmlformats.org/presentationml/2006/ole">
            <p:oleObj spid="_x0000_s56326" name="Equation" r:id="rId7" imgW="1790640" imgH="253800" progId="">
              <p:embed/>
            </p:oleObj>
          </a:graphicData>
        </a:graphic>
      </p:graphicFrame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33400" y="5029200"/>
            <a:ext cx="72390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</a:rPr>
              <a:t> Vector </a:t>
            </a:r>
            <a:r>
              <a:rPr lang="en-US" b="1" dirty="0" smtClean="0">
                <a:latin typeface="Times New Roman" pitchFamily="18" charset="0"/>
              </a:rPr>
              <a:t>v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parallel</a:t>
            </a:r>
            <a:r>
              <a:rPr lang="en-US" dirty="0" smtClean="0"/>
              <a:t> to </a:t>
            </a:r>
            <a:r>
              <a:rPr lang="en-US" b="1" dirty="0" smtClean="0">
                <a:latin typeface="Times New Roman" pitchFamily="18" charset="0"/>
              </a:rPr>
              <a:t>u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if and only if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v =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some </a:t>
            </a:r>
            <a:r>
              <a:rPr lang="en-US" i="1" dirty="0" smtClean="0">
                <a:latin typeface="+mn-lt"/>
              </a:rPr>
              <a:t>k.</a:t>
            </a:r>
            <a:endParaRPr lang="en-US" i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10102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Vectors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9" grpId="0" autoUpdateAnimBg="0"/>
      <p:bldP spid="9" grpId="0" autoUpdateAnimBg="0"/>
      <p:bldP spid="11" grpId="0" autoUpdateAnimBg="0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09600" y="1066800"/>
            <a:ext cx="81534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The set of all vectors with n real-valued components is denoted by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en-US" baseline="50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. Thus, a vector in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en-US" baseline="50000" dirty="0" err="1" smtClean="0">
                <a:solidFill>
                  <a:srgbClr val="FF0000"/>
                </a:solidFill>
              </a:rPr>
              <a:t>n</a:t>
            </a:r>
            <a:r>
              <a:rPr lang="en-US" baseline="50000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has the form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en-US" baseline="500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is the set of all vectors in the plane.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en-US" baseline="50000" dirty="0" smtClean="0">
                <a:solidFill>
                  <a:srgbClr val="FF0000"/>
                </a:solidFill>
              </a:rPr>
              <a:t>3 </a:t>
            </a:r>
            <a:r>
              <a:rPr lang="en-US" dirty="0" smtClean="0"/>
              <a:t>is the set of all vectors in three-dimensional space.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Z</a:t>
            </a:r>
            <a:r>
              <a:rPr lang="en-US" baseline="50000" dirty="0" smtClean="0">
                <a:solidFill>
                  <a:srgbClr val="FF0000"/>
                </a:solidFill>
              </a:rPr>
              <a:t>3 </a:t>
            </a:r>
            <a:r>
              <a:rPr lang="en-US" dirty="0" smtClean="0"/>
              <a:t>is the set of all vectors in three-dimensional space whose components are integers.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Z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baseline="500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the set {0, 1, 2} with special operations (Integer modulo 3)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62200" y="3048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Vectors in </a:t>
            </a:r>
            <a:r>
              <a:rPr 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3200" b="1" baseline="500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Z</a:t>
            </a:r>
            <a:r>
              <a:rPr lang="en-US" sz="3200" b="1" baseline="5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2819400" y="1905000"/>
          <a:ext cx="2790825" cy="569913"/>
        </p:xfrm>
        <a:graphic>
          <a:graphicData uri="http://schemas.openxmlformats.org/presentationml/2006/ole">
            <p:oleObj spid="_x0000_s62468" name="Equation" r:id="rId3" imgW="11048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95400" y="3048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Algebraic Properties of Vectors </a:t>
            </a:r>
            <a:endParaRPr lang="en-US" sz="3200" b="1" baseline="50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1058863" y="1295400"/>
          <a:ext cx="6800850" cy="3925888"/>
        </p:xfrm>
        <a:graphic>
          <a:graphicData uri="http://schemas.openxmlformats.org/presentationml/2006/ole">
            <p:oleObj spid="_x0000_s63490" name="Equation" r:id="rId3" imgW="2692080" imgH="1574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1828800" y="3733800"/>
            <a:ext cx="5410200" cy="1295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787839" y="1447800"/>
            <a:ext cx="5562600" cy="1295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766142" y="1524000"/>
            <a:ext cx="56380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dot product </a:t>
            </a:r>
            <a:r>
              <a:rPr lang="en-US" dirty="0" smtClean="0"/>
              <a:t>of 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dirty="0" smtClean="0"/>
              <a:t> and 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b="1" dirty="0" smtClean="0"/>
              <a:t> </a:t>
            </a:r>
            <a:r>
              <a:rPr lang="en-US" dirty="0" smtClean="0"/>
              <a:t>is defined by</a:t>
            </a:r>
            <a:endParaRPr lang="en-US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089833" y="3733800"/>
            <a:ext cx="522536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Two vectors 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dirty="0" smtClean="0"/>
              <a:t> and 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0000"/>
                </a:solidFill>
              </a:rPr>
              <a:t>orthogonal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if they meet at a right angle.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if and only if  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b="1" dirty="0" smtClean="0"/>
              <a:t> ∙ 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 = 0. </a:t>
            </a:r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803295" y="2819400"/>
            <a:ext cx="23407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(Read </a:t>
            </a:r>
            <a:r>
              <a:rPr lang="en-US" dirty="0">
                <a:solidFill>
                  <a:schemeClr val="accent2"/>
                </a:solidFill>
              </a:rPr>
              <a:t>“u dot v</a:t>
            </a:r>
            <a:r>
              <a:rPr lang="en-US" dirty="0" smtClean="0">
                <a:solidFill>
                  <a:schemeClr val="accent2"/>
                </a:solidFill>
              </a:rPr>
              <a:t>”)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609600" y="3048000"/>
            <a:ext cx="6380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</a:t>
            </a:r>
            <a:r>
              <a:rPr lang="en-US" u="sng" dirty="0"/>
              <a:t>dot product</a:t>
            </a:r>
            <a:r>
              <a:rPr lang="en-US" dirty="0"/>
              <a:t> </a:t>
            </a:r>
            <a:r>
              <a:rPr lang="en-US" dirty="0" smtClean="0"/>
              <a:t> is also </a:t>
            </a:r>
            <a:r>
              <a:rPr lang="en-US" dirty="0"/>
              <a:t>called </a:t>
            </a:r>
            <a:r>
              <a:rPr lang="en-US" i="1" u="sng" dirty="0" smtClean="0">
                <a:solidFill>
                  <a:srgbClr val="FF0000"/>
                </a:solidFill>
              </a:rPr>
              <a:t>scalar product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838200" y="762000"/>
          <a:ext cx="6643688" cy="569913"/>
        </p:xfrm>
        <a:graphic>
          <a:graphicData uri="http://schemas.openxmlformats.org/presentationml/2006/ole">
            <p:oleObj spid="_x0000_s67589" name="Equation" r:id="rId3" imgW="2628720" imgH="228600" progId="Equation.3">
              <p:embed/>
            </p:oleObj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2245039" y="2057400"/>
          <a:ext cx="4589462" cy="569913"/>
        </p:xfrm>
        <a:graphic>
          <a:graphicData uri="http://schemas.openxmlformats.org/presentationml/2006/ole">
            <p:oleObj spid="_x0000_s67590" name="Equation" r:id="rId4" imgW="1815840" imgH="2286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5052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  <a:endParaRPr lang="en-US" sz="3200" b="1" baseline="50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447800" y="5334000"/>
            <a:ext cx="6400800" cy="1295400"/>
          </a:xfrm>
          <a:prstGeom prst="roundRect">
            <a:avLst/>
          </a:prstGeom>
          <a:ln>
            <a:solidFill>
              <a:srgbClr val="993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828800" y="5410200"/>
            <a:ext cx="5791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The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distance</a:t>
            </a:r>
            <a:r>
              <a:rPr lang="en-US" dirty="0" smtClean="0"/>
              <a:t> between vectors </a:t>
            </a:r>
            <a:r>
              <a:rPr lang="en-US" b="1" dirty="0" smtClean="0"/>
              <a:t>u</a:t>
            </a:r>
            <a:r>
              <a:rPr lang="en-US" dirty="0" smtClean="0"/>
              <a:t> and </a:t>
            </a:r>
            <a:r>
              <a:rPr lang="en-US" b="1" dirty="0" smtClean="0"/>
              <a:t>v </a:t>
            </a:r>
            <a:r>
              <a:rPr lang="en-US" dirty="0" smtClean="0"/>
              <a:t>is defined by</a:t>
            </a:r>
            <a:endParaRPr lang="en-US" dirty="0"/>
          </a:p>
        </p:txBody>
      </p:sp>
      <p:graphicFrame>
        <p:nvGraphicFramePr>
          <p:cNvPr id="22" name="Object 6"/>
          <p:cNvGraphicFramePr>
            <a:graphicFrameLocks noChangeAspect="1"/>
          </p:cNvGraphicFramePr>
          <p:nvPr/>
        </p:nvGraphicFramePr>
        <p:xfrm>
          <a:off x="3505200" y="5943600"/>
          <a:ext cx="2921000" cy="633413"/>
        </p:xfrm>
        <a:graphic>
          <a:graphicData uri="http://schemas.openxmlformats.org/presentationml/2006/ole">
            <p:oleObj spid="_x0000_s67591" name="Equation" r:id="rId5" imgW="11556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4" grpId="0" uiExpand="1" build="allAtOnce" autoUpdateAnimBg="0"/>
      <p:bldP spid="16" grpId="0" autoUpdateAnimBg="0"/>
      <p:bldP spid="18" grpId="0"/>
      <p:bldP spid="2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1371600" y="1600200"/>
          <a:ext cx="2209800" cy="762000"/>
        </p:xfrm>
        <a:graphic>
          <a:graphicData uri="http://schemas.openxmlformats.org/presentationml/2006/ole">
            <p:oleObj spid="_x0000_s68610" name="Equation" r:id="rId3" imgW="736560" imgH="253800" progId="">
              <p:embed/>
            </p:oleObj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3581400" y="1600200"/>
          <a:ext cx="3276600" cy="762000"/>
        </p:xfrm>
        <a:graphic>
          <a:graphicData uri="http://schemas.openxmlformats.org/presentationml/2006/ole">
            <p:oleObj spid="_x0000_s68611" name="Equation" r:id="rId4" imgW="1091880" imgH="253800" progId="">
              <p:embed/>
            </p:oleObj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6896100" y="1676400"/>
          <a:ext cx="952500" cy="533400"/>
        </p:xfrm>
        <a:graphic>
          <a:graphicData uri="http://schemas.openxmlformats.org/presentationml/2006/ole">
            <p:oleObj spid="_x0000_s68612" name="Equation" r:id="rId5" imgW="317160" imgH="177480" progId="">
              <p:embed/>
            </p:oleObj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1295400" y="2766291"/>
          <a:ext cx="2209800" cy="669636"/>
        </p:xfrm>
        <a:graphic>
          <a:graphicData uri="http://schemas.openxmlformats.org/presentationml/2006/ole">
            <p:oleObj spid="_x0000_s68613" name="Equation" r:id="rId6" imgW="838080" imgH="253800" progId="">
              <p:embed/>
            </p:oleObj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3505200" y="2743200"/>
          <a:ext cx="3223260" cy="685800"/>
        </p:xfrm>
        <a:graphic>
          <a:graphicData uri="http://schemas.openxmlformats.org/presentationml/2006/ole">
            <p:oleObj spid="_x0000_s68614" name="Equation" r:id="rId7" imgW="1193760" imgH="253800" progId="">
              <p:embed/>
            </p:oleObj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6934200" y="2819400"/>
          <a:ext cx="723900" cy="533400"/>
        </p:xfrm>
        <a:graphic>
          <a:graphicData uri="http://schemas.openxmlformats.org/presentationml/2006/ole">
            <p:oleObj spid="_x0000_s68615" name="Equation" r:id="rId8" imgW="241200" imgH="177480" progId="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304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baseline="50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81000" y="762000"/>
          <a:ext cx="3432175" cy="508000"/>
        </p:xfrm>
        <a:graphic>
          <a:graphicData uri="http://schemas.openxmlformats.org/presentationml/2006/ole">
            <p:oleObj spid="_x0000_s69634" name="Equation" r:id="rId3" imgW="1371600" imgH="203040" progId="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981200" y="1447800"/>
          <a:ext cx="4530725" cy="3100387"/>
        </p:xfrm>
        <a:graphic>
          <a:graphicData uri="http://schemas.openxmlformats.org/presentationml/2006/ole">
            <p:oleObj spid="_x0000_s69635" name="Equation" r:id="rId4" imgW="1726920" imgH="1180800" progId="">
              <p:embed/>
            </p:oleObj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5181600" y="4648200"/>
          <a:ext cx="3298825" cy="666750"/>
        </p:xfrm>
        <a:graphic>
          <a:graphicData uri="http://schemas.openxmlformats.org/presentationml/2006/ole">
            <p:oleObj spid="_x0000_s69636" name="Equation" r:id="rId5" imgW="1257120" imgH="253800" progId="">
              <p:embed/>
            </p:oleObj>
          </a:graphicData>
        </a:graphic>
      </p:graphicFrame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81000" y="4724400"/>
            <a:ext cx="46987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Another form of the </a:t>
            </a:r>
            <a:r>
              <a:rPr lang="en-US" dirty="0" smtClean="0">
                <a:solidFill>
                  <a:srgbClr val="FF0000"/>
                </a:solidFill>
              </a:rPr>
              <a:t>Dot Product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81000" y="5486400"/>
          <a:ext cx="8001000" cy="448707"/>
        </p:xfrm>
        <a:graphic>
          <a:graphicData uri="http://schemas.openxmlformats.org/presentationml/2006/ole">
            <p:oleObj spid="_x0000_s69637" name="Equation" r:id="rId6" imgW="3619440" imgH="20304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1400" y="152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endParaRPr lang="en-US" sz="3200" b="1" baseline="50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762000" y="1219200"/>
            <a:ext cx="564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Find the angle between vectors </a:t>
            </a:r>
            <a:r>
              <a:rPr lang="en-US" sz="2800" b="1" dirty="0">
                <a:latin typeface="Times New Roman" pitchFamily="18" charset="0"/>
              </a:rPr>
              <a:t>u</a:t>
            </a:r>
            <a:r>
              <a:rPr lang="en-US" dirty="0"/>
              <a:t> and </a:t>
            </a:r>
            <a:r>
              <a:rPr lang="en-US" sz="2800" b="1" dirty="0">
                <a:latin typeface="Times New Roman" pitchFamily="18" charset="0"/>
              </a:rPr>
              <a:t>v</a:t>
            </a:r>
            <a:r>
              <a:rPr lang="en-US" dirty="0"/>
              <a:t>: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2386013" y="1828800"/>
          <a:ext cx="4295775" cy="809625"/>
        </p:xfrm>
        <a:graphic>
          <a:graphicData uri="http://schemas.openxmlformats.org/presentationml/2006/ole">
            <p:oleObj spid="_x0000_s70658" name="Equation" r:id="rId3" imgW="1346040" imgH="253800" progId="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81000" y="3048000"/>
          <a:ext cx="3238500" cy="1524000"/>
        </p:xfrm>
        <a:graphic>
          <a:graphicData uri="http://schemas.openxmlformats.org/presentationml/2006/ole">
            <p:oleObj spid="_x0000_s70659" name="Equation" r:id="rId4" imgW="1079280" imgH="507960" progId="">
              <p:embed/>
            </p:oleObj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3619500" y="3124200"/>
          <a:ext cx="3543300" cy="1371600"/>
        </p:xfrm>
        <a:graphic>
          <a:graphicData uri="http://schemas.openxmlformats.org/presentationml/2006/ole">
            <p:oleObj spid="_x0000_s70660" name="Equation" r:id="rId5" imgW="1180800" imgH="457200" progId="">
              <p:embed/>
            </p:oleObj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7162800" y="3505200"/>
          <a:ext cx="1409700" cy="609600"/>
        </p:xfrm>
        <a:graphic>
          <a:graphicData uri="http://schemas.openxmlformats.org/presentationml/2006/ole">
            <p:oleObj spid="_x0000_s70661" name="Equation" r:id="rId6" imgW="469800" imgH="20304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57600" y="304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baseline="50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191000" y="1447800"/>
          <a:ext cx="3797300" cy="2066925"/>
        </p:xfrm>
        <a:graphic>
          <a:graphicData uri="http://schemas.openxmlformats.org/presentationml/2006/ole">
            <p:oleObj spid="_x0000_s72706" name="Equation" r:id="rId3" imgW="1447560" imgH="787320" progId="">
              <p:embed/>
            </p:oleObj>
          </a:graphicData>
        </a:graphic>
      </p:graphicFrame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81000" y="4191000"/>
            <a:ext cx="843692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Let 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dirty="0" smtClean="0"/>
              <a:t> and 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 be nonzero vectors.  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r>
              <a:rPr lang="en-US" sz="2800" b="1" dirty="0" smtClean="0">
                <a:latin typeface="Times New Roman" pitchFamily="18" charset="0"/>
              </a:rPr>
              <a:t>w</a:t>
            </a:r>
            <a:r>
              <a:rPr lang="en-US" baseline="-25000" dirty="0" smtClean="0">
                <a:solidFill>
                  <a:schemeClr val="accent2"/>
                </a:solidFill>
              </a:rPr>
              <a:t>1 </a:t>
            </a:r>
            <a:r>
              <a:rPr lang="en-US" dirty="0" smtClean="0"/>
              <a:t>is called the </a:t>
            </a:r>
            <a:r>
              <a:rPr lang="en-US" dirty="0" smtClean="0">
                <a:solidFill>
                  <a:srgbClr val="FF0000"/>
                </a:solidFill>
              </a:rPr>
              <a:t>vector component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b="1" dirty="0" smtClean="0"/>
              <a:t> </a:t>
            </a:r>
            <a:r>
              <a:rPr lang="en-US" u="sng" dirty="0" smtClean="0"/>
              <a:t>along</a:t>
            </a:r>
            <a:r>
              <a:rPr lang="en-US" dirty="0" smtClean="0"/>
              <a:t> 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	</a:t>
            </a:r>
            <a:r>
              <a:rPr lang="en-US" dirty="0" smtClean="0"/>
              <a:t>(or </a:t>
            </a:r>
            <a:r>
              <a:rPr lang="en-US" dirty="0" smtClean="0">
                <a:solidFill>
                  <a:srgbClr val="FF0000"/>
                </a:solidFill>
              </a:rPr>
              <a:t>projection</a:t>
            </a:r>
            <a:r>
              <a:rPr lang="en-US" dirty="0" smtClean="0"/>
              <a:t> of 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dirty="0" smtClean="0"/>
              <a:t> onto 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), and is denoted by </a:t>
            </a:r>
            <a:r>
              <a:rPr lang="en-US" i="1" dirty="0" err="1" smtClean="0">
                <a:solidFill>
                  <a:srgbClr val="FF0000"/>
                </a:solidFill>
              </a:rPr>
              <a:t>proj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v</a:t>
            </a:r>
            <a:r>
              <a:rPr lang="en-US" b="1" dirty="0" err="1" smtClean="0">
                <a:solidFill>
                  <a:srgbClr val="FF0000"/>
                </a:solidFill>
              </a:rPr>
              <a:t>u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r>
              <a:rPr lang="en-US" sz="2800" b="1" dirty="0" smtClean="0">
                <a:latin typeface="Times New Roman" pitchFamily="18" charset="0"/>
              </a:rPr>
              <a:t>w</a:t>
            </a:r>
            <a:r>
              <a:rPr lang="en-US" baseline="-25000" dirty="0" smtClean="0">
                <a:solidFill>
                  <a:schemeClr val="accent2"/>
                </a:solidFill>
              </a:rPr>
              <a:t>2 </a:t>
            </a:r>
            <a:r>
              <a:rPr lang="en-US" dirty="0" smtClean="0"/>
              <a:t>is called the </a:t>
            </a:r>
            <a:r>
              <a:rPr lang="en-US" dirty="0" smtClean="0">
                <a:solidFill>
                  <a:schemeClr val="accent2"/>
                </a:solidFill>
              </a:rPr>
              <a:t>vector component </a:t>
            </a:r>
            <a:r>
              <a:rPr lang="en-US" dirty="0" smtClean="0"/>
              <a:t>of 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b="1" dirty="0" smtClean="0"/>
              <a:t> </a:t>
            </a:r>
            <a:r>
              <a:rPr lang="en-US" u="sng" dirty="0" smtClean="0"/>
              <a:t>orthogonal to</a:t>
            </a:r>
            <a:r>
              <a:rPr lang="en-US" dirty="0" smtClean="0"/>
              <a:t> 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12" name="Line 2"/>
          <p:cNvSpPr>
            <a:spLocks noChangeShapeType="1"/>
          </p:cNvSpPr>
          <p:nvPr/>
        </p:nvSpPr>
        <p:spPr bwMode="auto">
          <a:xfrm flipH="1" flipV="1">
            <a:off x="822325" y="2438400"/>
            <a:ext cx="762000" cy="1524000"/>
          </a:xfrm>
          <a:prstGeom prst="line">
            <a:avLst/>
          </a:prstGeom>
          <a:ln>
            <a:solidFill>
              <a:srgbClr val="0202CA"/>
            </a:solidFill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Line 3"/>
          <p:cNvSpPr>
            <a:spLocks noChangeShapeType="1"/>
          </p:cNvSpPr>
          <p:nvPr/>
        </p:nvSpPr>
        <p:spPr bwMode="auto">
          <a:xfrm flipH="1" flipV="1">
            <a:off x="2743199" y="1371600"/>
            <a:ext cx="777875" cy="16002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"/>
            <a:round/>
            <a:headEnd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V="1">
            <a:off x="1584324" y="2971800"/>
            <a:ext cx="1920875" cy="990600"/>
          </a:xfrm>
          <a:prstGeom prst="line">
            <a:avLst/>
          </a:prstGeom>
          <a:ln>
            <a:solidFill>
              <a:srgbClr val="0070C0"/>
            </a:solidFill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V="1">
            <a:off x="822325" y="1371600"/>
            <a:ext cx="1844675" cy="1066800"/>
          </a:xfrm>
          <a:prstGeom prst="line">
            <a:avLst/>
          </a:prstGeom>
          <a:noFill/>
          <a:ln w="25400">
            <a:solidFill>
              <a:srgbClr val="9900CC"/>
            </a:solidFill>
            <a:prstDash val="dash"/>
            <a:round/>
            <a:headEnd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 flipV="1">
            <a:off x="1584324" y="1371600"/>
            <a:ext cx="1158875" cy="2590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822325" y="3124200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</a:rPr>
              <a:t>w</a:t>
            </a:r>
            <a:r>
              <a:rPr lang="en-US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endParaRPr lang="en-US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895600" y="3124200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</a:rPr>
              <a:t>w</a:t>
            </a:r>
            <a:r>
              <a:rPr lang="en-US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endParaRPr lang="en-US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117725" y="243840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u</a:t>
            </a:r>
            <a:endParaRPr 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6" name="Line 4"/>
          <p:cNvSpPr>
            <a:spLocks noChangeShapeType="1"/>
          </p:cNvSpPr>
          <p:nvPr/>
        </p:nvSpPr>
        <p:spPr bwMode="auto">
          <a:xfrm flipV="1">
            <a:off x="1539876" y="3505200"/>
            <a:ext cx="898524" cy="466728"/>
          </a:xfrm>
          <a:prstGeom prst="line">
            <a:avLst/>
          </a:prstGeom>
          <a:ln w="22225" cmpd="thinThick">
            <a:solidFill>
              <a:srgbClr val="7030A0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981200" y="36576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9900CC"/>
                </a:solidFill>
                <a:latin typeface="Times New Roman" pitchFamily="18" charset="0"/>
              </a:rPr>
              <a:t>v</a:t>
            </a:r>
            <a:endParaRPr lang="en-US" b="1" dirty="0">
              <a:solidFill>
                <a:srgbClr val="9900CC"/>
              </a:solidFill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3048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 Components</a:t>
            </a:r>
            <a:endParaRPr lang="en-US" sz="3200" b="1" baseline="50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 autoUpdateAnimBg="0"/>
      <p:bldP spid="15" grpId="0" animBg="1"/>
      <p:bldP spid="19" grpId="0" animBg="1"/>
      <p:bldP spid="22" grpId="0" autoUpdateAnimBg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09600" y="1066800"/>
            <a:ext cx="83058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dirty="0" smtClean="0"/>
              <a:t> as a linear combination of standard unit vectors.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dirty="0" smtClean="0"/>
              <a:t> + 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 and 2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dirty="0" smtClean="0"/>
              <a:t> – 3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Are 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dirty="0" smtClean="0"/>
              <a:t> and 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 parallel? orthogonal?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the angle between 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dirty="0" smtClean="0"/>
              <a:t> and 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the magnitude of 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Normalize vector 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the projection of 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dirty="0" smtClean="0"/>
              <a:t> onto 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the vector component of 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dirty="0" smtClean="0"/>
              <a:t> orthogonal to 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the projection of 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 onto 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the distance between 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dirty="0" smtClean="0"/>
              <a:t> and 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304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baseline="50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2193925" y="1066800"/>
          <a:ext cx="4394200" cy="538163"/>
        </p:xfrm>
        <a:graphic>
          <a:graphicData uri="http://schemas.openxmlformats.org/presentationml/2006/ole">
            <p:oleObj spid="_x0000_s73730" name="Equation" r:id="rId3" imgW="17398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933271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Quantities that have </a:t>
            </a:r>
            <a:r>
              <a:rPr lang="en-US" dirty="0"/>
              <a:t>magnitude but not direction are called </a:t>
            </a:r>
            <a:r>
              <a:rPr lang="en-US" u="sng" dirty="0">
                <a:solidFill>
                  <a:srgbClr val="FF0000"/>
                </a:solidFill>
              </a:rPr>
              <a:t>scalars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Ex: Area, volume, temperature, time, etc.</a:t>
            </a:r>
            <a:endParaRPr lang="en-US" i="1" dirty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Quantities </a:t>
            </a:r>
            <a:r>
              <a:rPr lang="en-US" dirty="0"/>
              <a:t>such as </a:t>
            </a:r>
            <a:r>
              <a:rPr lang="en-US" i="1" dirty="0"/>
              <a:t>force, </a:t>
            </a:r>
            <a:r>
              <a:rPr lang="en-US" i="1" dirty="0" smtClean="0"/>
              <a:t>acceleration </a:t>
            </a:r>
            <a:r>
              <a:rPr lang="en-US" dirty="0" smtClean="0"/>
              <a:t>or </a:t>
            </a:r>
            <a:r>
              <a:rPr lang="en-US" i="1" dirty="0"/>
              <a:t>velocity</a:t>
            </a:r>
            <a:r>
              <a:rPr lang="en-US" dirty="0"/>
              <a:t> that have direction as well as magnitude are represented by </a:t>
            </a:r>
            <a:r>
              <a:rPr lang="en-US" u="sng" dirty="0"/>
              <a:t>directed line </a:t>
            </a:r>
            <a:r>
              <a:rPr lang="en-US" u="sng" dirty="0" smtClean="0"/>
              <a:t>segments</a:t>
            </a:r>
            <a:r>
              <a:rPr lang="en-US" dirty="0" smtClean="0"/>
              <a:t>, called </a:t>
            </a:r>
            <a:r>
              <a:rPr lang="en-US" u="sng" dirty="0" smtClean="0">
                <a:solidFill>
                  <a:srgbClr val="FF0000"/>
                </a:solidFill>
              </a:rPr>
              <a:t>vectors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1600200" y="3810000"/>
            <a:ext cx="18288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447800" y="51562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505200" y="36322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B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09600" y="5257800"/>
            <a:ext cx="83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Initial</a:t>
            </a:r>
            <a:endParaRPr lang="en-US" sz="2000" dirty="0"/>
          </a:p>
          <a:p>
            <a:pPr algn="ctr"/>
            <a:r>
              <a:rPr lang="en-US" sz="2000" dirty="0" smtClean="0"/>
              <a:t>point (tail)</a:t>
            </a:r>
            <a:endParaRPr lang="en-US" sz="2000" dirty="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810000" y="3505200"/>
            <a:ext cx="1295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/>
              <a:t>terminal</a:t>
            </a:r>
          </a:p>
          <a:p>
            <a:pPr algn="ctr"/>
            <a:r>
              <a:rPr lang="en-US" sz="2000" dirty="0" smtClean="0"/>
              <a:t>point</a:t>
            </a:r>
          </a:p>
          <a:p>
            <a:pPr algn="ctr"/>
            <a:r>
              <a:rPr lang="en-US" sz="2000" dirty="0" smtClean="0"/>
              <a:t>(head)</a:t>
            </a:r>
            <a:endParaRPr lang="en-US" sz="2000" dirty="0"/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1524000" y="3886200"/>
          <a:ext cx="639763" cy="685800"/>
        </p:xfrm>
        <a:graphic>
          <a:graphicData uri="http://schemas.openxmlformats.org/presentationml/2006/ole">
            <p:oleObj spid="_x0000_s5133" name="Equation" r:id="rId3" imgW="253780" imgH="203024" progId="">
              <p:embed/>
            </p:oleObj>
          </a:graphicData>
        </a:graphic>
      </p:graphicFrame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886200" y="4572000"/>
            <a:ext cx="49416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The </a:t>
            </a:r>
            <a:r>
              <a:rPr lang="en-US" dirty="0"/>
              <a:t>length </a:t>
            </a:r>
            <a:r>
              <a:rPr lang="en-US" dirty="0" smtClean="0"/>
              <a:t>of the vector is called</a:t>
            </a:r>
          </a:p>
          <a:p>
            <a:r>
              <a:rPr lang="en-US" dirty="0" smtClean="0"/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magnitude</a:t>
            </a:r>
            <a:r>
              <a:rPr lang="en-US" dirty="0" smtClean="0"/>
              <a:t> and is denoted by</a:t>
            </a:r>
            <a:endParaRPr lang="en-US" dirty="0"/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5662613" y="5410200"/>
          <a:ext cx="942975" cy="768350"/>
        </p:xfrm>
        <a:graphic>
          <a:graphicData uri="http://schemas.openxmlformats.org/presentationml/2006/ole">
            <p:oleObj spid="_x0000_s5134" name="Equation" r:id="rId4" imgW="342751" imgH="279279" progId="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514600" y="228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Vectors in the Plane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nimBg="1"/>
      <p:bldP spid="5125" grpId="0" autoUpdateAnimBg="0"/>
      <p:bldP spid="5126" grpId="0" autoUpdateAnimBg="0"/>
      <p:bldP spid="5127" grpId="0" autoUpdateAnimBg="0"/>
      <p:bldP spid="5128" grpId="0" autoUpdateAnimBg="0"/>
      <p:bldP spid="513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1143000"/>
            <a:ext cx="533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A </a:t>
            </a:r>
            <a:r>
              <a:rPr lang="en-US" dirty="0"/>
              <a:t>vector is in </a:t>
            </a:r>
            <a:r>
              <a:rPr lang="en-US" u="sng" dirty="0">
                <a:solidFill>
                  <a:srgbClr val="FF0000"/>
                </a:solidFill>
              </a:rPr>
              <a:t>standard position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if the initial point is at the origin.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7010400" y="1295400"/>
            <a:ext cx="0" cy="2514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5715000" y="25908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7010400" y="1905000"/>
            <a:ext cx="11430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382000" y="24130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858000" y="914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8153400" y="1600200"/>
          <a:ext cx="914400" cy="508000"/>
        </p:xfrm>
        <a:graphic>
          <a:graphicData uri="http://schemas.openxmlformats.org/presentationml/2006/ole">
            <p:oleObj spid="_x0000_s7185" name="Equation" r:id="rId3" imgW="457002" imgH="253890" progId="">
              <p:embed/>
            </p:oleObj>
          </a:graphicData>
        </a:graphic>
      </p:graphicFrame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81000" y="2057400"/>
            <a:ext cx="5410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The </a:t>
            </a:r>
            <a:r>
              <a:rPr lang="en-US" u="sng" dirty="0">
                <a:solidFill>
                  <a:srgbClr val="FF0000"/>
                </a:solidFill>
              </a:rPr>
              <a:t>component form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this vector is:</a:t>
            </a:r>
          </a:p>
        </p:txBody>
      </p:sp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304800" y="2923891"/>
          <a:ext cx="1600200" cy="594122"/>
        </p:xfrm>
        <a:graphic>
          <a:graphicData uri="http://schemas.openxmlformats.org/presentationml/2006/ole">
            <p:oleObj spid="_x0000_s7186" name="Equation" r:id="rId4" imgW="685800" imgH="254000" progId="">
              <p:embed/>
            </p:oleObj>
          </a:graphicData>
        </a:graphic>
      </p:graphicFrame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81000" y="228600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Vectors </a:t>
            </a:r>
            <a:r>
              <a:rPr lang="en-US" dirty="0"/>
              <a:t>are </a:t>
            </a:r>
            <a:r>
              <a:rPr lang="en-US" u="sng" dirty="0" smtClean="0">
                <a:solidFill>
                  <a:srgbClr val="FF0000"/>
                </a:solidFill>
              </a:rPr>
              <a:t>equivalent</a:t>
            </a:r>
            <a:r>
              <a:rPr lang="en-US" dirty="0" smtClean="0"/>
              <a:t> if </a:t>
            </a:r>
            <a:r>
              <a:rPr lang="en-US" dirty="0"/>
              <a:t>they have the same length and direction (same slope).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V="1">
            <a:off x="6096000" y="2849563"/>
            <a:ext cx="11430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V="1">
            <a:off x="6324600" y="1401763"/>
            <a:ext cx="11430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57200" y="5095240"/>
            <a:ext cx="3948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then the </a:t>
            </a:r>
            <a:r>
              <a:rPr lang="en-US" dirty="0"/>
              <a:t>component form of</a:t>
            </a:r>
          </a:p>
        </p:txBody>
      </p:sp>
      <p:graphicFrame>
        <p:nvGraphicFramePr>
          <p:cNvPr id="20" name="Object 12"/>
          <p:cNvGraphicFramePr>
            <a:graphicFrameLocks noChangeAspect="1"/>
          </p:cNvGraphicFramePr>
          <p:nvPr/>
        </p:nvGraphicFramePr>
        <p:xfrm>
          <a:off x="533400" y="5646737"/>
          <a:ext cx="609600" cy="579438"/>
        </p:xfrm>
        <a:graphic>
          <a:graphicData uri="http://schemas.openxmlformats.org/presentationml/2006/ole">
            <p:oleObj spid="_x0000_s7187" name="Equation" r:id="rId5" imgW="253890" imgH="241195" progId="">
              <p:embed/>
            </p:oleObj>
          </a:graphicData>
        </a:graphic>
      </p:graphicFrame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1219200" y="5722937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is:</a:t>
            </a:r>
          </a:p>
        </p:txBody>
      </p:sp>
      <p:graphicFrame>
        <p:nvGraphicFramePr>
          <p:cNvPr id="22" name="Object 14"/>
          <p:cNvGraphicFramePr>
            <a:graphicFrameLocks noChangeAspect="1"/>
          </p:cNvGraphicFramePr>
          <p:nvPr/>
        </p:nvGraphicFramePr>
        <p:xfrm>
          <a:off x="1219201" y="3952240"/>
          <a:ext cx="3962399" cy="499388"/>
        </p:xfrm>
        <a:graphic>
          <a:graphicData uri="http://schemas.openxmlformats.org/presentationml/2006/ole">
            <p:oleObj spid="_x0000_s7188" name="Equation" r:id="rId6" imgW="1612900" imgH="203200" progId="">
              <p:embed/>
            </p:oleObj>
          </a:graphicData>
        </a:graphic>
      </p:graphicFrame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485775" y="3952240"/>
            <a:ext cx="6848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If</a:t>
            </a:r>
            <a:endParaRPr lang="en-US" dirty="0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475769" y="4485640"/>
            <a:ext cx="56964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are initial and terminal points of a vector,</a:t>
            </a:r>
            <a:endParaRPr lang="en-US" dirty="0"/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 flipH="1">
            <a:off x="7696200" y="4267200"/>
            <a:ext cx="609600" cy="609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289925" y="4175125"/>
            <a:ext cx="39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P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7772400" y="4800600"/>
            <a:ext cx="39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Q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8143176" y="3810000"/>
            <a:ext cx="696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(</a:t>
            </a:r>
            <a:r>
              <a:rPr lang="en-US" sz="2000" dirty="0" err="1" smtClean="0">
                <a:solidFill>
                  <a:schemeClr val="accent2"/>
                </a:solidFill>
              </a:rPr>
              <a:t>c,d</a:t>
            </a:r>
            <a:r>
              <a:rPr lang="en-US" sz="2000" dirty="0" smtClean="0">
                <a:solidFill>
                  <a:schemeClr val="accent2"/>
                </a:solidFill>
              </a:rPr>
              <a:t>)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7086600" y="4495800"/>
            <a:ext cx="7104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(</a:t>
            </a:r>
            <a:r>
              <a:rPr lang="en-US" sz="2000" dirty="0" err="1" smtClean="0">
                <a:solidFill>
                  <a:schemeClr val="accent2"/>
                </a:solidFill>
              </a:rPr>
              <a:t>a,b</a:t>
            </a:r>
            <a:r>
              <a:rPr lang="en-US" sz="2000" dirty="0" smtClean="0">
                <a:solidFill>
                  <a:schemeClr val="accent2"/>
                </a:solidFill>
              </a:rPr>
              <a:t>)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2" name="Line 15"/>
          <p:cNvSpPr>
            <a:spLocks noChangeShapeType="1"/>
          </p:cNvSpPr>
          <p:nvPr/>
        </p:nvSpPr>
        <p:spPr bwMode="auto">
          <a:xfrm flipH="1">
            <a:off x="6400800" y="5267204"/>
            <a:ext cx="609600" cy="609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6553200" y="549580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5562600" y="5819714"/>
            <a:ext cx="12218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(a-c, b-d)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5" name="Line 3"/>
          <p:cNvSpPr>
            <a:spLocks noChangeShapeType="1"/>
          </p:cNvSpPr>
          <p:nvPr/>
        </p:nvSpPr>
        <p:spPr bwMode="auto">
          <a:xfrm flipV="1">
            <a:off x="7010400" y="3962400"/>
            <a:ext cx="0" cy="2514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4"/>
          <p:cNvSpPr>
            <a:spLocks noChangeShapeType="1"/>
          </p:cNvSpPr>
          <p:nvPr/>
        </p:nvSpPr>
        <p:spPr bwMode="auto">
          <a:xfrm>
            <a:off x="5715000" y="52578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8382000" y="50800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1981200" y="2711020"/>
          <a:ext cx="3581400" cy="1034473"/>
        </p:xfrm>
        <a:graphic>
          <a:graphicData uri="http://schemas.openxmlformats.org/presentationml/2006/ole">
            <p:oleObj spid="_x0000_s7190" name="Equation" r:id="rId7" imgW="1650960" imgH="482400" progId="Equation.3">
              <p:embed/>
            </p:oleObj>
          </a:graphicData>
        </a:graphic>
      </p:graphicFrame>
      <p:graphicFrame>
        <p:nvGraphicFramePr>
          <p:cNvPr id="7191" name="Object 23"/>
          <p:cNvGraphicFramePr>
            <a:graphicFrameLocks noChangeAspect="1"/>
          </p:cNvGraphicFramePr>
          <p:nvPr/>
        </p:nvGraphicFramePr>
        <p:xfrm>
          <a:off x="1752600" y="5710238"/>
          <a:ext cx="2857500" cy="538162"/>
        </p:xfrm>
        <a:graphic>
          <a:graphicData uri="http://schemas.openxmlformats.org/presentationml/2006/ole">
            <p:oleObj spid="_x0000_s7191" name="Equation" r:id="rId8" imgW="11300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7" grpId="0" autoUpdateAnimBg="0"/>
      <p:bldP spid="19" grpId="0" autoUpdateAnimBg="0"/>
      <p:bldP spid="21" grpId="0" autoUpdateAnimBg="0"/>
      <p:bldP spid="24" grpId="0"/>
      <p:bldP spid="25" grpId="0"/>
      <p:bldP spid="27" grpId="0" animBg="1"/>
      <p:bldP spid="28" grpId="0" autoUpdateAnimBg="0"/>
      <p:bldP spid="29" grpId="0" autoUpdateAnimBg="0"/>
      <p:bldP spid="30" grpId="0" autoUpdateAnimBg="0"/>
      <p:bldP spid="31" grpId="0" autoUpdateAnimBg="0"/>
      <p:bldP spid="32" grpId="0" animBg="1"/>
      <p:bldP spid="33" grpId="0" autoUpdateAnimBg="0"/>
      <p:bldP spid="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TB9IH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57200" y="381000"/>
            <a:ext cx="6248400" cy="4746625"/>
          </a:xfrm>
          <a:prstGeom prst="rect">
            <a:avLst/>
          </a:prstGeom>
          <a:noFill/>
        </p:spPr>
      </p:pic>
      <p:sp>
        <p:nvSpPr>
          <p:cNvPr id="8195" name="Line 3"/>
          <p:cNvSpPr>
            <a:spLocks noChangeShapeType="1"/>
          </p:cNvSpPr>
          <p:nvPr/>
        </p:nvSpPr>
        <p:spPr bwMode="auto">
          <a:xfrm flipH="1">
            <a:off x="1066800" y="1524000"/>
            <a:ext cx="609600" cy="609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736725" y="1335088"/>
            <a:ext cx="39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P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143000" y="2057400"/>
            <a:ext cx="39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Q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219200" y="990600"/>
            <a:ext cx="788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(-3,4)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04800" y="1905000"/>
            <a:ext cx="788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(-5,2)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876800" y="914400"/>
            <a:ext cx="333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component form of</a:t>
            </a:r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81040297"/>
              </p:ext>
            </p:extLst>
          </p:nvPr>
        </p:nvGraphicFramePr>
        <p:xfrm>
          <a:off x="4968875" y="1408112"/>
          <a:ext cx="609600" cy="579438"/>
        </p:xfrm>
        <a:graphic>
          <a:graphicData uri="http://schemas.openxmlformats.org/presentationml/2006/ole">
            <p:oleObj spid="_x0000_s8214" name="Equation" r:id="rId4" imgW="253890" imgH="241195" progId="">
              <p:embed/>
            </p:oleObj>
          </a:graphicData>
        </a:graphic>
      </p:graphicFrame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654675" y="1484312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is:</a:t>
            </a: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2057400" y="2743200"/>
            <a:ext cx="609600" cy="609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209800" y="2971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219200" y="3429000"/>
            <a:ext cx="87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(-2,-2)</a:t>
            </a:r>
          </a:p>
        </p:txBody>
      </p:sp>
      <p:graphicFrame>
        <p:nvGraphicFramePr>
          <p:cNvPr id="821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55580932"/>
              </p:ext>
            </p:extLst>
          </p:nvPr>
        </p:nvGraphicFramePr>
        <p:xfrm>
          <a:off x="5216525" y="2861965"/>
          <a:ext cx="3546475" cy="876300"/>
        </p:xfrm>
        <a:graphic>
          <a:graphicData uri="http://schemas.openxmlformats.org/presentationml/2006/ole">
            <p:oleObj spid="_x0000_s8216" name="Equation" r:id="rId5" imgW="1333440" imgH="330120" progId="">
              <p:embed/>
            </p:oleObj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73727164"/>
              </p:ext>
            </p:extLst>
          </p:nvPr>
        </p:nvGraphicFramePr>
        <p:xfrm>
          <a:off x="5781674" y="3774777"/>
          <a:ext cx="914400" cy="609600"/>
        </p:xfrm>
        <a:graphic>
          <a:graphicData uri="http://schemas.openxmlformats.org/presentationml/2006/ole">
            <p:oleObj spid="_x0000_s8217" name="Equation" r:id="rId6" imgW="342751" imgH="228501" progId="">
              <p:embed/>
            </p:oleObj>
          </a:graphicData>
        </a:graphic>
      </p:graphicFrame>
      <p:graphicFrame>
        <p:nvGraphicFramePr>
          <p:cNvPr id="821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15762429"/>
              </p:ext>
            </p:extLst>
          </p:nvPr>
        </p:nvGraphicFramePr>
        <p:xfrm>
          <a:off x="5781674" y="4536777"/>
          <a:ext cx="1152525" cy="576263"/>
        </p:xfrm>
        <a:graphic>
          <a:graphicData uri="http://schemas.openxmlformats.org/presentationml/2006/ole">
            <p:oleObj spid="_x0000_s8218" name="Equation" r:id="rId7" imgW="431613" imgH="215806" progId="">
              <p:embed/>
            </p:oleObj>
          </a:graphicData>
        </a:graphic>
      </p:graphicFrame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5021262" y="2286000"/>
            <a:ext cx="25474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magnitude is</a:t>
            </a:r>
            <a:endParaRPr lang="en-US" dirty="0"/>
          </a:p>
        </p:txBody>
      </p:sp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6248399" y="1447800"/>
          <a:ext cx="2182239" cy="538163"/>
        </p:xfrm>
        <a:graphic>
          <a:graphicData uri="http://schemas.openxmlformats.org/presentationml/2006/ole">
            <p:oleObj spid="_x0000_s8220" name="Equation" r:id="rId8" imgW="863280" imgH="21564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581400" y="25342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utoUpdateAnimBg="0"/>
      <p:bldP spid="8198" grpId="0" autoUpdateAnimBg="0"/>
      <p:bldP spid="8199" grpId="0" autoUpdateAnimBg="0"/>
      <p:bldP spid="8200" grpId="0" autoUpdateAnimBg="0"/>
      <p:bldP spid="8201" grpId="0" autoUpdateAnimBg="0"/>
      <p:bldP spid="8205" grpId="0" autoUpdateAnimBg="0"/>
      <p:bldP spid="8207" grpId="0" animBg="1"/>
      <p:bldP spid="8208" grpId="0" autoUpdateAnimBg="0"/>
      <p:bldP spid="8209" grpId="0" autoUpdateAnimBg="0"/>
      <p:bldP spid="2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TB9IH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46480" y="2111375"/>
            <a:ext cx="6248400" cy="4746625"/>
          </a:xfrm>
          <a:prstGeom prst="rect">
            <a:avLst/>
          </a:prstGeom>
          <a:noFill/>
        </p:spPr>
      </p:pic>
      <p:sp>
        <p:nvSpPr>
          <p:cNvPr id="8195" name="Line 3"/>
          <p:cNvSpPr>
            <a:spLocks noChangeShapeType="1"/>
          </p:cNvSpPr>
          <p:nvPr/>
        </p:nvSpPr>
        <p:spPr bwMode="auto">
          <a:xfrm flipV="1">
            <a:off x="1371600" y="3200400"/>
            <a:ext cx="228600" cy="18520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133600" y="4592320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e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748404" y="2590800"/>
            <a:ext cx="69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600200" y="4058920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</a:rPr>
              <a:t>e</a:t>
            </a:r>
            <a:r>
              <a:rPr lang="en-US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endParaRPr lang="en-US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762000" y="877887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</a:t>
            </a:r>
          </a:p>
        </p:txBody>
      </p:sp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1060450" y="762000"/>
          <a:ext cx="1189038" cy="660400"/>
        </p:xfrm>
        <a:graphic>
          <a:graphicData uri="http://schemas.openxmlformats.org/presentationml/2006/ole">
            <p:oleObj spid="_x0000_s40976" name="Equation" r:id="rId4" imgW="457002" imgH="253890" progId="">
              <p:embed/>
            </p:oleObj>
          </a:graphicData>
        </a:graphic>
      </p:graphicFrame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286000" y="827087"/>
            <a:ext cx="33736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then </a:t>
            </a:r>
            <a:r>
              <a:rPr lang="en-US" sz="2800" b="1" dirty="0">
                <a:latin typeface="Times New Roman" pitchFamily="18" charset="0"/>
              </a:rPr>
              <a:t>v</a:t>
            </a:r>
            <a:r>
              <a:rPr lang="en-US" dirty="0"/>
              <a:t> is a </a:t>
            </a:r>
            <a:r>
              <a:rPr lang="en-US" u="sng" dirty="0" smtClean="0">
                <a:solidFill>
                  <a:srgbClr val="FF0000"/>
                </a:solidFill>
              </a:rPr>
              <a:t>zero vector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V="1">
            <a:off x="2077278" y="4506181"/>
            <a:ext cx="32467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3"/>
          <p:cNvSpPr>
            <a:spLocks noChangeShapeType="1"/>
          </p:cNvSpPr>
          <p:nvPr/>
        </p:nvSpPr>
        <p:spPr bwMode="auto">
          <a:xfrm flipV="1">
            <a:off x="2067345" y="4208017"/>
            <a:ext cx="6624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810000" y="3200400"/>
            <a:ext cx="50626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are called the </a:t>
            </a:r>
            <a:r>
              <a:rPr lang="en-US" u="sng" dirty="0" smtClean="0">
                <a:solidFill>
                  <a:srgbClr val="FF0000"/>
                </a:solidFill>
              </a:rPr>
              <a:t>standard unit vectors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381000" y="228600"/>
            <a:ext cx="2768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</a:t>
            </a:r>
            <a:r>
              <a:rPr lang="en-US" u="sng" dirty="0">
                <a:solidFill>
                  <a:schemeClr val="accent2"/>
                </a:solidFill>
              </a:rPr>
              <a:t>magnitude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of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5105400" y="228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is:</a:t>
            </a:r>
          </a:p>
        </p:txBody>
      </p:sp>
      <p:graphicFrame>
        <p:nvGraphicFramePr>
          <p:cNvPr id="30" name="Object 14"/>
          <p:cNvGraphicFramePr>
            <a:graphicFrameLocks noChangeAspect="1"/>
          </p:cNvGraphicFramePr>
          <p:nvPr/>
        </p:nvGraphicFramePr>
        <p:xfrm>
          <a:off x="5638800" y="110809"/>
          <a:ext cx="2209800" cy="651191"/>
        </p:xfrm>
        <a:graphic>
          <a:graphicData uri="http://schemas.openxmlformats.org/presentationml/2006/ole">
            <p:oleObj spid="_x0000_s40980" name="Equation" r:id="rId5" imgW="990170" imgH="291973" progId="">
              <p:embed/>
            </p:oleObj>
          </a:graphicData>
        </a:graphic>
      </p:graphicFrame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762000" y="1589087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If</a:t>
            </a:r>
          </a:p>
        </p:txBody>
      </p:sp>
      <p:graphicFrame>
        <p:nvGraphicFramePr>
          <p:cNvPr id="32" name="Object 3"/>
          <p:cNvGraphicFramePr>
            <a:graphicFrameLocks noChangeAspect="1"/>
          </p:cNvGraphicFramePr>
          <p:nvPr/>
        </p:nvGraphicFramePr>
        <p:xfrm>
          <a:off x="1090613" y="1473200"/>
          <a:ext cx="1122362" cy="660400"/>
        </p:xfrm>
        <a:graphic>
          <a:graphicData uri="http://schemas.openxmlformats.org/presentationml/2006/ole">
            <p:oleObj spid="_x0000_s40981" name="Equation" r:id="rId6" imgW="431640" imgH="253800" progId="">
              <p:embed/>
            </p:oleObj>
          </a:graphicData>
        </a:graphic>
      </p:graphicFrame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2286000" y="1538287"/>
            <a:ext cx="31861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then </a:t>
            </a:r>
            <a:r>
              <a:rPr lang="en-US" sz="2800" b="1" dirty="0">
                <a:latin typeface="Times New Roman" pitchFamily="18" charset="0"/>
              </a:rPr>
              <a:t>v</a:t>
            </a:r>
            <a:r>
              <a:rPr lang="en-US" dirty="0"/>
              <a:t> is a </a:t>
            </a:r>
            <a:r>
              <a:rPr lang="en-US" u="sng" dirty="0">
                <a:solidFill>
                  <a:srgbClr val="FF0000"/>
                </a:solidFill>
              </a:rPr>
              <a:t>unit vector</a:t>
            </a:r>
            <a:r>
              <a:rPr lang="en-US" dirty="0"/>
              <a:t>.</a:t>
            </a:r>
          </a:p>
        </p:txBody>
      </p:sp>
      <p:graphicFrame>
        <p:nvGraphicFramePr>
          <p:cNvPr id="40982" name="Object 22"/>
          <p:cNvGraphicFramePr>
            <a:graphicFrameLocks noChangeAspect="1"/>
          </p:cNvGraphicFramePr>
          <p:nvPr/>
        </p:nvGraphicFramePr>
        <p:xfrm>
          <a:off x="3107634" y="182217"/>
          <a:ext cx="1752600" cy="546168"/>
        </p:xfrm>
        <a:graphic>
          <a:graphicData uri="http://schemas.openxmlformats.org/presentationml/2006/ole">
            <p:oleObj spid="_x0000_s40982" name="Equation" r:id="rId7" imgW="685800" imgH="215640" progId="Equation.3">
              <p:embed/>
            </p:oleObj>
          </a:graphicData>
        </a:graphic>
      </p:graphicFrame>
      <p:graphicFrame>
        <p:nvGraphicFramePr>
          <p:cNvPr id="40983" name="Object 23"/>
          <p:cNvGraphicFramePr>
            <a:graphicFrameLocks noChangeAspect="1"/>
          </p:cNvGraphicFramePr>
          <p:nvPr/>
        </p:nvGraphicFramePr>
        <p:xfrm>
          <a:off x="4114800" y="2590800"/>
          <a:ext cx="1525587" cy="546100"/>
        </p:xfrm>
        <a:graphic>
          <a:graphicData uri="http://schemas.openxmlformats.org/presentationml/2006/ole">
            <p:oleObj spid="_x0000_s40983" name="Equation" r:id="rId8" imgW="596880" imgH="215640" progId="Equation.3">
              <p:embed/>
            </p:oleObj>
          </a:graphicData>
        </a:graphic>
      </p:graphicFrame>
      <p:graphicFrame>
        <p:nvGraphicFramePr>
          <p:cNvPr id="40984" name="Object 24"/>
          <p:cNvGraphicFramePr>
            <a:graphicFrameLocks noChangeAspect="1"/>
          </p:cNvGraphicFramePr>
          <p:nvPr/>
        </p:nvGraphicFramePr>
        <p:xfrm>
          <a:off x="6477000" y="2590800"/>
          <a:ext cx="1558925" cy="546100"/>
        </p:xfrm>
        <a:graphic>
          <a:graphicData uri="http://schemas.openxmlformats.org/presentationml/2006/ole">
            <p:oleObj spid="_x0000_s40984" name="Equation" r:id="rId9" imgW="609480" imgH="215640" progId="Equation.3">
              <p:embed/>
            </p:oleObj>
          </a:graphicData>
        </a:graphic>
      </p:graphicFrame>
      <p:graphicFrame>
        <p:nvGraphicFramePr>
          <p:cNvPr id="40985" name="Object 25"/>
          <p:cNvGraphicFramePr>
            <a:graphicFrameLocks noChangeAspect="1"/>
          </p:cNvGraphicFramePr>
          <p:nvPr/>
        </p:nvGraphicFramePr>
        <p:xfrm>
          <a:off x="5702300" y="901700"/>
          <a:ext cx="1460500" cy="546100"/>
        </p:xfrm>
        <a:graphic>
          <a:graphicData uri="http://schemas.openxmlformats.org/presentationml/2006/ole">
            <p:oleObj spid="_x0000_s40985" name="Equation" r:id="rId10" imgW="5713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01" grpId="0" autoUpdateAnimBg="0"/>
      <p:bldP spid="8208" grpId="0" autoUpdateAnimBg="0"/>
      <p:bldP spid="19" grpId="0"/>
      <p:bldP spid="21" grpId="0"/>
      <p:bldP spid="24" grpId="0" animBg="1"/>
      <p:bldP spid="25" grpId="0" animBg="1"/>
      <p:bldP spid="31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441325" y="1295400"/>
          <a:ext cx="8261350" cy="635000"/>
        </p:xfrm>
        <a:graphic>
          <a:graphicData uri="http://schemas.openxmlformats.org/presentationml/2006/ole">
            <p:oleObj spid="_x0000_s10253" name="Equation" r:id="rId3" imgW="3302000" imgH="254000" progId="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3570287" y="2000250"/>
          <a:ext cx="3897313" cy="666750"/>
        </p:xfrm>
        <a:graphic>
          <a:graphicData uri="http://schemas.openxmlformats.org/presentationml/2006/ole">
            <p:oleObj spid="_x0000_s10254" name="Equation" r:id="rId4" imgW="1485255" imgH="253890" progId="">
              <p:embed/>
            </p:oleObj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2057400"/>
            <a:ext cx="1809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Vector sum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3627437" y="4495800"/>
          <a:ext cx="3687763" cy="636588"/>
        </p:xfrm>
        <a:graphic>
          <a:graphicData uri="http://schemas.openxmlformats.org/presentationml/2006/ole">
            <p:oleObj spid="_x0000_s10255" name="Equation" r:id="rId5" imgW="1473200" imgH="254000" progId="">
              <p:embed/>
            </p:oleObj>
          </a:graphicData>
        </a:graphic>
      </p:graphicFrame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04800" y="4572000"/>
            <a:ext cx="2489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Vector difference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04800" y="2895600"/>
            <a:ext cx="2982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Scalar Multiplication</a:t>
            </a:r>
            <a:r>
              <a:rPr lang="en-US" dirty="0"/>
              <a:t>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571875" y="2895600"/>
          <a:ext cx="2447925" cy="679450"/>
        </p:xfrm>
        <a:graphic>
          <a:graphicData uri="http://schemas.openxmlformats.org/presentationml/2006/ole">
            <p:oleObj spid="_x0000_s10257" name="Equation" r:id="rId6" imgW="914400" imgH="254000" progId="">
              <p:embed/>
            </p:oleObj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61950" y="3657600"/>
            <a:ext cx="291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Negative</a:t>
            </a:r>
            <a:r>
              <a:rPr lang="en-US" dirty="0"/>
              <a:t> (opposite):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505200" y="3581400"/>
          <a:ext cx="4114800" cy="703263"/>
        </p:xfrm>
        <a:graphic>
          <a:graphicData uri="http://schemas.openxmlformats.org/presentationml/2006/ole">
            <p:oleObj spid="_x0000_s10258" name="Equation" r:id="rId7" imgW="1485255" imgH="253890" progId="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971800" y="2286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9" grpId="0" autoUpdateAnimBg="0"/>
      <p:bldP spid="9" grpId="0" autoUpdateAnimBg="0"/>
      <p:bldP spid="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 flipH="1" flipV="1">
            <a:off x="914400" y="1524000"/>
            <a:ext cx="762000" cy="1524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 flipH="1" flipV="1">
            <a:off x="2819400" y="381000"/>
            <a:ext cx="762000" cy="1524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1676400" y="1905000"/>
            <a:ext cx="1905000" cy="1143000"/>
          </a:xfrm>
          <a:prstGeom prst="line">
            <a:avLst/>
          </a:prstGeom>
          <a:noFill/>
          <a:ln w="25400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914400" y="381000"/>
            <a:ext cx="1905000" cy="1143000"/>
          </a:xfrm>
          <a:prstGeom prst="line">
            <a:avLst/>
          </a:prstGeom>
          <a:noFill/>
          <a:ln w="25400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1676400" y="381000"/>
            <a:ext cx="1143000" cy="2667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168650" y="762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914400" y="2209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514600" y="2514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00CC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524000" y="53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00CC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209800" y="1524000"/>
            <a:ext cx="67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u+v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029075" y="1843088"/>
            <a:ext cx="3971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 is the </a:t>
            </a:r>
            <a:r>
              <a:rPr lang="en-US" u="sng" dirty="0">
                <a:solidFill>
                  <a:srgbClr val="FF0000"/>
                </a:solidFill>
              </a:rPr>
              <a:t>resultant vector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5" name="Line 2"/>
          <p:cNvSpPr>
            <a:spLocks noChangeShapeType="1"/>
          </p:cNvSpPr>
          <p:nvPr/>
        </p:nvSpPr>
        <p:spPr bwMode="auto">
          <a:xfrm flipH="1" flipV="1">
            <a:off x="762000" y="4419600"/>
            <a:ext cx="762000" cy="1524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 flipH="1" flipV="1">
            <a:off x="2667000" y="3276600"/>
            <a:ext cx="762000" cy="1524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V="1">
            <a:off x="1524000" y="4800600"/>
            <a:ext cx="1905000" cy="1143000"/>
          </a:xfrm>
          <a:prstGeom prst="line">
            <a:avLst/>
          </a:prstGeom>
          <a:noFill/>
          <a:ln w="25400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V="1">
            <a:off x="762000" y="3276600"/>
            <a:ext cx="1905000" cy="1143000"/>
          </a:xfrm>
          <a:prstGeom prst="line">
            <a:avLst/>
          </a:prstGeom>
          <a:noFill/>
          <a:ln w="25400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818322" y="4469295"/>
            <a:ext cx="2590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3108325" y="3544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762000" y="5105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362200" y="5410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00CC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371600" y="3429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00CC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2133600" y="4267200"/>
            <a:ext cx="6126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u-v</a:t>
            </a:r>
            <a:endParaRPr 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4105275" y="4281488"/>
            <a:ext cx="38866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 -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 is the </a:t>
            </a:r>
            <a:r>
              <a:rPr lang="en-US" u="sng" dirty="0">
                <a:solidFill>
                  <a:srgbClr val="FF0000"/>
                </a:solidFill>
              </a:rPr>
              <a:t>resultant vector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81400" y="1524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Parallelogram Rule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3800" y="8382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 Head-to-Tail Rule)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7" grpId="0" animBg="1"/>
      <p:bldP spid="13318" grpId="0" animBg="1"/>
      <p:bldP spid="13319" grpId="0" autoUpdateAnimBg="0"/>
      <p:bldP spid="13322" grpId="0" autoUpdateAnimBg="0"/>
      <p:bldP spid="13323" grpId="0" autoUpdateAnimBg="0"/>
      <p:bldP spid="13324" grpId="0" autoUpdateAnimBg="0"/>
      <p:bldP spid="16" grpId="0" animBg="1"/>
      <p:bldP spid="18" grpId="0" animBg="1"/>
      <p:bldP spid="19" grpId="0" animBg="1"/>
      <p:bldP spid="20" grpId="0" autoUpdateAnimBg="0"/>
      <p:bldP spid="21" grpId="0" autoUpdateAnimBg="0"/>
      <p:bldP spid="23" grpId="0" autoUpdateAnimBg="0"/>
      <p:bldP spid="24" grpId="0" autoUpdateAnimBg="0"/>
      <p:bldP spid="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438400" y="3048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Linear Combination</a:t>
            </a:r>
            <a:endParaRPr lang="en-US" sz="3200" b="1" baseline="50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606425" y="1371600"/>
          <a:ext cx="8020050" cy="1677988"/>
        </p:xfrm>
        <a:graphic>
          <a:graphicData uri="http://schemas.openxmlformats.org/presentationml/2006/ole">
            <p:oleObj spid="_x0000_s74754" name="Equation" r:id="rId3" imgW="3174840" imgH="672840" progId="Equation.3">
              <p:embed/>
            </p:oleObj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886200" y="1828800"/>
            <a:ext cx="2971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28600" y="1066800"/>
            <a:ext cx="7772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 </a:t>
            </a:r>
            <a:r>
              <a:rPr lang="en-US" u="sng" dirty="0" smtClean="0">
                <a:solidFill>
                  <a:srgbClr val="FF0000"/>
                </a:solidFill>
              </a:rPr>
              <a:t>three-dimensional coordinate system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consists of: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3 axes: </a:t>
            </a:r>
            <a:r>
              <a:rPr lang="en-US" i="1" dirty="0" smtClean="0">
                <a:latin typeface="+mn-lt"/>
              </a:rPr>
              <a:t>x</a:t>
            </a:r>
            <a:r>
              <a:rPr lang="en-US" dirty="0" smtClean="0"/>
              <a:t>-axis, </a:t>
            </a:r>
            <a:r>
              <a:rPr lang="en-US" i="1" dirty="0" smtClean="0">
                <a:latin typeface="+mn-lt"/>
              </a:rPr>
              <a:t>y</a:t>
            </a:r>
            <a:r>
              <a:rPr lang="en-US" dirty="0" smtClean="0"/>
              <a:t>-axis and </a:t>
            </a:r>
            <a:r>
              <a:rPr lang="en-US" i="1" dirty="0" smtClean="0">
                <a:latin typeface="+mn-lt"/>
              </a:rPr>
              <a:t>z</a:t>
            </a:r>
            <a:r>
              <a:rPr lang="en-US" dirty="0" smtClean="0"/>
              <a:t>-axis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3 coordinate planes: </a:t>
            </a:r>
            <a:r>
              <a:rPr lang="en-US" i="1" dirty="0" err="1" smtClean="0">
                <a:latin typeface="+mn-lt"/>
              </a:rPr>
              <a:t>xy</a:t>
            </a:r>
            <a:r>
              <a:rPr lang="en-US" dirty="0" smtClean="0"/>
              <a:t>-plane, </a:t>
            </a:r>
            <a:r>
              <a:rPr lang="en-US" i="1" dirty="0" err="1" smtClean="0">
                <a:latin typeface="+mn-lt"/>
              </a:rPr>
              <a:t>xz</a:t>
            </a:r>
            <a:r>
              <a:rPr lang="en-US" dirty="0" smtClean="0"/>
              <a:t>-plane and </a:t>
            </a:r>
            <a:r>
              <a:rPr lang="en-US" i="1" dirty="0" err="1" smtClean="0">
                <a:latin typeface="+mn-lt"/>
              </a:rPr>
              <a:t>yz</a:t>
            </a:r>
            <a:r>
              <a:rPr lang="en-US" dirty="0" smtClean="0"/>
              <a:t>-plane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8 octants.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graphicFrame>
        <p:nvGraphicFramePr>
          <p:cNvPr id="22" name="Object 14"/>
          <p:cNvGraphicFramePr>
            <a:graphicFrameLocks noChangeAspect="1"/>
          </p:cNvGraphicFramePr>
          <p:nvPr/>
        </p:nvGraphicFramePr>
        <p:xfrm>
          <a:off x="6934200" y="2971800"/>
          <a:ext cx="1492250" cy="495300"/>
        </p:xfrm>
        <a:graphic>
          <a:graphicData uri="http://schemas.openxmlformats.org/presentationml/2006/ole">
            <p:oleObj spid="_x0000_s52226" name="Equation" r:id="rId3" imgW="609480" imgH="203040" progId="">
              <p:embed/>
            </p:oleObj>
          </a:graphicData>
        </a:graphic>
      </p:graphicFrame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81000" y="2971800"/>
            <a:ext cx="65838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Each point is represented by an </a:t>
            </a:r>
            <a:r>
              <a:rPr lang="en-US" b="1" u="sng" dirty="0" smtClean="0"/>
              <a:t>ordered triple</a:t>
            </a:r>
            <a:endParaRPr lang="en-US" b="1" u="sng" dirty="0"/>
          </a:p>
        </p:txBody>
      </p:sp>
      <p:sp>
        <p:nvSpPr>
          <p:cNvPr id="32" name="Line 15"/>
          <p:cNvSpPr>
            <a:spLocks noChangeShapeType="1"/>
          </p:cNvSpPr>
          <p:nvPr/>
        </p:nvSpPr>
        <p:spPr bwMode="auto">
          <a:xfrm flipH="1">
            <a:off x="6096000" y="4219576"/>
            <a:ext cx="1905000" cy="202882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Line 3"/>
          <p:cNvSpPr>
            <a:spLocks noChangeShapeType="1"/>
          </p:cNvSpPr>
          <p:nvPr/>
        </p:nvSpPr>
        <p:spPr bwMode="auto">
          <a:xfrm flipV="1">
            <a:off x="7010400" y="3962400"/>
            <a:ext cx="0" cy="2514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4"/>
          <p:cNvSpPr>
            <a:spLocks noChangeShapeType="1"/>
          </p:cNvSpPr>
          <p:nvPr/>
        </p:nvSpPr>
        <p:spPr bwMode="auto">
          <a:xfrm>
            <a:off x="5943600" y="4876800"/>
            <a:ext cx="2362200" cy="914400"/>
          </a:xfrm>
          <a:prstGeom prst="line">
            <a:avLst/>
          </a:prstGeom>
          <a:noFill/>
          <a:ln w="19050">
            <a:solidFill>
              <a:srgbClr val="99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5867400" y="57912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6629400" y="3810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z</a:t>
            </a:r>
            <a:endParaRPr lang="en-US" sz="2000" dirty="0"/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7918450" y="57753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y</a:t>
            </a:r>
            <a:endParaRPr lang="en-US" sz="2000" dirty="0"/>
          </a:p>
        </p:txBody>
      </p:sp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1752600" y="4191000"/>
          <a:ext cx="2370137" cy="673100"/>
        </p:xfrm>
        <a:graphic>
          <a:graphicData uri="http://schemas.openxmlformats.org/presentationml/2006/ole">
            <p:oleObj spid="_x0000_s52227" name="Equation" r:id="rId4" imgW="888840" imgH="253800" progId="">
              <p:embed/>
            </p:oleObj>
          </a:graphicData>
        </a:graphic>
      </p:graphicFrame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381000" y="3657600"/>
            <a:ext cx="42578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Each vector is represented by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62200" y="2286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Coordinates in Space</a:t>
            </a: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1676400" y="4953000"/>
          <a:ext cx="2374900" cy="569913"/>
        </p:xfrm>
        <a:graphic>
          <a:graphicData uri="http://schemas.openxmlformats.org/presentationml/2006/ole">
            <p:oleObj spid="_x0000_s52228" name="Equation" r:id="rId5" imgW="939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3232</TotalTime>
  <Words>653</Words>
  <Application>Microsoft Office PowerPoint</Application>
  <PresentationFormat>On-screen Show (4:3)</PresentationFormat>
  <Paragraphs>141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10.2</dc:title>
  <dc:subject>Vectors in the Plane</dc:subject>
  <dc:creator>Gregory Kelly</dc:creator>
  <cp:lastModifiedBy>Phong</cp:lastModifiedBy>
  <cp:revision>192</cp:revision>
  <dcterms:created xsi:type="dcterms:W3CDTF">2002-03-20T19:03:20Z</dcterms:created>
  <dcterms:modified xsi:type="dcterms:W3CDTF">2013-01-14T05:58:24Z</dcterms:modified>
</cp:coreProperties>
</file>