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304" r:id="rId4"/>
    <p:sldId id="303" r:id="rId5"/>
    <p:sldId id="301" r:id="rId6"/>
    <p:sldId id="302" r:id="rId7"/>
    <p:sldId id="305" r:id="rId8"/>
    <p:sldId id="306" r:id="rId9"/>
    <p:sldId id="307" r:id="rId10"/>
    <p:sldId id="308" r:id="rId11"/>
    <p:sldId id="313" r:id="rId12"/>
    <p:sldId id="300" r:id="rId13"/>
    <p:sldId id="319" r:id="rId14"/>
    <p:sldId id="320" r:id="rId15"/>
    <p:sldId id="310" r:id="rId16"/>
    <p:sldId id="315" r:id="rId17"/>
    <p:sldId id="316" r:id="rId18"/>
    <p:sldId id="317" r:id="rId19"/>
    <p:sldId id="318" r:id="rId20"/>
    <p:sldId id="314" r:id="rId21"/>
    <p:sldId id="321" r:id="rId22"/>
    <p:sldId id="311" r:id="rId23"/>
    <p:sldId id="312" r:id="rId24"/>
    <p:sldId id="322" r:id="rId25"/>
    <p:sldId id="295" r:id="rId26"/>
    <p:sldId id="323" r:id="rId27"/>
    <p:sldId id="324" r:id="rId28"/>
    <p:sldId id="325" r:id="rId29"/>
    <p:sldId id="326" r:id="rId30"/>
    <p:sldId id="32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FF"/>
    <a:srgbClr val="CCFFFF"/>
    <a:srgbClr val="9900CC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67" d="100"/>
          <a:sy n="67" d="100"/>
        </p:scale>
        <p:origin x="-6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hyperlink" Target="http://www.math.tamu.edu/~yvorobet/MATH304-2011C/Lect3-02web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732968" y="1905000"/>
            <a:ext cx="35461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5.1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Orthogonality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85800" y="3733800"/>
            <a:ext cx="80772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914400"/>
            <a:ext cx="8077200" cy="228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Let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be a subspace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baseline="30000" dirty="0" smtClean="0"/>
              <a:t>┴ </a:t>
            </a:r>
            <a:r>
              <a:rPr lang="en-US" dirty="0" smtClean="0"/>
              <a:t> is a subspace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(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baseline="30000" dirty="0" smtClean="0"/>
              <a:t>┴</a:t>
            </a:r>
            <a:r>
              <a:rPr lang="en-US" dirty="0" smtClean="0"/>
              <a:t>)</a:t>
            </a:r>
            <a:r>
              <a:rPr lang="en-US" baseline="30000" dirty="0" smtClean="0"/>
              <a:t>┴ </a:t>
            </a:r>
            <a:r>
              <a:rPr lang="en-US" dirty="0" smtClean="0"/>
              <a:t>=</a:t>
            </a:r>
            <a:r>
              <a:rPr lang="en-US" dirty="0" smtClean="0">
                <a:latin typeface="Franklin Gothic Demi Cond" pitchFamily="34" charset="0"/>
              </a:rPr>
              <a:t> W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W ∩</a:t>
            </a: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baseline="30000" dirty="0" smtClean="0"/>
              <a:t>┴ </a:t>
            </a:r>
            <a:r>
              <a:rPr lang="en-US" dirty="0" smtClean="0"/>
              <a:t>= {</a:t>
            </a:r>
            <a:r>
              <a:rPr lang="en-US" b="1" dirty="0" smtClean="0"/>
              <a:t>0</a:t>
            </a:r>
            <a:r>
              <a:rPr lang="en-US" dirty="0" smtClean="0"/>
              <a:t>}</a:t>
            </a:r>
            <a:endParaRPr lang="en-US" baseline="6400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If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baseline="30000" dirty="0" smtClean="0"/>
              <a:t> </a:t>
            </a:r>
            <a:r>
              <a:rPr lang="en-US" dirty="0" smtClean="0"/>
              <a:t>= span(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</a:t>
            </a:r>
            <a:r>
              <a:rPr lang="en-US" b="1" dirty="0" smtClean="0">
                <a:latin typeface="+mn-lt"/>
              </a:rPr>
              <a:t>w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/>
              <a:t>), then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is in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baseline="30000" dirty="0" smtClean="0"/>
              <a:t>┴ 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dirty="0" err="1" smtClean="0">
                <a:latin typeface="Arial"/>
                <a:cs typeface="Arial"/>
              </a:rPr>
              <a:t>∙</a:t>
            </a:r>
            <a:r>
              <a:rPr lang="en-US" b="1" dirty="0" err="1" smtClean="0">
                <a:latin typeface="+mn-lt"/>
              </a:rPr>
              <a:t>w</a:t>
            </a:r>
            <a:r>
              <a:rPr lang="en-US" b="1" baseline="-25000" dirty="0" err="1" smtClean="0">
                <a:latin typeface="+mn-lt"/>
              </a:rPr>
              <a:t>i</a:t>
            </a:r>
            <a:r>
              <a:rPr lang="en-US" dirty="0" smtClean="0"/>
              <a:t> = </a:t>
            </a:r>
            <a:r>
              <a:rPr lang="en-US" b="1" dirty="0" smtClean="0"/>
              <a:t>0</a:t>
            </a:r>
            <a:r>
              <a:rPr lang="en-US" dirty="0" smtClean="0"/>
              <a:t> for all </a:t>
            </a:r>
            <a:r>
              <a:rPr lang="en-US" i="1" dirty="0" err="1" smtClean="0"/>
              <a:t>i</a:t>
            </a:r>
            <a:r>
              <a:rPr lang="en-US" dirty="0" smtClean="0"/>
              <a:t> =1,…,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  <a:endParaRPr lang="en-US" b="1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3828871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Let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 an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matrix. Then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(row(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))</a:t>
            </a:r>
            <a:r>
              <a:rPr lang="en-US" baseline="30000" dirty="0" smtClean="0"/>
              <a:t>┴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null(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        and         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))</a:t>
            </a:r>
            <a:r>
              <a:rPr lang="en-US" baseline="30000" dirty="0" smtClean="0"/>
              <a:t>┴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null(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aseline="30000" dirty="0" smtClean="0"/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5943600"/>
            <a:ext cx="1091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/>
              <a:t>Proof?</a:t>
            </a:r>
            <a:endParaRPr lang="en-US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914400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2)  Use previous theorem to find the </a:t>
            </a:r>
            <a:r>
              <a:rPr lang="en-US" dirty="0" smtClean="0">
                <a:solidFill>
                  <a:srgbClr val="7030A0"/>
                </a:solidFill>
              </a:rPr>
              <a:t>orthogonal complements</a:t>
            </a:r>
          </a:p>
          <a:p>
            <a:pPr marL="457200" indent="-457200"/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of 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en-US" baseline="64000" dirty="0" smtClean="0"/>
              <a:t>3</a:t>
            </a:r>
            <a:r>
              <a:rPr lang="en-US" dirty="0" smtClean="0"/>
              <a:t> 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39713" y="1943100"/>
          <a:ext cx="8459787" cy="3721100"/>
        </p:xfrm>
        <a:graphic>
          <a:graphicData uri="http://schemas.openxmlformats.org/presentationml/2006/ole">
            <p:oleObj spid="_x0000_s100356" name="Equation" r:id="rId3" imgW="4584600" imgH="204444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29000" y="228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429000" y="1371600"/>
          <a:ext cx="5364162" cy="2057400"/>
        </p:xfrm>
        <a:graphic>
          <a:graphicData uri="http://schemas.openxmlformats.org/presentationml/2006/ole">
            <p:oleObj spid="_x0000_s72708" name="Equation" r:id="rId3" imgW="2044440" imgH="787320" progId="Equation.DSMT4">
              <p:embed/>
            </p:oleObj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84160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Let </a:t>
            </a:r>
            <a:r>
              <a:rPr lang="en-US" b="1" dirty="0" smtClean="0"/>
              <a:t>u</a:t>
            </a:r>
            <a:r>
              <a:rPr lang="en-US" dirty="0" smtClean="0"/>
              <a:t> and </a:t>
            </a:r>
            <a:r>
              <a:rPr lang="en-US" b="1" dirty="0" smtClean="0"/>
              <a:t>v</a:t>
            </a:r>
            <a:r>
              <a:rPr lang="en-US" dirty="0" smtClean="0"/>
              <a:t> be nonzero vectors.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w</a:t>
            </a:r>
            <a:r>
              <a:rPr lang="en-US" baseline="-25000" dirty="0" smtClean="0">
                <a:solidFill>
                  <a:schemeClr val="accent2"/>
                </a:solidFill>
              </a:rPr>
              <a:t>1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rgbClr val="FF0000"/>
                </a:solidFill>
              </a:rPr>
              <a:t>vector component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/>
              <a:t>u </a:t>
            </a:r>
            <a:r>
              <a:rPr lang="en-US" u="sng" dirty="0" smtClean="0"/>
              <a:t>along</a:t>
            </a:r>
            <a:r>
              <a:rPr lang="en-US" dirty="0" smtClean="0"/>
              <a:t> </a:t>
            </a:r>
            <a:r>
              <a:rPr lang="en-US" b="1" dirty="0" smtClean="0"/>
              <a:t>v </a:t>
            </a:r>
          </a:p>
          <a:p>
            <a:r>
              <a:rPr lang="en-US" b="1" dirty="0" smtClean="0"/>
              <a:t>	</a:t>
            </a:r>
            <a:r>
              <a:rPr lang="en-US" dirty="0" smtClean="0"/>
              <a:t>(or </a:t>
            </a:r>
            <a:r>
              <a:rPr lang="en-US" dirty="0" smtClean="0">
                <a:solidFill>
                  <a:srgbClr val="FF0000"/>
                </a:solidFill>
              </a:rPr>
              <a:t>projection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r>
              <a:rPr lang="en-US" dirty="0" smtClean="0"/>
              <a:t> onto </a:t>
            </a:r>
            <a:r>
              <a:rPr lang="en-US" b="1" dirty="0" smtClean="0"/>
              <a:t>v</a:t>
            </a:r>
            <a:r>
              <a:rPr lang="en-US" dirty="0" smtClean="0"/>
              <a:t>), and is denoted by </a:t>
            </a:r>
            <a:r>
              <a:rPr lang="en-US" i="1" dirty="0" err="1" smtClean="0">
                <a:solidFill>
                  <a:srgbClr val="FF0000"/>
                </a:solidFill>
              </a:rPr>
              <a:t>proj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u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	w</a:t>
            </a:r>
            <a:r>
              <a:rPr lang="en-US" baseline="-25000" dirty="0" smtClean="0">
                <a:solidFill>
                  <a:schemeClr val="accent2"/>
                </a:solidFill>
              </a:rPr>
              <a:t>2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chemeClr val="accent2"/>
                </a:solidFill>
              </a:rPr>
              <a:t>vector component </a:t>
            </a:r>
            <a:r>
              <a:rPr lang="en-US" dirty="0" smtClean="0"/>
              <a:t>of </a:t>
            </a:r>
            <a:r>
              <a:rPr lang="en-US" b="1" dirty="0" smtClean="0"/>
              <a:t>u </a:t>
            </a:r>
            <a:r>
              <a:rPr lang="en-US" u="sng" dirty="0" smtClean="0"/>
              <a:t>orthogonal to</a:t>
            </a:r>
            <a:r>
              <a:rPr lang="en-US" dirty="0" smtClean="0"/>
              <a:t> </a:t>
            </a:r>
            <a:r>
              <a:rPr lang="en-US" b="1" dirty="0" smtClean="0"/>
              <a:t>v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 flipH="1" flipV="1">
            <a:off x="457200" y="2438400"/>
            <a:ext cx="762000" cy="1524000"/>
          </a:xfrm>
          <a:prstGeom prst="line">
            <a:avLst/>
          </a:prstGeom>
          <a:ln>
            <a:solidFill>
              <a:srgbClr val="0202CA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auto">
          <a:xfrm flipH="1" flipV="1">
            <a:off x="2378074" y="1371600"/>
            <a:ext cx="777875" cy="16002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219199" y="2971800"/>
            <a:ext cx="1920875" cy="990600"/>
          </a:xfrm>
          <a:prstGeom prst="line">
            <a:avLst/>
          </a:prstGeom>
          <a:ln>
            <a:solidFill>
              <a:srgbClr val="0070C0"/>
            </a:solidFill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457200" y="1371600"/>
            <a:ext cx="1844675" cy="1066800"/>
          </a:xfrm>
          <a:prstGeom prst="line">
            <a:avLst/>
          </a:prstGeom>
          <a:noFill/>
          <a:ln w="25400">
            <a:solidFill>
              <a:srgbClr val="9900CC"/>
            </a:solidFill>
            <a:prstDash val="dash"/>
            <a:round/>
            <a:headEnd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1219199" y="1371600"/>
            <a:ext cx="1158875" cy="2590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57200" y="31242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530475" y="3124200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w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752600" y="24384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V="1">
            <a:off x="1174751" y="3505200"/>
            <a:ext cx="898524" cy="466728"/>
          </a:xfrm>
          <a:prstGeom prst="line">
            <a:avLst/>
          </a:prstGeom>
          <a:ln w="22225" cmpd="thinThick">
            <a:solidFill>
              <a:srgbClr val="7030A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616075" y="36576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CC"/>
                </a:solidFill>
                <a:latin typeface="Times New Roman" pitchFamily="18" charset="0"/>
              </a:rPr>
              <a:t>v</a:t>
            </a:r>
            <a:endParaRPr lang="en-US" b="1" dirty="0">
              <a:solidFill>
                <a:srgbClr val="9900CC"/>
              </a:solidFill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3048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Orthogonal Projections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 autoUpdateAnimBg="0"/>
      <p:bldP spid="15" grpId="0" animBg="1"/>
      <p:bldP spid="19" grpId="0" animBg="1"/>
      <p:bldP spid="22" grpId="0" autoUpdateAnimBg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8382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Let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be a subspace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with an orthogonal basis </a:t>
            </a:r>
          </a:p>
          <a:p>
            <a:r>
              <a:rPr lang="en-US" dirty="0" smtClean="0"/>
              <a:t>{u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u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 </a:t>
            </a:r>
            <a:r>
              <a:rPr lang="en-US" dirty="0" err="1" smtClean="0"/>
              <a:t>u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/>
              <a:t> }, the </a:t>
            </a:r>
            <a:r>
              <a:rPr lang="en-US" dirty="0" smtClean="0">
                <a:solidFill>
                  <a:srgbClr val="FF0000"/>
                </a:solidFill>
              </a:rPr>
              <a:t>orthogonal projection of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 onto </a:t>
            </a:r>
            <a:r>
              <a:rPr lang="en-US" dirty="0" smtClean="0">
                <a:solidFill>
                  <a:srgbClr val="FF0000"/>
                </a:solidFill>
                <a:latin typeface="Franklin Gothic Demi Cond" pitchFamily="34" charset="0"/>
              </a:rPr>
              <a:t>W</a:t>
            </a:r>
            <a:r>
              <a:rPr lang="en-US" dirty="0" smtClean="0"/>
              <a:t> is defined as: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i="1" dirty="0" err="1" smtClean="0"/>
              <a:t>proj</a:t>
            </a:r>
            <a:r>
              <a:rPr lang="en-US" b="1" baseline="-25000" dirty="0" err="1" smtClean="0"/>
              <a:t>W</a:t>
            </a:r>
            <a:r>
              <a:rPr lang="en-US" b="1" baseline="-25000" dirty="0" smtClean="0"/>
              <a:t> 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proj</a:t>
            </a:r>
            <a:r>
              <a:rPr lang="en-US" b="1" baseline="-25000" dirty="0" smtClean="0"/>
              <a:t>u</a:t>
            </a:r>
            <a:r>
              <a:rPr lang="en-US" b="1" i="1" baseline="-52000" dirty="0" smtClean="0"/>
              <a:t>1</a:t>
            </a:r>
            <a:r>
              <a:rPr lang="en-US" b="1" baseline="-25000" dirty="0" smtClean="0"/>
              <a:t>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 + </a:t>
            </a:r>
            <a:r>
              <a:rPr lang="en-US" i="1" dirty="0" smtClean="0"/>
              <a:t>proj</a:t>
            </a:r>
            <a:r>
              <a:rPr lang="en-US" b="1" baseline="-25000" dirty="0" smtClean="0"/>
              <a:t>u</a:t>
            </a:r>
            <a:r>
              <a:rPr lang="en-US" b="1" i="1" baseline="-52000" dirty="0" smtClean="0"/>
              <a:t>2</a:t>
            </a:r>
            <a:r>
              <a:rPr lang="en-US" b="1" baseline="-25000" dirty="0" smtClean="0"/>
              <a:t> 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> + </a:t>
            </a:r>
            <a:r>
              <a:rPr lang="en-US" b="1" dirty="0" smtClean="0"/>
              <a:t> …</a:t>
            </a:r>
            <a:r>
              <a:rPr lang="en-US" dirty="0" smtClean="0"/>
              <a:t> +</a:t>
            </a:r>
            <a:r>
              <a:rPr lang="en-US" b="1" dirty="0" smtClean="0"/>
              <a:t> </a:t>
            </a:r>
            <a:r>
              <a:rPr lang="en-US" i="1" dirty="0" err="1" smtClean="0"/>
              <a:t>proj</a:t>
            </a:r>
            <a:r>
              <a:rPr lang="en-US" b="1" baseline="-25000" dirty="0" err="1" smtClean="0"/>
              <a:t>u</a:t>
            </a:r>
            <a:r>
              <a:rPr lang="en-US" b="1" i="1" baseline="-52000" dirty="0" err="1" smtClean="0"/>
              <a:t>k</a:t>
            </a:r>
            <a:r>
              <a:rPr lang="en-US" b="1" baseline="-25000" dirty="0" smtClean="0"/>
              <a:t> 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/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component of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orthogonal to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Franklin Gothic Demi Cond" pitchFamily="34" charset="0"/>
              </a:rPr>
              <a:t>W</a:t>
            </a:r>
            <a:r>
              <a:rPr lang="en-US" dirty="0" smtClean="0">
                <a:latin typeface="Franklin Gothic Demi Cond" pitchFamily="34" charset="0"/>
              </a:rPr>
              <a:t> </a:t>
            </a:r>
            <a:r>
              <a:rPr lang="en-US" dirty="0" smtClean="0"/>
              <a:t>is the vector</a:t>
            </a:r>
          </a:p>
          <a:p>
            <a:r>
              <a:rPr lang="en-US" i="1" dirty="0" smtClean="0"/>
              <a:t>	</a:t>
            </a:r>
            <a:r>
              <a:rPr lang="en-US" i="1" dirty="0" err="1" smtClean="0"/>
              <a:t>perp</a:t>
            </a:r>
            <a:r>
              <a:rPr lang="en-US" b="1" baseline="-25000" dirty="0" err="1" smtClean="0"/>
              <a:t>W</a:t>
            </a:r>
            <a:r>
              <a:rPr lang="en-US" b="1" baseline="-25000" dirty="0" smtClean="0"/>
              <a:t> </a:t>
            </a:r>
            <a:r>
              <a:rPr lang="en-US" b="1" dirty="0" smtClean="0"/>
              <a:t>v</a:t>
            </a:r>
            <a:r>
              <a:rPr lang="en-US" dirty="0" smtClean="0"/>
              <a:t> = </a:t>
            </a:r>
            <a:r>
              <a:rPr lang="en-US" b="1" dirty="0" smtClean="0"/>
              <a:t>v</a:t>
            </a:r>
            <a:r>
              <a:rPr lang="en-US" dirty="0" smtClean="0"/>
              <a:t> – </a:t>
            </a:r>
            <a:r>
              <a:rPr lang="en-US" i="1" dirty="0" err="1" smtClean="0"/>
              <a:t>proj</a:t>
            </a:r>
            <a:r>
              <a:rPr lang="en-US" b="1" baseline="-25000" dirty="0" err="1" smtClean="0"/>
              <a:t>w</a:t>
            </a:r>
            <a:r>
              <a:rPr lang="en-US" b="1" i="1" baseline="-25000" dirty="0" smtClean="0"/>
              <a:t> </a:t>
            </a:r>
            <a:r>
              <a:rPr lang="en-US" b="1" dirty="0" smtClean="0"/>
              <a:t>v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1524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Orthogonal Projections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4419600"/>
            <a:ext cx="8077200" cy="1447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5800" y="4438471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be a subspace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and </a:t>
            </a:r>
            <a:r>
              <a:rPr lang="en-US" b="1" dirty="0" smtClean="0">
                <a:latin typeface="+mn-lt"/>
              </a:rPr>
              <a:t>v</a:t>
            </a:r>
            <a:r>
              <a:rPr lang="en-US" baseline="64000" dirty="0" smtClean="0"/>
              <a:t> </a:t>
            </a:r>
            <a:r>
              <a:rPr lang="en-US" dirty="0" smtClean="0"/>
              <a:t>be any vector in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. Then there are unique vectors 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smtClean="0"/>
              <a:t>in</a:t>
            </a:r>
            <a:r>
              <a:rPr lang="en-US" dirty="0" smtClean="0">
                <a:latin typeface="Franklin Gothic Demi Cond" pitchFamily="34" charset="0"/>
              </a:rPr>
              <a:t> W  </a:t>
            </a:r>
            <a:r>
              <a:rPr lang="en-US" dirty="0" smtClean="0"/>
              <a:t>and 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/>
              <a:t>in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baseline="30000" dirty="0" smtClean="0"/>
              <a:t>┴ </a:t>
            </a:r>
            <a:r>
              <a:rPr lang="en-US" dirty="0" smtClean="0"/>
              <a:t>such that </a:t>
            </a:r>
            <a:r>
              <a:rPr lang="en-US" b="1" dirty="0" smtClean="0">
                <a:latin typeface="+mn-lt"/>
              </a:rPr>
              <a:t>v </a:t>
            </a:r>
            <a:r>
              <a:rPr lang="en-US" dirty="0" smtClean="0"/>
              <a:t>= 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+ 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/>
              <a:t>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914400"/>
            <a:ext cx="86308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Find the </a:t>
            </a:r>
            <a:r>
              <a:rPr lang="en-US" dirty="0" smtClean="0">
                <a:solidFill>
                  <a:srgbClr val="7030A0"/>
                </a:solidFill>
              </a:rPr>
              <a:t>orthogonal projection </a:t>
            </a:r>
            <a:r>
              <a:rPr lang="en-US" dirty="0" smtClean="0"/>
              <a:t>of </a:t>
            </a:r>
            <a:r>
              <a:rPr lang="en-US" b="1" dirty="0" smtClean="0"/>
              <a:t>v = [ 1, -1,  2 ]</a:t>
            </a:r>
            <a:r>
              <a:rPr lang="en-US" dirty="0" smtClean="0"/>
              <a:t> onto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and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component </a:t>
            </a:r>
            <a:r>
              <a:rPr lang="en-US" dirty="0" smtClean="0"/>
              <a:t>of </a:t>
            </a:r>
            <a:r>
              <a:rPr lang="en-US" b="1" dirty="0" smtClean="0"/>
              <a:t>v</a:t>
            </a:r>
            <a:r>
              <a:rPr lang="en-US" dirty="0" smtClean="0"/>
              <a:t> orthogonal to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1287463" y="1981200"/>
          <a:ext cx="5159375" cy="3975100"/>
        </p:xfrm>
        <a:graphic>
          <a:graphicData uri="http://schemas.openxmlformats.org/presentationml/2006/ole">
            <p:oleObj spid="_x0000_s109570" name="Equation" r:id="rId3" imgW="2793960" imgH="218412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29000" y="228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78489" y="1905000"/>
            <a:ext cx="70551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5.3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The Gram-Schmidt Process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 the </a:t>
            </a:r>
            <a:r>
              <a:rPr lang="en-US" sz="4000" b="1" i="1" dirty="0" smtClean="0">
                <a:solidFill>
                  <a:srgbClr val="FF0000"/>
                </a:solidFill>
              </a:rPr>
              <a:t>QR</a:t>
            </a:r>
            <a:r>
              <a:rPr lang="en-US" sz="4000" b="1" dirty="0" smtClean="0">
                <a:solidFill>
                  <a:srgbClr val="FF0000"/>
                </a:solidFill>
              </a:rPr>
              <a:t> Factorization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81000" y="2895600"/>
            <a:ext cx="8153400" cy="3505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u="sng" dirty="0" smtClean="0"/>
              <a:t>Goal</a:t>
            </a:r>
            <a:r>
              <a:rPr lang="en-US" dirty="0" smtClean="0"/>
              <a:t>: To construct an </a:t>
            </a:r>
            <a:r>
              <a:rPr lang="en-US" dirty="0" smtClean="0">
                <a:solidFill>
                  <a:srgbClr val="FF0000"/>
                </a:solidFill>
              </a:rPr>
              <a:t>orthogonal (orthonormal) basis </a:t>
            </a:r>
            <a:r>
              <a:rPr lang="en-US" dirty="0" smtClean="0"/>
              <a:t>for any subspace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We start with any basis {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 </a:t>
            </a:r>
            <a:r>
              <a:rPr lang="en-US" b="1" dirty="0" err="1" smtClean="0"/>
              <a:t>x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/>
              <a:t> }, and “</a:t>
            </a:r>
            <a:r>
              <a:rPr lang="en-US" dirty="0" err="1" smtClean="0"/>
              <a:t>orthogonalize</a:t>
            </a:r>
            <a:r>
              <a:rPr lang="en-US" dirty="0" smtClean="0"/>
              <a:t>” each vector 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i  </a:t>
            </a:r>
            <a:r>
              <a:rPr lang="en-US" dirty="0" smtClean="0"/>
              <a:t>in the basis one at a time by finding the </a:t>
            </a:r>
            <a:r>
              <a:rPr lang="en-US" dirty="0" smtClean="0">
                <a:solidFill>
                  <a:srgbClr val="FF0000"/>
                </a:solidFill>
              </a:rPr>
              <a:t>component of v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orthogonal </a:t>
            </a:r>
            <a:r>
              <a:rPr lang="en-US" dirty="0" smtClean="0"/>
              <a:t>to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= span(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i-1</a:t>
            </a:r>
            <a:r>
              <a:rPr lang="en-US" dirty="0" smtClean="0"/>
              <a:t> 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0" y="1524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Gram-Schmidt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9718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Let {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 </a:t>
            </a:r>
            <a:r>
              <a:rPr lang="en-US" b="1" dirty="0" err="1" smtClean="0"/>
              <a:t>x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/>
              <a:t> } be a basis for a subspace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. Then choose the following vectors: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=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 =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 – </a:t>
            </a:r>
            <a:r>
              <a:rPr lang="en-US" i="1" dirty="0" smtClean="0"/>
              <a:t>proj</a:t>
            </a:r>
            <a:r>
              <a:rPr lang="en-US" b="1" baseline="-25000" dirty="0" smtClean="0"/>
              <a:t>v</a:t>
            </a:r>
            <a:r>
              <a:rPr lang="en-US" b="1" i="1" baseline="-52000" dirty="0" smtClean="0"/>
              <a:t>1</a:t>
            </a:r>
            <a:r>
              <a:rPr lang="en-US" b="1" i="1" baseline="-25000" dirty="0" smtClean="0"/>
              <a:t>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US" b="1" dirty="0" smtClean="0"/>
              <a:t>	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/>
              <a:t> =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/>
              <a:t> – </a:t>
            </a:r>
            <a:r>
              <a:rPr lang="en-US" i="1" dirty="0" smtClean="0"/>
              <a:t>proj</a:t>
            </a:r>
            <a:r>
              <a:rPr lang="en-US" b="1" baseline="-25000" dirty="0" smtClean="0"/>
              <a:t>v</a:t>
            </a:r>
            <a:r>
              <a:rPr lang="en-US" b="1" i="1" baseline="-52000" dirty="0" smtClean="0"/>
              <a:t>1</a:t>
            </a:r>
            <a:r>
              <a:rPr lang="en-US" b="1" baseline="-25000" dirty="0" smtClean="0"/>
              <a:t>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dirty="0" smtClean="0"/>
              <a:t>– </a:t>
            </a:r>
            <a:r>
              <a:rPr lang="en-US" i="1" dirty="0" smtClean="0"/>
              <a:t>proj</a:t>
            </a:r>
            <a:r>
              <a:rPr lang="en-US" b="1" baseline="-25000" dirty="0" smtClean="0"/>
              <a:t>v</a:t>
            </a:r>
            <a:r>
              <a:rPr lang="en-US" b="1" i="1" baseline="-52000" dirty="0" smtClean="0"/>
              <a:t>2</a:t>
            </a:r>
            <a:r>
              <a:rPr lang="en-US" b="1" baseline="-25000" dirty="0" smtClean="0"/>
              <a:t> </a:t>
            </a:r>
            <a:r>
              <a:rPr lang="en-US" b="1" dirty="0" smtClean="0"/>
              <a:t>x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3 </a:t>
            </a:r>
            <a:endParaRPr lang="en-US" b="1" dirty="0" smtClean="0"/>
          </a:p>
          <a:p>
            <a:r>
              <a:rPr lang="en-US" b="1" dirty="0" smtClean="0"/>
              <a:t>… and so 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Then {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</a:t>
            </a:r>
            <a:r>
              <a:rPr lang="en-US" b="1" dirty="0" smtClean="0"/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 </a:t>
            </a:r>
            <a:r>
              <a:rPr lang="en-US" b="1" dirty="0" err="1" smtClean="0"/>
              <a:t>v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/>
              <a:t> } is </a:t>
            </a:r>
            <a:r>
              <a:rPr lang="en-US" dirty="0" smtClean="0">
                <a:solidFill>
                  <a:srgbClr val="FF0000"/>
                </a:solidFill>
              </a:rPr>
              <a:t>orthogonal basis </a:t>
            </a:r>
            <a:r>
              <a:rPr lang="en-US" dirty="0" smtClean="0"/>
              <a:t>for </a:t>
            </a:r>
            <a:r>
              <a:rPr lang="en-US" dirty="0" smtClean="0">
                <a:latin typeface="Franklin Gothic Demi Cond" pitchFamily="34" charset="0"/>
              </a:rPr>
              <a:t>W 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Franklin Gothic Demi Cond" pitchFamily="34" charset="0"/>
              </a:rPr>
              <a:t>  </a:t>
            </a:r>
            <a:r>
              <a:rPr lang="en-US" dirty="0" smtClean="0"/>
              <a:t>We can normalize each vector in the basis to form an </a:t>
            </a:r>
            <a:r>
              <a:rPr lang="en-US" dirty="0" smtClean="0">
                <a:solidFill>
                  <a:srgbClr val="FF0000"/>
                </a:solidFill>
              </a:rPr>
              <a:t>orthonormal basis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123" grpId="0" autoUpdateAnimBg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914400"/>
            <a:ext cx="8735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Use the following basis to find an </a:t>
            </a:r>
            <a:r>
              <a:rPr lang="en-US" dirty="0" smtClean="0">
                <a:solidFill>
                  <a:srgbClr val="7030A0"/>
                </a:solidFill>
              </a:rPr>
              <a:t>orthonormal </a:t>
            </a:r>
            <a:r>
              <a:rPr lang="en-US" dirty="0" smtClean="0"/>
              <a:t>basis for 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en-US" baseline="64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28600" y="3429000"/>
            <a:ext cx="823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an </a:t>
            </a:r>
            <a:r>
              <a:rPr lang="en-US" u="sng" dirty="0" smtClean="0">
                <a:solidFill>
                  <a:srgbClr val="7030A0"/>
                </a:solidFill>
              </a:rPr>
              <a:t>orthogonal basis</a:t>
            </a:r>
            <a:r>
              <a:rPr lang="en-US" dirty="0" smtClean="0"/>
              <a:t> for 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en-US" baseline="64000" dirty="0" smtClean="0"/>
              <a:t>3</a:t>
            </a:r>
            <a:r>
              <a:rPr lang="en-US" dirty="0" smtClean="0"/>
              <a:t> that contains the vector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1547813" y="1600200"/>
          <a:ext cx="3687762" cy="1196975"/>
        </p:xfrm>
        <a:graphic>
          <a:graphicData uri="http://schemas.openxmlformats.org/presentationml/2006/ole">
            <p:oleObj spid="_x0000_s106498" name="Equation" r:id="rId3" imgW="1460160" imgH="4824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5052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1905000" y="4114800"/>
          <a:ext cx="641350" cy="1766888"/>
        </p:xfrm>
        <a:graphic>
          <a:graphicData uri="http://schemas.openxmlformats.org/presentationml/2006/ole">
            <p:oleObj spid="_x0000_s106499" name="Equation" r:id="rId4" imgW="253800" imgH="711000" progId="Equation.3">
              <p:embed/>
            </p:oleObj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2636838" y="4114800"/>
          <a:ext cx="2468562" cy="1766888"/>
        </p:xfrm>
        <a:graphic>
          <a:graphicData uri="http://schemas.openxmlformats.org/presentationml/2006/ole">
            <p:oleObj spid="_x0000_s106500" name="Equation" r:id="rId5" imgW="9777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43434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Note: Since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orthogonal,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-1</a:t>
            </a:r>
            <a:r>
              <a:rPr lang="en-US" dirty="0" smtClean="0"/>
              <a:t> =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T </a:t>
            </a:r>
            <a:r>
              <a:rPr lang="en-US" dirty="0" smtClean="0"/>
              <a:t>and we have </a:t>
            </a:r>
            <a:r>
              <a:rPr lang="en-US" dirty="0" smtClean="0">
                <a:latin typeface="Franklin Gothic Demi Cond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smtClean="0">
                <a:latin typeface="Franklin Gothic Demi Cond" pitchFamily="34" charset="0"/>
              </a:rPr>
              <a:t> Q</a:t>
            </a:r>
            <a:r>
              <a:rPr lang="en-US" baseline="45000" dirty="0" smtClean="0"/>
              <a:t>T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1524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QR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Factorization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1143000"/>
            <a:ext cx="8077200" cy="2819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9600" y="1238071"/>
            <a:ext cx="792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matrix with linearly independent columns, then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can be factored as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smtClean="0">
                <a:latin typeface="Franklin Gothic Demi Cond" pitchFamily="34" charset="0"/>
              </a:rPr>
              <a:t>QR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where </a:t>
            </a:r>
            <a:r>
              <a:rPr lang="en-US" dirty="0" smtClean="0">
                <a:latin typeface="Franklin Gothic Demi Cond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an invertible upper triangular matrix and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orthogonal matrix. In fact columns of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form orthonormal basis for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which can be constructed from columns of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using Gram-Schmidt process.</a:t>
            </a:r>
            <a:endParaRPr lang="en-US" dirty="0" smtClean="0"/>
          </a:p>
          <a:p>
            <a:pPr marL="457200" indent="-457200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914400"/>
            <a:ext cx="7268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Find a </a:t>
            </a:r>
            <a:r>
              <a:rPr lang="en-US" i="1" dirty="0" smtClean="0"/>
              <a:t>QR</a:t>
            </a:r>
            <a:r>
              <a:rPr lang="en-US" dirty="0" smtClean="0"/>
              <a:t> factorization for the following matrices.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667000" y="1676400"/>
          <a:ext cx="2662237" cy="3530600"/>
        </p:xfrm>
        <a:graphic>
          <a:graphicData uri="http://schemas.openxmlformats.org/presentationml/2006/ole">
            <p:oleObj spid="_x0000_s108546" name="Equation" r:id="rId3" imgW="1054080" imgH="14223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5052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933271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set of vectors is called an </a:t>
            </a:r>
            <a:r>
              <a:rPr lang="en-US" dirty="0" smtClean="0">
                <a:solidFill>
                  <a:srgbClr val="FF0000"/>
                </a:solidFill>
              </a:rPr>
              <a:t>orthogonal set </a:t>
            </a:r>
            <a:r>
              <a:rPr lang="en-US" dirty="0" smtClean="0"/>
              <a:t>if all pairs of distinct vectors in the set are orthogonal.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An </a:t>
            </a:r>
            <a:r>
              <a:rPr lang="en-US" dirty="0" smtClean="0">
                <a:solidFill>
                  <a:srgbClr val="FF0000"/>
                </a:solidFill>
              </a:rPr>
              <a:t>orthonormal set </a:t>
            </a:r>
            <a:r>
              <a:rPr lang="en-US" dirty="0" smtClean="0"/>
              <a:t>is an orthogonal set of unit vectors.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2514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An </a:t>
            </a:r>
            <a:r>
              <a:rPr lang="en-US" dirty="0" smtClean="0">
                <a:solidFill>
                  <a:srgbClr val="FF0000"/>
                </a:solidFill>
              </a:rPr>
              <a:t>orthogonal (orthonormal) basis </a:t>
            </a:r>
            <a:r>
              <a:rPr lang="en-US" dirty="0" smtClean="0"/>
              <a:t>for a subspace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is a basis for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that is an orthogonal (orthonormal) set.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09600" y="36576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An </a:t>
            </a:r>
            <a:r>
              <a:rPr lang="en-US" u="sng" dirty="0" smtClean="0">
                <a:solidFill>
                  <a:srgbClr val="FF0000"/>
                </a:solidFill>
              </a:rPr>
              <a:t>orthogonal matrix</a:t>
            </a:r>
            <a:r>
              <a:rPr lang="en-US" dirty="0" smtClean="0"/>
              <a:t> is a square matrix whose columns form an </a:t>
            </a:r>
            <a:r>
              <a:rPr lang="en-US" b="1" u="sng" dirty="0" smtClean="0">
                <a:solidFill>
                  <a:schemeClr val="accent2"/>
                </a:solidFill>
              </a:rPr>
              <a:t>orthonormal</a:t>
            </a:r>
            <a:r>
              <a:rPr lang="en-US" dirty="0" smtClean="0"/>
              <a:t> set.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228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3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96120" y="1905000"/>
            <a:ext cx="701987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5.4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Orthogonal Diagonalization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of Symmetric Matrices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914400"/>
            <a:ext cx="36776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Diagonalize</a:t>
            </a:r>
            <a:r>
              <a:rPr lang="en-US" dirty="0" smtClean="0"/>
              <a:t> the matrix.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057400" y="1752600"/>
          <a:ext cx="2630488" cy="1639887"/>
        </p:xfrm>
        <a:graphic>
          <a:graphicData uri="http://schemas.openxmlformats.org/presentationml/2006/ole">
            <p:oleObj spid="_x0000_s110594" name="Equation" r:id="rId3" imgW="1041120" imgH="6602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505200" y="152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9600" y="3581400"/>
            <a:ext cx="792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u="sng" dirty="0" smtClean="0"/>
              <a:t>Recall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 square matrix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7030A0"/>
                </a:solidFill>
              </a:rPr>
              <a:t>symmetric</a:t>
            </a:r>
            <a:r>
              <a:rPr lang="en-US" dirty="0" smtClean="0"/>
              <a:t> if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aseline="45000" dirty="0" smtClean="0"/>
              <a:t>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Franklin Gothic Demi Cond" pitchFamily="34" charset="0"/>
              </a:rPr>
              <a:t>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 square matrix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7030A0"/>
                </a:solidFill>
              </a:rPr>
              <a:t>diagonalizable</a:t>
            </a:r>
            <a:r>
              <a:rPr lang="en-US" dirty="0" smtClean="0"/>
              <a:t> if there exists a matrix </a:t>
            </a:r>
            <a:r>
              <a:rPr lang="en-US" dirty="0" smtClean="0">
                <a:latin typeface="Franklin Gothic Demi Cond" pitchFamily="34" charset="0"/>
              </a:rPr>
              <a:t>P</a:t>
            </a:r>
            <a:r>
              <a:rPr lang="en-US" dirty="0" smtClean="0"/>
              <a:t> and a diagonal matrix </a:t>
            </a:r>
            <a:r>
              <a:rPr lang="en-US" dirty="0" smtClean="0">
                <a:latin typeface="Franklin Gothic Demi Cond" pitchFamily="34" charset="0"/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latin typeface="Franklin Gothic Demi Cond" pitchFamily="34" charset="0"/>
              </a:rPr>
              <a:t>P</a:t>
            </a:r>
            <a:r>
              <a:rPr lang="en-US" baseline="45000" dirty="0" smtClean="0"/>
              <a:t>-1</a:t>
            </a:r>
            <a:r>
              <a:rPr lang="en-US" dirty="0" smtClean="0">
                <a:latin typeface="Franklin Gothic Demi Cond" pitchFamily="34" charset="0"/>
              </a:rPr>
              <a:t>AP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Franklin Gothic Demi Cond" pitchFamily="34" charset="0"/>
              </a:rPr>
              <a:t>D.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1663403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square matrix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orthogonally diagonalizable </a:t>
            </a:r>
            <a:r>
              <a:rPr lang="en-US" dirty="0" smtClean="0"/>
              <a:t>if there exists an orthogonal matrix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dirty="0" smtClean="0"/>
              <a:t> and a diagonal matrix </a:t>
            </a:r>
            <a:r>
              <a:rPr lang="en-US" dirty="0" smtClean="0">
                <a:latin typeface="Franklin Gothic Demi Cond" pitchFamily="34" charset="0"/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-1</a:t>
            </a:r>
            <a:r>
              <a:rPr lang="en-US" dirty="0" smtClean="0">
                <a:latin typeface="Franklin Gothic Demi Cond" pitchFamily="34" charset="0"/>
              </a:rPr>
              <a:t>AQ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Franklin Gothic Demi Cond" pitchFamily="34" charset="0"/>
              </a:rPr>
              <a:t>D.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Note that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-1</a:t>
            </a:r>
            <a:r>
              <a:rPr lang="en-US" dirty="0" smtClean="0"/>
              <a:t> =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T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28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Orthogonal Diagonalization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1219200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Definition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81000" y="914400"/>
            <a:ext cx="8382000" cy="228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109008"/>
            <a:ext cx="8458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7030A0"/>
                </a:solidFill>
              </a:rPr>
              <a:t>orthogonally diagonalizable</a:t>
            </a:r>
            <a:r>
              <a:rPr lang="en-US" dirty="0" smtClean="0"/>
              <a:t>, then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aseline="30000" dirty="0" smtClean="0"/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7030A0"/>
                </a:solidFill>
              </a:rPr>
              <a:t>symmetric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real symmetric matrix, then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eigenvalues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real.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symmetric matrix, then any two eigenvectors corresponding to distinct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eigenvalues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orthogonal.</a:t>
            </a:r>
            <a:endParaRPr lang="en-US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14400" y="3962400"/>
            <a:ext cx="68580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066800" y="4038600"/>
            <a:ext cx="670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square matrix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dirty="0" smtClean="0">
                <a:solidFill>
                  <a:srgbClr val="7030A0"/>
                </a:solidFill>
              </a:rPr>
              <a:t>orthogonally diagonalizable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if and only if </a:t>
            </a:r>
            <a:r>
              <a:rPr lang="en-US" dirty="0" smtClean="0"/>
              <a:t>it is symmetric.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5373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Orthogonally </a:t>
            </a:r>
            <a:r>
              <a:rPr lang="en-US" dirty="0" err="1" smtClean="0"/>
              <a:t>diagonalize</a:t>
            </a:r>
            <a:r>
              <a:rPr lang="en-US" dirty="0" smtClean="0"/>
              <a:t> the matrix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38200" y="3276600"/>
            <a:ext cx="5810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 write </a:t>
            </a:r>
            <a:r>
              <a:rPr lang="en-US" b="1" dirty="0" smtClean="0"/>
              <a:t>A</a:t>
            </a:r>
            <a:r>
              <a:rPr lang="en-US" dirty="0" smtClean="0"/>
              <a:t> in terms of matrices </a:t>
            </a:r>
            <a:r>
              <a:rPr lang="en-US" b="1" dirty="0" smtClean="0"/>
              <a:t>Q</a:t>
            </a:r>
            <a:r>
              <a:rPr lang="en-US" dirty="0" smtClean="0"/>
              <a:t> and </a:t>
            </a:r>
            <a:r>
              <a:rPr lang="en-US" b="1" dirty="0" smtClean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3284538" y="1600200"/>
          <a:ext cx="2244725" cy="1384300"/>
        </p:xfrm>
        <a:graphic>
          <a:graphicData uri="http://schemas.openxmlformats.org/presentationml/2006/ole">
            <p:oleObj spid="_x0000_s118786" name="Equation" r:id="rId3" imgW="1130040" imgH="7110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004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2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85800" y="990600"/>
            <a:ext cx="7391400" cy="2514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90600" y="1066800"/>
            <a:ext cx="6934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7030A0"/>
                </a:solidFill>
              </a:rPr>
              <a:t>orthogonally diagonalizable</a:t>
            </a:r>
            <a:r>
              <a:rPr lang="en-US" dirty="0" smtClean="0"/>
              <a:t>, and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T</a:t>
            </a:r>
            <a:r>
              <a:rPr lang="en-US" dirty="0" smtClean="0">
                <a:latin typeface="Franklin Gothic Demi Cond" pitchFamily="34" charset="0"/>
              </a:rPr>
              <a:t>AQ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Franklin Gothic Demi Cond" pitchFamily="34" charset="0"/>
              </a:rPr>
              <a:t>D</a:t>
            </a:r>
            <a:r>
              <a:rPr lang="en-US" dirty="0" smtClean="0"/>
              <a:t> then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/>
              <a:t>can written as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b="1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the orthonormal column of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dirty="0" smtClean="0"/>
              <a:t>, and </a:t>
            </a:r>
            <a:r>
              <a:rPr lang="el-GR" b="1" i="1" dirty="0" smtClean="0"/>
              <a:t>λ</a:t>
            </a:r>
            <a:r>
              <a:rPr lang="en-US" b="1" i="1" baseline="-25000" dirty="0" err="1" smtClean="0"/>
              <a:t>i</a:t>
            </a:r>
            <a:r>
              <a:rPr lang="en-US" b="1" i="1" baseline="-25000" dirty="0" smtClean="0"/>
              <a:t> </a:t>
            </a:r>
            <a:r>
              <a:rPr lang="en-US" dirty="0" smtClean="0"/>
              <a:t>is the corresponding </a:t>
            </a:r>
            <a:r>
              <a:rPr lang="en-US" dirty="0" err="1" smtClean="0"/>
              <a:t>eigenvalue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1600200" y="1981200"/>
          <a:ext cx="5737225" cy="620712"/>
        </p:xfrm>
        <a:graphic>
          <a:graphicData uri="http://schemas.openxmlformats.org/presentationml/2006/ole">
            <p:oleObj spid="_x0000_s67596" name="Equation" r:id="rId3" imgW="2273040" imgH="2538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052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</a:t>
            </a:r>
            <a:endParaRPr lang="en-US" sz="3200" b="1" baseline="500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838200" y="4191000"/>
            <a:ext cx="6788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This fact will help us construct the matrix A given</a:t>
            </a:r>
          </a:p>
          <a:p>
            <a:r>
              <a:rPr lang="en-US" dirty="0" err="1" smtClean="0"/>
              <a:t>eigenvalues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orthogonal eigenvectors.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2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990600"/>
            <a:ext cx="7816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Find a 2 x 2 matrix that has </a:t>
            </a:r>
            <a:r>
              <a:rPr lang="en-US" dirty="0" err="1" smtClean="0"/>
              <a:t>eigenvalues</a:t>
            </a:r>
            <a:r>
              <a:rPr lang="en-US" dirty="0" smtClean="0"/>
              <a:t> 2 and 7, with</a:t>
            </a:r>
          </a:p>
          <a:p>
            <a:r>
              <a:rPr lang="en-US" dirty="0" smtClean="0"/>
              <a:t>corresponding eigenvectors</a:t>
            </a:r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1581150" y="1905000"/>
          <a:ext cx="4143375" cy="1354138"/>
        </p:xfrm>
        <a:graphic>
          <a:graphicData uri="http://schemas.openxmlformats.org/presentationml/2006/ole">
            <p:oleObj spid="_x0000_s119810" name="Equation" r:id="rId3" imgW="1371600" imgH="4572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004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875643" y="1905000"/>
            <a:ext cx="32608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5.5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Applications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548" y="914400"/>
            <a:ext cx="3998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quadratic form </a:t>
            </a:r>
            <a:r>
              <a:rPr lang="en-US" dirty="0" smtClean="0"/>
              <a:t>in x and y :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04800" y="2860675"/>
            <a:ext cx="4237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quadratic form </a:t>
            </a:r>
            <a:r>
              <a:rPr lang="en-US" dirty="0" smtClean="0"/>
              <a:t>in </a:t>
            </a:r>
            <a:r>
              <a:rPr lang="en-US" dirty="0" err="1" smtClean="0"/>
              <a:t>x,y</a:t>
            </a:r>
            <a:r>
              <a:rPr lang="en-US" dirty="0" smtClean="0"/>
              <a:t> and z: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514600" y="152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Quadratic Forms</a:t>
            </a:r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228600" y="3886200"/>
          <a:ext cx="4968875" cy="568325"/>
        </p:xfrm>
        <a:graphic>
          <a:graphicData uri="http://schemas.openxmlformats.org/presentationml/2006/ole">
            <p:oleObj spid="_x0000_s122884" name="Equation" r:id="rId3" imgW="1968480" imgH="228600" progId="Equation.DSMT4">
              <p:embed/>
            </p:oleObj>
          </a:graphicData>
        </a:graphic>
      </p:graphicFrame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1666875" y="1793875"/>
          <a:ext cx="2371725" cy="568325"/>
        </p:xfrm>
        <a:graphic>
          <a:graphicData uri="http://schemas.openxmlformats.org/presentationml/2006/ole">
            <p:oleObj spid="_x0000_s122885" name="Equation" r:id="rId4" imgW="939600" imgH="228600" progId="Equation.DSMT4">
              <p:embed/>
            </p:oleObj>
          </a:graphicData>
        </a:graphic>
      </p:graphicFrame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4154487" y="1512888"/>
          <a:ext cx="2627313" cy="1200150"/>
        </p:xfrm>
        <a:graphic>
          <a:graphicData uri="http://schemas.openxmlformats.org/presentationml/2006/ole">
            <p:oleObj spid="_x0000_s122886" name="Equation" r:id="rId5" imgW="1041120" imgH="482400" progId="Equation.DSMT4">
              <p:embed/>
            </p:oleObj>
          </a:graphicData>
        </a:graphic>
      </p:graphicFrame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5257800" y="3336925"/>
          <a:ext cx="3619500" cy="1768475"/>
        </p:xfrm>
        <a:graphic>
          <a:graphicData uri="http://schemas.openxmlformats.org/presentationml/2006/ole">
            <p:oleObj spid="_x0000_s122887" name="Equation" r:id="rId6" imgW="1434960" imgH="711000" progId="Equation.DSMT4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4800" y="5105400"/>
            <a:ext cx="5559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where </a:t>
            </a:r>
            <a:r>
              <a:rPr lang="en-US" b="1" dirty="0" smtClean="0"/>
              <a:t>x</a:t>
            </a:r>
            <a:r>
              <a:rPr lang="en-US" dirty="0" smtClean="0"/>
              <a:t> is the variable (column) matrix.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371600" y="838200"/>
            <a:ext cx="6140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quadratic form </a:t>
            </a:r>
            <a:r>
              <a:rPr lang="en-US" dirty="0" smtClean="0"/>
              <a:t>in </a:t>
            </a:r>
            <a:r>
              <a:rPr lang="en-US" i="1" dirty="0" smtClean="0"/>
              <a:t>n</a:t>
            </a:r>
            <a:r>
              <a:rPr lang="en-US" dirty="0" smtClean="0"/>
              <a:t> variables is a function </a:t>
            </a:r>
          </a:p>
          <a:p>
            <a:r>
              <a:rPr lang="en-US" i="1" dirty="0" smtClean="0">
                <a:latin typeface="+mj-lt"/>
              </a:rPr>
              <a:t>f</a:t>
            </a:r>
            <a:r>
              <a:rPr lang="en-US" dirty="0" smtClean="0"/>
              <a:t> :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latin typeface="Arial Black" pitchFamily="34" charset="0"/>
              </a:rPr>
              <a:t> R</a:t>
            </a:r>
            <a:r>
              <a:rPr lang="en-US" dirty="0" smtClean="0"/>
              <a:t>  of the form: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219200" y="2819400"/>
            <a:ext cx="7218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where </a:t>
            </a:r>
            <a:r>
              <a:rPr lang="en-US" b="1" dirty="0" smtClean="0"/>
              <a:t>A</a:t>
            </a:r>
            <a:r>
              <a:rPr lang="en-US" dirty="0" smtClean="0"/>
              <a:t>  is a symmetric </a:t>
            </a:r>
            <a:r>
              <a:rPr lang="en-US" i="1" dirty="0" smtClean="0"/>
              <a:t>n</a:t>
            </a:r>
            <a:r>
              <a:rPr lang="en-US" dirty="0" smtClean="0"/>
              <a:t> x n matrix and </a:t>
            </a:r>
            <a:r>
              <a:rPr lang="en-US" b="1" dirty="0" smtClean="0"/>
              <a:t>x</a:t>
            </a:r>
            <a:r>
              <a:rPr lang="en-US" dirty="0" smtClean="0"/>
              <a:t> is in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1524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Quadratic Forms</a:t>
            </a:r>
          </a:p>
        </p:txBody>
      </p:sp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2667000" y="1905000"/>
          <a:ext cx="2082800" cy="569912"/>
        </p:xfrm>
        <a:graphic>
          <a:graphicData uri="http://schemas.openxmlformats.org/presentationml/2006/ole">
            <p:oleObj spid="_x0000_s123908" name="Equation" r:id="rId3" imgW="825480" imgH="228600" progId="Equation.DSMT4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75022" y="3505200"/>
            <a:ext cx="5454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r>
              <a:rPr lang="en-US" dirty="0" smtClean="0"/>
              <a:t> is called the matrix associated with </a:t>
            </a:r>
            <a:r>
              <a:rPr lang="en-US" i="1" dirty="0" smtClean="0">
                <a:latin typeface="+mj-lt"/>
              </a:rPr>
              <a:t>f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2097088" y="4572000"/>
          <a:ext cx="4165600" cy="1200150"/>
        </p:xfrm>
        <a:graphic>
          <a:graphicData uri="http://schemas.openxmlformats.org/presentationml/2006/ole">
            <p:oleObj spid="_x0000_s123909" name="Equation" r:id="rId4" imgW="16509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914400"/>
            <a:ext cx="8109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Is the following set of vectors </a:t>
            </a:r>
            <a:r>
              <a:rPr lang="en-US" dirty="0" smtClean="0">
                <a:solidFill>
                  <a:srgbClr val="7030A0"/>
                </a:solidFill>
              </a:rPr>
              <a:t>orthogonal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7030A0"/>
                </a:solidFill>
              </a:rPr>
              <a:t>orthonormal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69387" y="3429000"/>
            <a:ext cx="77364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an </a:t>
            </a:r>
            <a:r>
              <a:rPr lang="en-US" u="sng" dirty="0" smtClean="0">
                <a:solidFill>
                  <a:srgbClr val="7030A0"/>
                </a:solidFill>
              </a:rPr>
              <a:t>orthogonal basis</a:t>
            </a:r>
            <a:r>
              <a:rPr lang="en-US" dirty="0" smtClean="0"/>
              <a:t> and an </a:t>
            </a:r>
            <a:r>
              <a:rPr lang="en-US" u="sng" dirty="0" smtClean="0">
                <a:solidFill>
                  <a:srgbClr val="7030A0"/>
                </a:solidFill>
              </a:rPr>
              <a:t>orthonormal basis</a:t>
            </a:r>
          </a:p>
          <a:p>
            <a:r>
              <a:rPr lang="en-US" dirty="0" smtClean="0"/>
              <a:t> for the subspace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762000" y="1447800"/>
          <a:ext cx="7446963" cy="1835150"/>
        </p:xfrm>
        <a:graphic>
          <a:graphicData uri="http://schemas.openxmlformats.org/presentationml/2006/ole">
            <p:oleObj spid="_x0000_s75782" name="Equation" r:id="rId3" imgW="2946240" imgH="7365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352800" y="2286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1255187" y="4343400"/>
          <a:ext cx="4365625" cy="1835150"/>
        </p:xfrm>
        <a:graphic>
          <a:graphicData uri="http://schemas.openxmlformats.org/presentationml/2006/ole">
            <p:oleObj spid="_x0000_s75783" name="Equation" r:id="rId4" imgW="1727200" imgH="736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24000" y="152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Principal Axes Theorem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1000" y="3733800"/>
            <a:ext cx="77476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Example:</a:t>
            </a:r>
            <a:r>
              <a:rPr lang="en-US" dirty="0" smtClean="0"/>
              <a:t> Find a change of variable that transforms the</a:t>
            </a:r>
          </a:p>
          <a:p>
            <a:r>
              <a:rPr lang="en-US" dirty="0" smtClean="0"/>
              <a:t>Quadratic i</a:t>
            </a:r>
            <a:r>
              <a:rPr lang="en-US" dirty="0" smtClean="0"/>
              <a:t>nto one with no cross-product terms.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85800" y="990600"/>
            <a:ext cx="7391400" cy="2514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914400" y="1066800"/>
            <a:ext cx="7086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Every quadratic form can be </a:t>
            </a:r>
            <a:r>
              <a:rPr lang="en-US" dirty="0" err="1" smtClean="0"/>
              <a:t>diagonalized</a:t>
            </a:r>
            <a:r>
              <a:rPr lang="en-US" dirty="0" smtClean="0"/>
              <a:t>. </a:t>
            </a:r>
            <a:r>
              <a:rPr lang="en-US" dirty="0" smtClean="0"/>
              <a:t>In fact,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A</a:t>
            </a:r>
            <a:r>
              <a:rPr lang="en-US" dirty="0" smtClean="0"/>
              <a:t> is a symmetric </a:t>
            </a:r>
            <a:r>
              <a:rPr lang="en-US" i="1" dirty="0" smtClean="0"/>
              <a:t>n</a:t>
            </a:r>
            <a:r>
              <a:rPr lang="en-US" dirty="0" smtClean="0"/>
              <a:t> x n matrix </a:t>
            </a:r>
            <a:r>
              <a:rPr lang="en-US" dirty="0" smtClean="0"/>
              <a:t>and if </a:t>
            </a:r>
            <a:r>
              <a:rPr lang="en-US" b="1" dirty="0" smtClean="0"/>
              <a:t>Q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an orthogonal matrix so that</a:t>
            </a: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Q</a:t>
            </a:r>
            <a:r>
              <a:rPr lang="en-US" baseline="45000" dirty="0" smtClean="0"/>
              <a:t>T</a:t>
            </a:r>
            <a:r>
              <a:rPr lang="en-US" dirty="0" smtClean="0">
                <a:latin typeface="Franklin Gothic Demi Cond" pitchFamily="34" charset="0"/>
              </a:rPr>
              <a:t>AQ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latin typeface="Franklin Gothic Demi Cond" pitchFamily="34" charset="0"/>
              </a:rPr>
              <a:t>D</a:t>
            </a:r>
            <a:r>
              <a:rPr lang="en-US" dirty="0" smtClean="0"/>
              <a:t> </a:t>
            </a:r>
            <a:r>
              <a:rPr lang="en-US" dirty="0" smtClean="0"/>
              <a:t>then the change of variable </a:t>
            </a:r>
            <a:r>
              <a:rPr lang="en-US" dirty="0" smtClean="0">
                <a:latin typeface="Franklin Gothic Demi Cond" pitchFamily="34" charset="0"/>
              </a:rPr>
              <a:t>x = </a:t>
            </a:r>
            <a:r>
              <a:rPr lang="en-US" dirty="0" err="1" smtClean="0">
                <a:latin typeface="Franklin Gothic Demi Cond" pitchFamily="34" charset="0"/>
              </a:rPr>
              <a:t>Qy</a:t>
            </a:r>
            <a:r>
              <a:rPr lang="en-US" dirty="0" smtClean="0">
                <a:latin typeface="Franklin Gothic Demi Cond" pitchFamily="34" charset="0"/>
              </a:rPr>
              <a:t> </a:t>
            </a:r>
            <a:r>
              <a:rPr lang="en-US" dirty="0" smtClean="0"/>
              <a:t>transforms the quadratic form into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1066800" y="2743200"/>
          <a:ext cx="6602413" cy="588963"/>
        </p:xfrm>
        <a:graphic>
          <a:graphicData uri="http://schemas.openxmlformats.org/presentationml/2006/ole">
            <p:oleObj spid="_x0000_s125957" name="Equation" r:id="rId3" imgW="2616120" imgH="241200" progId="Equation.DSMT4">
              <p:embed/>
            </p:oleObj>
          </a:graphicData>
        </a:graphic>
      </p:graphicFrame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2097088" y="4572000"/>
          <a:ext cx="4165600" cy="1200150"/>
        </p:xfrm>
        <a:graphic>
          <a:graphicData uri="http://schemas.openxmlformats.org/presentationml/2006/ole">
            <p:oleObj spid="_x0000_s125958" name="Equation" r:id="rId4" imgW="16509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" y="2209800"/>
            <a:ext cx="8077200" cy="2667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990600"/>
            <a:ext cx="80010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1143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All vectors in an </a:t>
            </a:r>
            <a:r>
              <a:rPr lang="en-US" dirty="0" smtClean="0">
                <a:solidFill>
                  <a:srgbClr val="00B050"/>
                </a:solidFill>
              </a:rPr>
              <a:t>orthogonal set </a:t>
            </a:r>
            <a:r>
              <a:rPr lang="en-US" dirty="0" smtClean="0"/>
              <a:t>are linearly independent.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231654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Let {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, 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,…, 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i="1" baseline="-25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dirty="0" smtClean="0"/>
              <a:t> } be an </a:t>
            </a:r>
            <a:r>
              <a:rPr lang="en-US" dirty="0" smtClean="0">
                <a:solidFill>
                  <a:srgbClr val="00B050"/>
                </a:solidFill>
              </a:rPr>
              <a:t>orthogonal basis </a:t>
            </a:r>
            <a:r>
              <a:rPr lang="en-US" dirty="0" smtClean="0"/>
              <a:t>for a subspace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and </a:t>
            </a:r>
            <a:r>
              <a:rPr lang="en-US" b="1" dirty="0" smtClean="0">
                <a:latin typeface="+mn-lt"/>
              </a:rPr>
              <a:t>w</a:t>
            </a:r>
            <a:r>
              <a:rPr lang="en-US" baseline="64000" dirty="0" smtClean="0"/>
              <a:t> </a:t>
            </a:r>
            <a:r>
              <a:rPr lang="en-US" dirty="0" smtClean="0"/>
              <a:t>be any vector in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. Then the unique scalars </a:t>
            </a:r>
            <a:r>
              <a:rPr lang="en-US" i="1" dirty="0" smtClean="0"/>
              <a:t>c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 ,</a:t>
            </a:r>
            <a:r>
              <a:rPr lang="en-US" i="1" dirty="0" smtClean="0"/>
              <a:t>c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 , …, </a:t>
            </a:r>
            <a:r>
              <a:rPr lang="en-US" i="1" dirty="0" smtClean="0"/>
              <a:t>c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baseline="-25000" dirty="0" smtClean="0">
                <a:latin typeface="AR JULIAN" pitchFamily="2" charset="0"/>
              </a:rPr>
              <a:t> </a:t>
            </a:r>
            <a:r>
              <a:rPr lang="en-US" dirty="0" smtClean="0"/>
              <a:t> such that </a:t>
            </a:r>
            <a:r>
              <a:rPr lang="en-US" b="1" dirty="0" smtClean="0">
                <a:latin typeface="+mn-lt"/>
              </a:rPr>
              <a:t>w</a:t>
            </a:r>
            <a:r>
              <a:rPr lang="en-US" dirty="0" smtClean="0"/>
              <a:t> = </a:t>
            </a:r>
            <a:r>
              <a:rPr lang="en-US" i="1" dirty="0" smtClean="0">
                <a:latin typeface="+mn-lt"/>
              </a:rPr>
              <a:t>c</a:t>
            </a:r>
            <a:r>
              <a:rPr lang="en-US" i="1" baseline="-25000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+mn-lt"/>
                <a:cs typeface="Arial" pitchFamily="34" charset="0"/>
              </a:rPr>
              <a:t>1</a:t>
            </a:r>
            <a:r>
              <a:rPr lang="en-US" dirty="0" smtClean="0">
                <a:latin typeface="+mn-lt"/>
              </a:rPr>
              <a:t> + </a:t>
            </a:r>
            <a:r>
              <a:rPr lang="en-US" i="1" dirty="0" smtClean="0">
                <a:latin typeface="+mn-lt"/>
              </a:rPr>
              <a:t>c</a:t>
            </a:r>
            <a:r>
              <a:rPr lang="en-US" i="1" baseline="-25000" dirty="0" smtClean="0">
                <a:latin typeface="+mn-lt"/>
              </a:rPr>
              <a:t>2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+mn-lt"/>
                <a:cs typeface="Arial" pitchFamily="34" charset="0"/>
              </a:rPr>
              <a:t>2</a:t>
            </a:r>
            <a:r>
              <a:rPr lang="en-US" dirty="0" smtClean="0">
                <a:latin typeface="+mn-lt"/>
              </a:rPr>
              <a:t> + …+ </a:t>
            </a:r>
            <a:r>
              <a:rPr lang="en-US" i="1" dirty="0" err="1" smtClean="0">
                <a:latin typeface="+mn-lt"/>
              </a:rPr>
              <a:t>c</a:t>
            </a:r>
            <a:r>
              <a:rPr lang="en-US" i="1" baseline="-25000" dirty="0" err="1" smtClean="0">
                <a:latin typeface="+mn-lt"/>
              </a:rPr>
              <a:t>k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i="1" baseline="-25000" dirty="0" err="1" smtClean="0">
                <a:latin typeface="+mn-lt"/>
                <a:cs typeface="Arial" pitchFamily="34" charset="0"/>
              </a:rPr>
              <a:t>k</a:t>
            </a:r>
            <a:r>
              <a:rPr lang="en-US" baseline="-25000" dirty="0" smtClean="0">
                <a:latin typeface="+mn-lt"/>
              </a:rPr>
              <a:t> </a:t>
            </a:r>
            <a:r>
              <a:rPr lang="en-US" dirty="0" smtClean="0"/>
              <a:t>are given by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600" y="228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2514600" y="3810000"/>
          <a:ext cx="3756025" cy="1074737"/>
        </p:xfrm>
        <a:graphic>
          <a:graphicData uri="http://schemas.openxmlformats.org/presentationml/2006/ole">
            <p:oleObj spid="_x0000_s74756" name="Equation" r:id="rId3" imgW="1485900" imgH="431800" progId="Equation.3">
              <p:embed/>
            </p:oleObj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00" y="5029200"/>
            <a:ext cx="6672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 smtClean="0"/>
              <a:t>Proof: To find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we take the dot product with 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dirty="0" smtClean="0"/>
              <a:t> </a:t>
            </a:r>
          </a:p>
          <a:p>
            <a:r>
              <a:rPr lang="en-US" dirty="0" smtClean="0">
                <a:latin typeface="AR JULIAN" pitchFamily="2" charset="0"/>
              </a:rPr>
              <a:t>	</a:t>
            </a:r>
            <a:r>
              <a:rPr lang="en-US" b="1" dirty="0" smtClean="0">
                <a:latin typeface="+mn-lt"/>
              </a:rPr>
              <a:t>w v</a:t>
            </a:r>
            <a:r>
              <a:rPr lang="en-US" i="1" baseline="-25000" dirty="0" smtClean="0">
                <a:latin typeface="+mn-lt"/>
                <a:cs typeface="Arial" pitchFamily="34" charset="0"/>
              </a:rPr>
              <a:t>i</a:t>
            </a:r>
            <a:r>
              <a:rPr lang="en-US" dirty="0" smtClean="0">
                <a:latin typeface="+mn-lt"/>
              </a:rPr>
              <a:t> = (</a:t>
            </a:r>
            <a:r>
              <a:rPr lang="en-US" i="1" dirty="0" smtClean="0">
                <a:latin typeface="+mn-lt"/>
              </a:rPr>
              <a:t>c</a:t>
            </a:r>
            <a:r>
              <a:rPr lang="en-US" i="1" baseline="-25000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+mn-lt"/>
                <a:cs typeface="Arial" pitchFamily="34" charset="0"/>
              </a:rPr>
              <a:t>1</a:t>
            </a:r>
            <a:r>
              <a:rPr lang="en-US" dirty="0" smtClean="0">
                <a:latin typeface="+mn-lt"/>
              </a:rPr>
              <a:t> + </a:t>
            </a:r>
            <a:r>
              <a:rPr lang="en-US" i="1" dirty="0" smtClean="0">
                <a:latin typeface="+mn-lt"/>
              </a:rPr>
              <a:t>c</a:t>
            </a:r>
            <a:r>
              <a:rPr lang="en-US" i="1" baseline="-25000" dirty="0" smtClean="0">
                <a:latin typeface="+mn-lt"/>
              </a:rPr>
              <a:t>2</a:t>
            </a:r>
            <a:r>
              <a:rPr lang="en-US" b="1" dirty="0" smtClean="0">
                <a:latin typeface="+mn-lt"/>
              </a:rPr>
              <a:t>v</a:t>
            </a:r>
            <a:r>
              <a:rPr lang="en-US" baseline="-25000" dirty="0" smtClean="0">
                <a:latin typeface="+mn-lt"/>
                <a:cs typeface="Arial" pitchFamily="34" charset="0"/>
              </a:rPr>
              <a:t>2</a:t>
            </a:r>
            <a:r>
              <a:rPr lang="en-US" dirty="0" smtClean="0">
                <a:latin typeface="+mn-lt"/>
              </a:rPr>
              <a:t> + …+ </a:t>
            </a:r>
            <a:r>
              <a:rPr lang="en-US" i="1" dirty="0" err="1" smtClean="0">
                <a:latin typeface="+mn-lt"/>
              </a:rPr>
              <a:t>c</a:t>
            </a:r>
            <a:r>
              <a:rPr lang="en-US" i="1" baseline="-25000" dirty="0" err="1" smtClean="0">
                <a:latin typeface="+mn-lt"/>
              </a:rPr>
              <a:t>k</a:t>
            </a:r>
            <a:r>
              <a:rPr lang="en-US" b="1" dirty="0" err="1" smtClean="0">
                <a:latin typeface="+mn-lt"/>
              </a:rPr>
              <a:t>v</a:t>
            </a:r>
            <a:r>
              <a:rPr lang="en-US" i="1" baseline="-25000" dirty="0" err="1" smtClean="0">
                <a:latin typeface="+mn-lt"/>
                <a:cs typeface="Arial" pitchFamily="34" charset="0"/>
              </a:rPr>
              <a:t>k</a:t>
            </a:r>
            <a:r>
              <a:rPr lang="en-US" i="1" baseline="-25000" dirty="0" smtClean="0">
                <a:latin typeface="+mn-lt"/>
                <a:cs typeface="Arial" pitchFamily="34" charset="0"/>
              </a:rPr>
              <a:t> </a:t>
            </a:r>
            <a:r>
              <a:rPr lang="en-US" dirty="0" smtClean="0">
                <a:latin typeface="+mn-lt"/>
              </a:rPr>
              <a:t>) </a:t>
            </a:r>
            <a:r>
              <a:rPr lang="en-US" b="1" dirty="0" smtClean="0">
                <a:latin typeface="+mn-lt"/>
              </a:rPr>
              <a:t>v</a:t>
            </a:r>
            <a:r>
              <a:rPr lang="en-US" i="1" baseline="-25000" dirty="0" smtClean="0">
                <a:latin typeface="+mn-lt"/>
                <a:cs typeface="Arial" pitchFamily="34" charset="0"/>
              </a:rPr>
              <a:t>i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5303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4) Is the following matrix orthogonal? </a:t>
            </a:r>
            <a:endParaRPr lang="en-US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09600" y="5715000"/>
            <a:ext cx="7096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If it is orthogonal, find its inverse and its transpose.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685800" y="4114800"/>
          <a:ext cx="7452966" cy="1394385"/>
        </p:xfrm>
        <a:graphic>
          <a:graphicData uri="http://schemas.openxmlformats.org/presentationml/2006/ole">
            <p:oleObj spid="_x0000_s73735" name="Equation" r:id="rId3" imgW="3746500" imgH="7112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2004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200" y="734705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dirty="0" smtClean="0"/>
              <a:t>	3) The orthogonal basis for the subspace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in previous example is </a:t>
            </a:r>
            <a:endParaRPr 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33400" y="2674203"/>
            <a:ext cx="77748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Pick a vector in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and express it in terms of the vectors</a:t>
            </a:r>
          </a:p>
          <a:p>
            <a:r>
              <a:rPr lang="en-US" dirty="0" smtClean="0"/>
              <a:t>in the basis.</a:t>
            </a:r>
            <a:endParaRPr lang="en-US" dirty="0"/>
          </a:p>
        </p:txBody>
      </p:sp>
      <p:graphicFrame>
        <p:nvGraphicFramePr>
          <p:cNvPr id="9" name="Object 28"/>
          <p:cNvGraphicFramePr>
            <a:graphicFrameLocks noChangeAspect="1"/>
          </p:cNvGraphicFramePr>
          <p:nvPr/>
        </p:nvGraphicFramePr>
        <p:xfrm>
          <a:off x="2362200" y="1184702"/>
          <a:ext cx="1524000" cy="1383931"/>
        </p:xfrm>
        <a:graphic>
          <a:graphicData uri="http://schemas.openxmlformats.org/presentationml/2006/ole">
            <p:oleObj spid="_x0000_s73736" name="Equation" r:id="rId4" imgW="800100" imgH="736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685800" y="3429000"/>
            <a:ext cx="8077200" cy="2362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9600" y="914400"/>
            <a:ext cx="8077200" cy="2057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33271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The following statements are equivalent for a matrix </a:t>
            </a:r>
            <a:r>
              <a:rPr lang="en-US" dirty="0" smtClean="0">
                <a:latin typeface="Franklin Gothic Demi Cond" pitchFamily="34" charset="0"/>
              </a:rPr>
              <a:t>A :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/>
              <a:t> is orthogonal 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aseline="60000" dirty="0" smtClean="0"/>
              <a:t>-1</a:t>
            </a:r>
            <a:r>
              <a:rPr lang="en-US" dirty="0" smtClean="0"/>
              <a:t> =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aseline="60000" dirty="0" smtClean="0"/>
              <a:t>T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||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|| = ||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|| for every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in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baseline="640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1</a:t>
            </a:r>
            <a:r>
              <a:rPr lang="en-US" dirty="0" smtClean="0"/>
              <a:t>∙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2</a:t>
            </a:r>
            <a:r>
              <a:rPr lang="en-US" dirty="0" smtClean="0"/>
              <a:t> = </a:t>
            </a:r>
            <a:r>
              <a:rPr lang="en-US" b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∙ v</a:t>
            </a:r>
            <a:r>
              <a:rPr lang="en-US" b="1" baseline="-25000" dirty="0" smtClean="0">
                <a:latin typeface="+mn-lt"/>
              </a:rPr>
              <a:t>2</a:t>
            </a:r>
            <a:r>
              <a:rPr lang="en-US" baseline="-25000" dirty="0" smtClean="0">
                <a:latin typeface="AR JULIAN" pitchFamily="2" charset="0"/>
              </a:rPr>
              <a:t> </a:t>
            </a:r>
            <a:r>
              <a:rPr lang="en-US" dirty="0" smtClean="0"/>
              <a:t>for every </a:t>
            </a:r>
            <a:r>
              <a:rPr lang="en-US" b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1</a:t>
            </a:r>
            <a:r>
              <a:rPr lang="en-US" dirty="0" smtClean="0"/>
              <a:t> ,</a:t>
            </a:r>
            <a:r>
              <a:rPr lang="en-US" b="1" dirty="0" smtClean="0">
                <a:latin typeface="+mn-lt"/>
              </a:rPr>
              <a:t>v</a:t>
            </a:r>
            <a:r>
              <a:rPr lang="en-US" b="1" baseline="-25000" dirty="0" smtClean="0">
                <a:latin typeface="+mn-lt"/>
              </a:rPr>
              <a:t>2</a:t>
            </a:r>
            <a:r>
              <a:rPr lang="en-US" dirty="0" smtClean="0"/>
              <a:t> in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2286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 on Orthogonal Matrix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8200" y="3418344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 Let </a:t>
            </a:r>
            <a:r>
              <a:rPr lang="en-US" dirty="0" smtClean="0">
                <a:latin typeface="Franklin Gothic Demi Cond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 an orthogonal matrix. Then</a:t>
            </a: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its rows form an orthonormal set.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baseline="60000" dirty="0" smtClean="0"/>
              <a:t>-1</a:t>
            </a:r>
            <a:r>
              <a:rPr lang="en-US" dirty="0" smtClean="0"/>
              <a:t> is also orthogonal.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|</a:t>
            </a:r>
            <a:r>
              <a:rPr lang="en-US" dirty="0" err="1" smtClean="0"/>
              <a:t>det</a:t>
            </a:r>
            <a:r>
              <a:rPr lang="en-US" dirty="0" smtClean="0"/>
              <a:t>(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/>
              <a:t>)| = 1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 |</a:t>
            </a:r>
            <a:r>
              <a:rPr lang="el-GR" dirty="0" smtClean="0"/>
              <a:t>λ</a:t>
            </a:r>
            <a:r>
              <a:rPr lang="en-US" dirty="0" smtClean="0"/>
              <a:t>| = 1 where </a:t>
            </a:r>
            <a:r>
              <a:rPr lang="el-GR" dirty="0" smtClean="0"/>
              <a:t>λ </a:t>
            </a:r>
            <a:r>
              <a:rPr lang="en-US" dirty="0" smtClean="0"/>
              <a:t>is an </a:t>
            </a:r>
            <a:r>
              <a:rPr lang="en-US" dirty="0" err="1" smtClean="0"/>
              <a:t>eigenvalue</a:t>
            </a:r>
            <a:r>
              <a:rPr lang="en-US" dirty="0" smtClean="0"/>
              <a:t> of </a:t>
            </a:r>
            <a:r>
              <a:rPr lang="en-US" dirty="0" smtClean="0">
                <a:latin typeface="Franklin Gothic Demi Cond" pitchFamily="34" charset="0"/>
              </a:rPr>
              <a:t>A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If </a:t>
            </a:r>
            <a:r>
              <a:rPr lang="en-US" dirty="0" smtClean="0">
                <a:latin typeface="Franklin Gothic Demi Cond" pitchFamily="34" charset="0"/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latin typeface="Franklin Gothic Demi Cond" pitchFamily="34" charset="0"/>
              </a:rPr>
              <a:t>B</a:t>
            </a:r>
            <a:r>
              <a:rPr lang="en-US" baseline="-25000" dirty="0" smtClean="0">
                <a:latin typeface="AR JULIAN" pitchFamily="2" charset="0"/>
              </a:rPr>
              <a:t> </a:t>
            </a:r>
            <a:r>
              <a:rPr lang="en-US" dirty="0" smtClean="0"/>
              <a:t>are orthogonal matrices, then so is </a:t>
            </a:r>
            <a:r>
              <a:rPr lang="en-US" dirty="0" smtClean="0">
                <a:latin typeface="Franklin Gothic Demi Cond" pitchFamily="34" charset="0"/>
              </a:rPr>
              <a:t>AB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38599" y="1905000"/>
            <a:ext cx="69349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5.2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Orthogonal Complements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and Orthogonal Projections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62000" y="914400"/>
            <a:ext cx="7620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u="sng" dirty="0" smtClean="0"/>
              <a:t>Recall</a:t>
            </a:r>
            <a:r>
              <a:rPr lang="en-US" dirty="0" smtClean="0"/>
              <a:t>: A normal vector 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en-US" dirty="0" smtClean="0"/>
              <a:t> to a plane is </a:t>
            </a:r>
            <a:r>
              <a:rPr lang="en-US" dirty="0" smtClean="0">
                <a:solidFill>
                  <a:srgbClr val="7030A0"/>
                </a:solidFill>
              </a:rPr>
              <a:t>orthogonal</a:t>
            </a:r>
            <a:r>
              <a:rPr lang="en-US" dirty="0" smtClean="0"/>
              <a:t> to every vector in that plane. If the plane passes through the origin, then it is a </a:t>
            </a:r>
            <a:r>
              <a:rPr lang="en-US" dirty="0" smtClean="0">
                <a:solidFill>
                  <a:srgbClr val="7030A0"/>
                </a:solidFill>
              </a:rPr>
              <a:t>subspace</a:t>
            </a:r>
            <a:r>
              <a:rPr lang="en-US" dirty="0" smtClean="0"/>
              <a:t>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of 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en-US" baseline="45000" dirty="0" smtClean="0"/>
              <a:t>3</a:t>
            </a:r>
            <a:r>
              <a:rPr lang="en-US" dirty="0" smtClean="0"/>
              <a:t> 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Also, span(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en-US" dirty="0" smtClean="0"/>
              <a:t>) is also a subspace of 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en-US" baseline="45000" dirty="0" smtClean="0"/>
              <a:t>3 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Note that every vector in span(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en-US" dirty="0" smtClean="0"/>
              <a:t>) is orthogonal to every vector in subspace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. Then span(</a:t>
            </a:r>
            <a:r>
              <a:rPr lang="en-US" dirty="0" smtClean="0">
                <a:latin typeface="Arial Black" pitchFamily="34" charset="0"/>
              </a:rPr>
              <a:t>n</a:t>
            </a:r>
            <a:r>
              <a:rPr lang="en-US" dirty="0" smtClean="0"/>
              <a:t>) is called  </a:t>
            </a:r>
            <a:r>
              <a:rPr lang="en-US" dirty="0" smtClean="0">
                <a:solidFill>
                  <a:srgbClr val="FF0000"/>
                </a:solidFill>
              </a:rPr>
              <a:t>orthogonal complement </a:t>
            </a:r>
            <a:r>
              <a:rPr lang="en-US" dirty="0" smtClean="0"/>
              <a:t>of </a:t>
            </a:r>
            <a:r>
              <a:rPr lang="en-US" dirty="0" smtClean="0">
                <a:latin typeface="Franklin Gothic Demi Cond" pitchFamily="34" charset="0"/>
              </a:rPr>
              <a:t>W.</a:t>
            </a:r>
            <a:endParaRPr lang="en-US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4021138"/>
            <a:ext cx="77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vector </a:t>
            </a:r>
            <a:r>
              <a:rPr lang="en-US" b="1" dirty="0" smtClean="0">
                <a:latin typeface="+mn-lt"/>
              </a:rPr>
              <a:t>v</a:t>
            </a:r>
            <a:r>
              <a:rPr lang="en-US" dirty="0" smtClean="0"/>
              <a:t> is said to be </a:t>
            </a:r>
            <a:r>
              <a:rPr lang="en-US" dirty="0" smtClean="0">
                <a:solidFill>
                  <a:srgbClr val="FF0000"/>
                </a:solidFill>
              </a:rPr>
              <a:t>orthogonal </a:t>
            </a:r>
            <a:r>
              <a:rPr lang="en-US" dirty="0" smtClean="0"/>
              <a:t>to a subspace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 of </a:t>
            </a:r>
            <a:r>
              <a:rPr lang="en-US" dirty="0" err="1" smtClean="0">
                <a:latin typeface="Arial Black" pitchFamily="34" charset="0"/>
              </a:rPr>
              <a:t>R</a:t>
            </a:r>
            <a:r>
              <a:rPr lang="en-US" baseline="64000" dirty="0" err="1" smtClean="0"/>
              <a:t>n</a:t>
            </a:r>
            <a:r>
              <a:rPr lang="en-US" dirty="0" smtClean="0"/>
              <a:t> if it is orthogonal to all vectors in </a:t>
            </a:r>
            <a:r>
              <a:rPr lang="en-US" dirty="0" smtClean="0">
                <a:latin typeface="Franklin Gothic Demi Cond" pitchFamily="34" charset="0"/>
              </a:rPr>
              <a:t>W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 set of all vectors that are orthogonal to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is called the </a:t>
            </a:r>
            <a:r>
              <a:rPr lang="en-US" dirty="0" smtClean="0">
                <a:solidFill>
                  <a:srgbClr val="FF0000"/>
                </a:solidFill>
              </a:rPr>
              <a:t>orthogonal complement</a:t>
            </a:r>
            <a:r>
              <a:rPr lang="en-US" dirty="0" smtClean="0"/>
              <a:t> of </a:t>
            </a:r>
            <a:r>
              <a:rPr lang="en-US" dirty="0" smtClean="0">
                <a:latin typeface="Franklin Gothic Demi Cond" pitchFamily="34" charset="0"/>
              </a:rPr>
              <a:t>W, </a:t>
            </a:r>
            <a:r>
              <a:rPr lang="en-US" dirty="0" smtClean="0"/>
              <a:t> denoted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baseline="30000" dirty="0" smtClean="0"/>
              <a:t>┴</a:t>
            </a:r>
            <a:r>
              <a:rPr lang="en-US" dirty="0" smtClean="0"/>
              <a:t> . That is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228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Orthogonal Complements</a:t>
            </a:r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1763712" y="5486400"/>
          <a:ext cx="5170488" cy="627062"/>
        </p:xfrm>
        <a:graphic>
          <a:graphicData uri="http://schemas.openxmlformats.org/presentationml/2006/ole">
            <p:oleObj spid="_x0000_s76804" name="Equation" r:id="rId3" imgW="2273300" imgH="2794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762000" y="3576935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Definition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62484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hlinkClick r:id="rId4"/>
              </a:rPr>
              <a:t>http://www.math.tamu.edu/~yvorobet/MATH304-2011C/Lect3-02web.pdf</a:t>
            </a:r>
            <a:endParaRPr lang="en-US" sz="1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5791200"/>
            <a:ext cx="114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err="1" smtClean="0">
                <a:latin typeface="+mj-lt"/>
              </a:rPr>
              <a:t>perp</a:t>
            </a:r>
            <a:endParaRPr lang="en-US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90600" y="57912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914400"/>
            <a:ext cx="6899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1) Find the </a:t>
            </a:r>
            <a:r>
              <a:rPr lang="en-US" dirty="0" smtClean="0">
                <a:solidFill>
                  <a:srgbClr val="7030A0"/>
                </a:solidFill>
              </a:rPr>
              <a:t>orthogonal complements </a:t>
            </a:r>
            <a:r>
              <a:rPr lang="en-US" dirty="0" smtClean="0"/>
              <a:t>for </a:t>
            </a:r>
            <a:r>
              <a:rPr lang="en-US" dirty="0" smtClean="0">
                <a:latin typeface="Franklin Gothic Demi Cond" pitchFamily="34" charset="0"/>
              </a:rPr>
              <a:t>W </a:t>
            </a:r>
            <a:r>
              <a:rPr lang="en-US" dirty="0" smtClean="0"/>
              <a:t>of </a:t>
            </a:r>
            <a:r>
              <a:rPr lang="en-US" dirty="0" smtClean="0">
                <a:latin typeface="Arial Black" pitchFamily="34" charset="0"/>
              </a:rPr>
              <a:t>R</a:t>
            </a:r>
            <a:r>
              <a:rPr lang="en-US" baseline="64000" dirty="0" smtClean="0"/>
              <a:t>3</a:t>
            </a:r>
            <a:r>
              <a:rPr lang="en-US" dirty="0" smtClean="0"/>
              <a:t> .</a:t>
            </a:r>
            <a:endParaRPr lang="en-US" dirty="0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228600" y="1524000"/>
          <a:ext cx="8488363" cy="3975100"/>
        </p:xfrm>
        <a:graphic>
          <a:graphicData uri="http://schemas.openxmlformats.org/presentationml/2006/ole">
            <p:oleObj spid="_x0000_s77828" name="Equation" r:id="rId3" imgW="4597400" imgH="21844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29000" y="2286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11393</TotalTime>
  <Words>1287</Words>
  <Application>Microsoft Office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10.2</dc:title>
  <dc:subject>Vectors in the Plane</dc:subject>
  <dc:creator>Gregory Kelly</dc:creator>
  <cp:lastModifiedBy>PHOLP46301</cp:lastModifiedBy>
  <cp:revision>448</cp:revision>
  <dcterms:created xsi:type="dcterms:W3CDTF">2002-03-20T19:03:20Z</dcterms:created>
  <dcterms:modified xsi:type="dcterms:W3CDTF">2013-04-04T21:36:45Z</dcterms:modified>
</cp:coreProperties>
</file>