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0" r:id="rId2"/>
    <p:sldId id="301" r:id="rId3"/>
    <p:sldId id="286" r:id="rId4"/>
    <p:sldId id="302" r:id="rId5"/>
    <p:sldId id="303" r:id="rId6"/>
    <p:sldId id="304" r:id="rId7"/>
    <p:sldId id="295" r:id="rId8"/>
    <p:sldId id="305" r:id="rId9"/>
    <p:sldId id="306" r:id="rId10"/>
    <p:sldId id="289" r:id="rId11"/>
    <p:sldId id="307" r:id="rId12"/>
    <p:sldId id="308" r:id="rId13"/>
    <p:sldId id="309" r:id="rId14"/>
    <p:sldId id="310" r:id="rId15"/>
    <p:sldId id="311" r:id="rId16"/>
    <p:sldId id="315" r:id="rId17"/>
    <p:sldId id="31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FF0000"/>
    <a:srgbClr val="9900CC"/>
    <a:srgbClr val="CCFFFF"/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80" autoAdjust="0"/>
    <p:restoredTop sz="91002" autoAdjust="0"/>
  </p:normalViewPr>
  <p:slideViewPr>
    <p:cSldViewPr>
      <p:cViewPr varScale="1">
        <p:scale>
          <a:sx n="77" d="100"/>
          <a:sy n="77" d="100"/>
        </p:scale>
        <p:origin x="-1224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B85C2-A8B9-4159-8481-8CF15F76C7C7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B4FB3-37FB-472C-8AF4-1E528393C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E6CF8-46CA-4907-B88E-869458890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B8BD4-83EE-4552-AE36-4C382B7BE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C3E8A-0572-4036-BCBD-D884D3E346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F31EC-8C7B-4A1D-90CB-6344B1C35D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3B8D1-4E95-423F-9BC0-D2B6C20B9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B2054-07BF-4D3B-AB05-24EA85433F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B6DF4-6549-468D-9BF3-BCF8660CCF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DAD6A-871D-4276-880F-60A5E46473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DA85F-D838-4EB0-9F46-EEFDCE59F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37D4A-FE35-4DF3-B136-5E354EB1A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16602-0CAF-44EF-A713-A72DE4C05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4C7FC7B-D092-4627-AA8E-4C5B436BB3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709691" y="1905000"/>
            <a:ext cx="759272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6.1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Vector Spaces and Subspaces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28600" y="838200"/>
            <a:ext cx="8153400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Linear combination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sz="1400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Linear Dependence</a:t>
            </a:r>
            <a:r>
              <a:rPr lang="en-US" dirty="0" smtClean="0"/>
              <a:t>: There is one vector in B that can be written as a linear combination of the other vectors in B.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Linear Independence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Spanning set</a:t>
            </a:r>
            <a:r>
              <a:rPr lang="en-US" dirty="0" smtClean="0"/>
              <a:t>: any vectors in </a:t>
            </a:r>
            <a:r>
              <a:rPr lang="en-US" b="1" dirty="0" smtClean="0">
                <a:latin typeface="+mn-lt"/>
              </a:rPr>
              <a:t>V</a:t>
            </a:r>
            <a:r>
              <a:rPr lang="en-US" dirty="0" smtClean="0"/>
              <a:t> can be written as linear combination of vectors in B.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Basis</a:t>
            </a:r>
            <a:r>
              <a:rPr lang="en-US" dirty="0" smtClean="0"/>
              <a:t>: B is a </a:t>
            </a:r>
            <a:r>
              <a:rPr lang="en-US" u="sng" dirty="0" smtClean="0"/>
              <a:t>linearly independent</a:t>
            </a:r>
            <a:r>
              <a:rPr lang="en-US" dirty="0" smtClean="0"/>
              <a:t>, </a:t>
            </a:r>
            <a:r>
              <a:rPr lang="en-US" u="sng" dirty="0" smtClean="0"/>
              <a:t>spanning</a:t>
            </a:r>
            <a:r>
              <a:rPr lang="en-US" dirty="0" smtClean="0"/>
              <a:t> set for</a:t>
            </a:r>
            <a:r>
              <a:rPr lang="en-US" b="1" dirty="0" smtClean="0">
                <a:latin typeface="+mn-lt"/>
              </a:rPr>
              <a:t> V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Dimension:</a:t>
            </a:r>
            <a:r>
              <a:rPr lang="en-US" dirty="0" smtClean="0"/>
              <a:t> dim </a:t>
            </a:r>
            <a:r>
              <a:rPr lang="en-US" b="1" dirty="0" smtClean="0">
                <a:latin typeface="+mn-lt"/>
              </a:rPr>
              <a:t>V</a:t>
            </a:r>
            <a:r>
              <a:rPr lang="en-US" dirty="0" smtClean="0"/>
              <a:t> =  number of vectors in a basis for </a:t>
            </a:r>
            <a:r>
              <a:rPr lang="en-US" b="1" dirty="0" smtClean="0">
                <a:latin typeface="+mn-lt"/>
              </a:rPr>
              <a:t>V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A vector </a:t>
            </a:r>
            <a:r>
              <a:rPr lang="en-US" b="1" dirty="0" smtClean="0">
                <a:latin typeface="+mn-lt"/>
              </a:rPr>
              <a:t>V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finite-dimensional</a:t>
            </a:r>
            <a:r>
              <a:rPr lang="en-US" dirty="0" smtClean="0"/>
              <a:t> if dim </a:t>
            </a:r>
            <a:r>
              <a:rPr lang="en-US" b="1" dirty="0" smtClean="0">
                <a:latin typeface="+mn-lt"/>
              </a:rPr>
              <a:t>V</a:t>
            </a:r>
            <a:r>
              <a:rPr lang="en-US" dirty="0" smtClean="0"/>
              <a:t> is finite.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295400" y="1524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Terminology for a Vector Space 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JULIAN" pitchFamily="2" charset="0"/>
              </a:rPr>
              <a:t>V</a:t>
            </a:r>
            <a:endParaRPr lang="en-US" sz="3200" b="1" baseline="500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JULIAN" pitchFamily="2" charset="0"/>
            </a:endParaRPr>
          </a:p>
        </p:txBody>
      </p:sp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1873250" y="2819400"/>
          <a:ext cx="3644900" cy="501650"/>
        </p:xfrm>
        <a:graphic>
          <a:graphicData uri="http://schemas.openxmlformats.org/presentationml/2006/ole">
            <p:oleObj spid="_x0000_s62468" name="Equation" r:id="rId3" imgW="1638000" imgH="22860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914400" y="1295400"/>
          <a:ext cx="6858000" cy="1434860"/>
        </p:xfrm>
        <a:graphic>
          <a:graphicData uri="http://schemas.openxmlformats.org/presentationml/2006/ole">
            <p:oleObj spid="_x0000_s62470" name="Equation" r:id="rId4" imgW="3174840" imgH="672840" progId="Equation.3">
              <p:embed/>
            </p:oleObj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3733800" y="1676400"/>
            <a:ext cx="24859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62471" name="Object 7"/>
          <p:cNvGraphicFramePr>
            <a:graphicFrameLocks noChangeAspect="1"/>
          </p:cNvGraphicFramePr>
          <p:nvPr/>
        </p:nvGraphicFramePr>
        <p:xfrm>
          <a:off x="838200" y="4346575"/>
          <a:ext cx="7431088" cy="530225"/>
        </p:xfrm>
        <a:graphic>
          <a:graphicData uri="http://schemas.openxmlformats.org/presentationml/2006/ole">
            <p:oleObj spid="_x0000_s62471" name="Equation" r:id="rId5" imgW="33400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81000" y="2590800"/>
            <a:ext cx="7391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3) Show that: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76600" y="2286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81000" y="1066800"/>
            <a:ext cx="85523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1)  Is this set { </a:t>
            </a:r>
            <a:r>
              <a:rPr lang="en-US" i="1" dirty="0" smtClean="0">
                <a:latin typeface="+mj-lt"/>
              </a:rPr>
              <a:t>x, </a:t>
            </a:r>
            <a:r>
              <a:rPr lang="en-US" dirty="0" smtClean="0">
                <a:latin typeface="+mj-lt"/>
              </a:rPr>
              <a:t>2</a:t>
            </a:r>
            <a:r>
              <a:rPr lang="en-US" i="1" dirty="0" smtClean="0">
                <a:latin typeface="+mj-lt"/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-</a:t>
            </a:r>
            <a:r>
              <a:rPr lang="en-US" dirty="0" smtClean="0"/>
              <a:t> </a:t>
            </a:r>
            <a:r>
              <a:rPr lang="en-US" i="1" dirty="0" smtClean="0">
                <a:latin typeface="+mj-lt"/>
              </a:rPr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,</a:t>
            </a:r>
            <a:r>
              <a:rPr lang="en-US" i="1" dirty="0" smtClean="0"/>
              <a:t> </a:t>
            </a:r>
            <a:r>
              <a:rPr lang="en-US" dirty="0" smtClean="0">
                <a:latin typeface="+mj-lt"/>
              </a:rPr>
              <a:t>3</a:t>
            </a:r>
            <a:r>
              <a:rPr lang="en-US" i="1" dirty="0" smtClean="0">
                <a:latin typeface="+mj-lt"/>
              </a:rPr>
              <a:t>x</a:t>
            </a:r>
            <a:r>
              <a:rPr lang="en-US" i="1" dirty="0" smtClean="0"/>
              <a:t> </a:t>
            </a:r>
            <a:r>
              <a:rPr lang="en-US" dirty="0" smtClean="0">
                <a:latin typeface="+mj-lt"/>
              </a:rPr>
              <a:t>+ 2</a:t>
            </a:r>
            <a:r>
              <a:rPr lang="en-US" i="1" dirty="0" smtClean="0">
                <a:latin typeface="+mj-lt"/>
              </a:rPr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} linear independent in </a:t>
            </a:r>
            <a:r>
              <a:rPr lang="en-US" dirty="0" smtClean="0">
                <a:solidFill>
                  <a:srgbClr val="FF0000"/>
                </a:solidFill>
                <a:latin typeface="Lucida Calligraphy" pitchFamily="66" charset="0"/>
              </a:rPr>
              <a:t>P</a:t>
            </a:r>
            <a:r>
              <a:rPr lang="en-US" baseline="-25000" dirty="0" smtClean="0">
                <a:solidFill>
                  <a:srgbClr val="FF0000"/>
                </a:solidFill>
                <a:latin typeface="Lucida Calligraphy" pitchFamily="66" charset="0"/>
              </a:rPr>
              <a:t>2</a:t>
            </a:r>
            <a:r>
              <a:rPr lang="en-US" baseline="50000" dirty="0" smtClean="0">
                <a:solidFill>
                  <a:srgbClr val="FF0000"/>
                </a:solidFill>
                <a:latin typeface="Lucida Calligraphy" pitchFamily="66" charset="0"/>
              </a:rPr>
              <a:t> 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85123" y="1828800"/>
            <a:ext cx="74270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2)  Is this set { </a:t>
            </a:r>
            <a:r>
              <a:rPr lang="en-US" dirty="0" smtClean="0">
                <a:latin typeface="+mj-lt"/>
              </a:rPr>
              <a:t>sin 2</a:t>
            </a:r>
            <a:r>
              <a:rPr lang="en-US" i="1" dirty="0" smtClean="0">
                <a:latin typeface="+mj-lt"/>
              </a:rPr>
              <a:t>x, </a:t>
            </a:r>
            <a:r>
              <a:rPr lang="en-US" dirty="0" smtClean="0">
                <a:latin typeface="+mj-lt"/>
              </a:rPr>
              <a:t>sin</a:t>
            </a:r>
            <a:r>
              <a:rPr lang="en-US" dirty="0" smtClean="0"/>
              <a:t> </a:t>
            </a:r>
            <a:r>
              <a:rPr lang="en-US" i="1" dirty="0" smtClean="0">
                <a:latin typeface="+mj-lt"/>
              </a:rPr>
              <a:t>x,</a:t>
            </a:r>
            <a:r>
              <a:rPr lang="en-US" dirty="0" smtClean="0"/>
              <a:t> </a:t>
            </a:r>
            <a:r>
              <a:rPr lang="en-US" dirty="0" err="1" smtClean="0">
                <a:latin typeface="+mj-lt"/>
              </a:rPr>
              <a:t>cos</a:t>
            </a:r>
            <a:r>
              <a:rPr lang="en-US" dirty="0" smtClean="0">
                <a:latin typeface="+mj-lt"/>
              </a:rPr>
              <a:t> </a:t>
            </a:r>
            <a:r>
              <a:rPr lang="en-US" i="1" dirty="0" smtClean="0">
                <a:latin typeface="+mj-lt"/>
              </a:rPr>
              <a:t>x</a:t>
            </a:r>
            <a:r>
              <a:rPr lang="en-US" dirty="0" smtClean="0"/>
              <a:t> } linear independent?</a:t>
            </a:r>
            <a:endParaRPr lang="en-US" dirty="0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762000" y="3124200"/>
            <a:ext cx="57567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a)  B = { </a:t>
            </a:r>
            <a:r>
              <a:rPr lang="en-US" i="1" dirty="0" smtClean="0">
                <a:latin typeface="+mj-lt"/>
              </a:rPr>
              <a:t>x, </a:t>
            </a:r>
            <a:r>
              <a:rPr lang="en-US" dirty="0" smtClean="0">
                <a:latin typeface="+mj-lt"/>
              </a:rPr>
              <a:t>1 + </a:t>
            </a:r>
            <a:r>
              <a:rPr lang="en-US" i="1" dirty="0" smtClean="0">
                <a:latin typeface="+mj-lt"/>
              </a:rPr>
              <a:t>x</a:t>
            </a:r>
            <a:r>
              <a:rPr lang="en-US" dirty="0" smtClean="0"/>
              <a:t>,</a:t>
            </a:r>
            <a:r>
              <a:rPr lang="en-US" i="1" dirty="0" smtClean="0"/>
              <a:t> </a:t>
            </a:r>
            <a:r>
              <a:rPr lang="en-US" i="1" dirty="0" smtClean="0">
                <a:latin typeface="+mj-lt"/>
              </a:rPr>
              <a:t>x</a:t>
            </a:r>
            <a:r>
              <a:rPr lang="en-US" i="1" dirty="0" smtClean="0"/>
              <a:t> – </a:t>
            </a:r>
            <a:r>
              <a:rPr lang="en-US" i="1" dirty="0" smtClean="0">
                <a:latin typeface="+mj-lt"/>
              </a:rPr>
              <a:t>x</a:t>
            </a:r>
            <a:r>
              <a:rPr lang="en-US" baseline="30000" dirty="0" smtClean="0">
                <a:latin typeface="+mj-lt"/>
              </a:rPr>
              <a:t>2</a:t>
            </a:r>
            <a:r>
              <a:rPr lang="en-US" dirty="0" smtClean="0"/>
              <a:t> } is a basis for </a:t>
            </a:r>
            <a:r>
              <a:rPr lang="en-US" dirty="0" smtClean="0">
                <a:solidFill>
                  <a:srgbClr val="FF0000"/>
                </a:solidFill>
                <a:latin typeface="Lucida Calligraphy" pitchFamily="66" charset="0"/>
              </a:rPr>
              <a:t>P</a:t>
            </a:r>
            <a:r>
              <a:rPr lang="en-US" baseline="-25000" dirty="0" smtClean="0">
                <a:solidFill>
                  <a:srgbClr val="FF0000"/>
                </a:solidFill>
                <a:latin typeface="Lucida Calligraphy" pitchFamily="66" charset="0"/>
              </a:rPr>
              <a:t>2</a:t>
            </a:r>
            <a:r>
              <a:rPr lang="en-US" baseline="50000" dirty="0" smtClean="0">
                <a:solidFill>
                  <a:srgbClr val="FF0000"/>
                </a:solidFill>
                <a:latin typeface="Lucida Calligraphy" pitchFamily="66" charset="0"/>
              </a:rPr>
              <a:t> 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762000" y="3886200"/>
            <a:ext cx="57549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b)  B’ = { </a:t>
            </a:r>
            <a:r>
              <a:rPr lang="en-US" dirty="0" smtClean="0">
                <a:latin typeface="+mj-lt"/>
              </a:rPr>
              <a:t>1, </a:t>
            </a:r>
            <a:r>
              <a:rPr lang="en-US" i="1" dirty="0" smtClean="0">
                <a:latin typeface="+mj-lt"/>
              </a:rPr>
              <a:t>x</a:t>
            </a:r>
            <a:r>
              <a:rPr lang="en-US" dirty="0" smtClean="0"/>
              <a:t>,</a:t>
            </a:r>
            <a:r>
              <a:rPr lang="en-US" i="1" dirty="0" smtClean="0"/>
              <a:t> </a:t>
            </a:r>
            <a:r>
              <a:rPr lang="en-US" i="1" dirty="0" smtClean="0">
                <a:latin typeface="+mj-lt"/>
              </a:rPr>
              <a:t>x</a:t>
            </a:r>
            <a:r>
              <a:rPr lang="en-US" baseline="30000" dirty="0" smtClean="0">
                <a:latin typeface="+mj-lt"/>
              </a:rPr>
              <a:t>2</a:t>
            </a:r>
            <a:r>
              <a:rPr lang="en-US" dirty="0" smtClean="0"/>
              <a:t> ,…, </a:t>
            </a:r>
            <a:r>
              <a:rPr lang="en-US" i="1" dirty="0" err="1" smtClean="0">
                <a:latin typeface="+mj-lt"/>
              </a:rPr>
              <a:t>x</a:t>
            </a:r>
            <a:r>
              <a:rPr lang="en-US" baseline="30000" dirty="0" err="1" smtClean="0">
                <a:latin typeface="+mj-lt"/>
              </a:rPr>
              <a:t>n</a:t>
            </a:r>
            <a:r>
              <a:rPr lang="en-US" baseline="30000" dirty="0" smtClean="0">
                <a:latin typeface="+mj-lt"/>
              </a:rPr>
              <a:t> </a:t>
            </a:r>
            <a:r>
              <a:rPr lang="en-US" dirty="0" smtClean="0"/>
              <a:t>} is a basis for </a:t>
            </a:r>
            <a:r>
              <a:rPr lang="en-US" dirty="0" err="1" smtClean="0">
                <a:solidFill>
                  <a:srgbClr val="FF0000"/>
                </a:solidFill>
                <a:latin typeface="Lucida Calligraphy" pitchFamily="66" charset="0"/>
              </a:rPr>
              <a:t>P</a:t>
            </a:r>
            <a:r>
              <a:rPr lang="en-US" baseline="-25000" dirty="0" err="1" smtClean="0">
                <a:solidFill>
                  <a:srgbClr val="FF0000"/>
                </a:solidFill>
                <a:latin typeface="Lucida Calligraphy" pitchFamily="66" charset="0"/>
              </a:rPr>
              <a:t>n</a:t>
            </a:r>
            <a:r>
              <a:rPr lang="en-US" baseline="50000" dirty="0" smtClean="0">
                <a:solidFill>
                  <a:srgbClr val="FF0000"/>
                </a:solidFill>
                <a:latin typeface="Lucida Calligraphy" pitchFamily="66" charset="0"/>
              </a:rPr>
              <a:t> 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764026" y="4570847"/>
            <a:ext cx="792277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AutoNum type="alphaLcParenR" startAt="3"/>
            </a:pPr>
            <a:r>
              <a:rPr lang="en-US" dirty="0" smtClean="0"/>
              <a:t>Express 2 + 3</a:t>
            </a:r>
            <a:r>
              <a:rPr lang="en-US" i="1" dirty="0" smtClean="0">
                <a:latin typeface="+mj-lt"/>
              </a:rPr>
              <a:t>x</a:t>
            </a:r>
            <a:r>
              <a:rPr lang="en-US" dirty="0" smtClean="0">
                <a:latin typeface="+mj-lt"/>
              </a:rPr>
              <a:t> </a:t>
            </a:r>
            <a:r>
              <a:rPr lang="en-US" i="1" dirty="0" smtClean="0"/>
              <a:t>– </a:t>
            </a:r>
            <a:r>
              <a:rPr lang="en-US" i="1" dirty="0" smtClean="0">
                <a:latin typeface="+mj-lt"/>
              </a:rPr>
              <a:t>x</a:t>
            </a:r>
            <a:r>
              <a:rPr lang="en-US" baseline="30000" dirty="0" smtClean="0">
                <a:latin typeface="+mj-lt"/>
              </a:rPr>
              <a:t>2</a:t>
            </a:r>
            <a:r>
              <a:rPr lang="en-US" dirty="0" smtClean="0"/>
              <a:t> as a linear combination of vectors in B and B’</a:t>
            </a:r>
            <a:r>
              <a:rPr lang="en-US" baseline="50000" dirty="0" smtClean="0">
                <a:solidFill>
                  <a:srgbClr val="FF0000"/>
                </a:solidFill>
                <a:latin typeface="Lucida Calligraphy" pitchFamily="66" charset="0"/>
              </a:rPr>
              <a:t> </a:t>
            </a:r>
            <a:r>
              <a:rPr lang="en-US" dirty="0" smtClean="0"/>
              <a:t>. </a:t>
            </a:r>
          </a:p>
          <a:p>
            <a:pPr marL="457200" indent="-457200"/>
            <a:r>
              <a:rPr lang="en-US" b="1" u="sng" dirty="0" smtClean="0"/>
              <a:t>Note</a:t>
            </a:r>
            <a:r>
              <a:rPr lang="en-US" dirty="0" smtClean="0"/>
              <a:t>: This is a unique representation with respect to each basis.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  <p:bldP spid="10" grpId="0" autoUpdateAnimBg="0"/>
      <p:bldP spid="12" grpId="0" autoUpdateAnimBg="0"/>
      <p:bldP spid="13" grpId="0" autoUpdateAnimBg="0"/>
      <p:bldP spid="1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2590800" y="5105400"/>
            <a:ext cx="3276600" cy="1295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505200" y="1524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endParaRPr lang="en-US" sz="3200" b="1" baseline="500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JULIAN" pitchFamily="2" charset="0"/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457200" y="914400"/>
          <a:ext cx="8083550" cy="3962400"/>
        </p:xfrm>
        <a:graphic>
          <a:graphicData uri="http://schemas.openxmlformats.org/presentationml/2006/ole">
            <p:oleObj spid="_x0000_s75779" name="Equation" r:id="rId3" imgW="3733560" imgH="1854000" progId="Equation.3">
              <p:embed/>
            </p:oleObj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3962400" y="2270125"/>
            <a:ext cx="4419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133600" y="4784725"/>
            <a:ext cx="5181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75781" name="Object 5"/>
          <p:cNvGraphicFramePr>
            <a:graphicFrameLocks noChangeAspect="1"/>
          </p:cNvGraphicFramePr>
          <p:nvPr/>
        </p:nvGraphicFramePr>
        <p:xfrm>
          <a:off x="2743200" y="5257800"/>
          <a:ext cx="2974989" cy="998537"/>
        </p:xfrm>
        <a:graphic>
          <a:graphicData uri="http://schemas.openxmlformats.org/presentationml/2006/ole">
            <p:oleObj spid="_x0000_s75781" name="Equation" r:id="rId4" imgW="126972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81000" y="914400"/>
            <a:ext cx="8382000" cy="2743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33400" y="990600"/>
            <a:ext cx="8229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dirty="0" smtClean="0"/>
              <a:t>Let </a:t>
            </a:r>
            <a:r>
              <a:rPr lang="en-US" b="1" dirty="0" smtClean="0">
                <a:latin typeface="+mn-lt"/>
              </a:rPr>
              <a:t>V</a:t>
            </a:r>
            <a:r>
              <a:rPr lang="en-US" dirty="0" smtClean="0"/>
              <a:t> be a vector space with dim </a:t>
            </a:r>
            <a:r>
              <a:rPr lang="en-US" b="1" dirty="0" smtClean="0">
                <a:latin typeface="+mn-lt"/>
              </a:rPr>
              <a:t>V</a:t>
            </a:r>
            <a:r>
              <a:rPr lang="en-US" dirty="0" smtClean="0"/>
              <a:t> = </a:t>
            </a:r>
            <a:r>
              <a:rPr lang="en-US" i="1" dirty="0" smtClean="0"/>
              <a:t>n</a:t>
            </a:r>
            <a:r>
              <a:rPr lang="en-US" dirty="0" smtClean="0"/>
              <a:t>. Then: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Any linearly independent set in </a:t>
            </a:r>
            <a:r>
              <a:rPr lang="en-US" dirty="0" smtClean="0">
                <a:latin typeface="AR JULIAN" pitchFamily="2" charset="0"/>
              </a:rPr>
              <a:t>V</a:t>
            </a:r>
            <a:r>
              <a:rPr lang="en-US" dirty="0" smtClean="0"/>
              <a:t> contains at most </a:t>
            </a:r>
            <a:r>
              <a:rPr lang="en-US" i="1" dirty="0" smtClean="0"/>
              <a:t>n</a:t>
            </a:r>
            <a:r>
              <a:rPr lang="en-US" dirty="0" smtClean="0"/>
              <a:t> vectors, and can be extended to a basis for </a:t>
            </a:r>
            <a:r>
              <a:rPr lang="en-US" b="1" dirty="0" smtClean="0">
                <a:latin typeface="+mn-lt"/>
              </a:rPr>
              <a:t>V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Any spanning set for </a:t>
            </a:r>
            <a:r>
              <a:rPr lang="en-US" b="1" dirty="0" smtClean="0">
                <a:latin typeface="+mn-lt"/>
              </a:rPr>
              <a:t>V</a:t>
            </a:r>
            <a:r>
              <a:rPr lang="en-US" dirty="0" smtClean="0"/>
              <a:t> contains at least </a:t>
            </a:r>
            <a:r>
              <a:rPr lang="en-US" i="1" dirty="0" smtClean="0"/>
              <a:t>n</a:t>
            </a:r>
            <a:r>
              <a:rPr lang="en-US" dirty="0" smtClean="0"/>
              <a:t> vector, and can be reduced to a basis for </a:t>
            </a:r>
            <a:r>
              <a:rPr lang="en-US" b="1" dirty="0" smtClean="0">
                <a:latin typeface="+mn-lt"/>
              </a:rPr>
              <a:t>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Any linearly independent set, or spanning set consisting of exactly </a:t>
            </a:r>
            <a:r>
              <a:rPr lang="en-US" i="1" dirty="0" smtClean="0"/>
              <a:t>n</a:t>
            </a:r>
            <a:r>
              <a:rPr lang="en-US" dirty="0" smtClean="0"/>
              <a:t> vectors is a basis for </a:t>
            </a:r>
            <a:r>
              <a:rPr lang="en-US" b="1" dirty="0" smtClean="0">
                <a:latin typeface="+mn-lt"/>
              </a:rPr>
              <a:t>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52800" y="228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Theorems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81000" y="2590800"/>
            <a:ext cx="7391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3) Find bases for the following vector spaces: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76600" y="2286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81000" y="1066800"/>
            <a:ext cx="55883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1)  Is </a:t>
            </a:r>
            <a:r>
              <a:rPr lang="en-US" dirty="0" smtClean="0">
                <a:latin typeface="+mn-lt"/>
              </a:rPr>
              <a:t>S =</a:t>
            </a:r>
            <a:r>
              <a:rPr lang="en-US" dirty="0" smtClean="0"/>
              <a:t> { </a:t>
            </a:r>
            <a:r>
              <a:rPr lang="en-US" i="1" dirty="0" smtClean="0">
                <a:latin typeface="+mj-lt"/>
              </a:rPr>
              <a:t>x + </a:t>
            </a:r>
            <a:r>
              <a:rPr lang="en-US" dirty="0" smtClean="0">
                <a:latin typeface="+mj-lt"/>
              </a:rPr>
              <a:t>2</a:t>
            </a:r>
            <a:r>
              <a:rPr lang="en-US" i="1" dirty="0" smtClean="0">
                <a:latin typeface="+mj-lt"/>
              </a:rPr>
              <a:t>, x</a:t>
            </a:r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–</a:t>
            </a:r>
            <a:r>
              <a:rPr lang="en-US" dirty="0" smtClean="0"/>
              <a:t> 2 } a basis for </a:t>
            </a:r>
            <a:r>
              <a:rPr lang="en-US" dirty="0" smtClean="0">
                <a:solidFill>
                  <a:srgbClr val="FF0000"/>
                </a:solidFill>
                <a:latin typeface="Lucida Calligraphy" pitchFamily="66" charset="0"/>
              </a:rPr>
              <a:t>P</a:t>
            </a:r>
            <a:r>
              <a:rPr lang="en-US" baseline="-25000" dirty="0" smtClean="0">
                <a:solidFill>
                  <a:srgbClr val="FF0000"/>
                </a:solidFill>
                <a:latin typeface="Lucida Calligraphy" pitchFamily="66" charset="0"/>
              </a:rPr>
              <a:t>2</a:t>
            </a:r>
            <a:r>
              <a:rPr lang="en-US" baseline="50000" dirty="0" smtClean="0">
                <a:solidFill>
                  <a:srgbClr val="FF0000"/>
                </a:solidFill>
                <a:latin typeface="Lucida Calligraphy" pitchFamily="66" charset="0"/>
              </a:rPr>
              <a:t> 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81000" y="1828800"/>
            <a:ext cx="43156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2)  Extend </a:t>
            </a:r>
            <a:r>
              <a:rPr lang="en-US" dirty="0" smtClean="0">
                <a:latin typeface="+mn-lt"/>
              </a:rPr>
              <a:t>S</a:t>
            </a:r>
            <a:r>
              <a:rPr lang="en-US" dirty="0" smtClean="0"/>
              <a:t> to a basis for </a:t>
            </a:r>
            <a:r>
              <a:rPr lang="en-US" dirty="0" smtClean="0">
                <a:solidFill>
                  <a:srgbClr val="FF0000"/>
                </a:solidFill>
                <a:latin typeface="Lucida Calligraphy" pitchFamily="66" charset="0"/>
              </a:rPr>
              <a:t>P</a:t>
            </a:r>
            <a:r>
              <a:rPr lang="en-US" baseline="-25000" dirty="0" smtClean="0">
                <a:solidFill>
                  <a:srgbClr val="FF0000"/>
                </a:solidFill>
                <a:latin typeface="Lucida Calligraphy" pitchFamily="66" charset="0"/>
              </a:rPr>
              <a:t>2 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762000" y="3124200"/>
            <a:ext cx="69060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a)  W</a:t>
            </a:r>
            <a:r>
              <a:rPr lang="en-US" baseline="-25000" dirty="0" smtClean="0"/>
              <a:t>1</a:t>
            </a:r>
            <a:r>
              <a:rPr lang="en-US" dirty="0" smtClean="0"/>
              <a:t> = { 1</a:t>
            </a:r>
            <a:r>
              <a:rPr lang="en-US" dirty="0" smtClean="0">
                <a:latin typeface="+mj-lt"/>
              </a:rPr>
              <a:t> + 2a</a:t>
            </a:r>
            <a:r>
              <a:rPr lang="en-US" i="1" dirty="0" smtClean="0">
                <a:latin typeface="+mj-lt"/>
              </a:rPr>
              <a:t>x + 3bx</a:t>
            </a:r>
            <a:r>
              <a:rPr lang="en-US" i="1" baseline="30000" dirty="0" smtClean="0">
                <a:latin typeface="+mj-lt"/>
              </a:rPr>
              <a:t>2</a:t>
            </a:r>
            <a:r>
              <a:rPr lang="en-US" i="1" dirty="0" smtClean="0"/>
              <a:t> – </a:t>
            </a:r>
            <a:r>
              <a:rPr lang="en-US" i="1" dirty="0" smtClean="0">
                <a:latin typeface="+mj-lt"/>
              </a:rPr>
              <a:t>4bx</a:t>
            </a:r>
            <a:r>
              <a:rPr lang="en-US" baseline="30000" dirty="0" smtClean="0">
                <a:latin typeface="+mj-lt"/>
              </a:rPr>
              <a:t>3</a:t>
            </a:r>
            <a:r>
              <a:rPr lang="en-US" dirty="0" smtClean="0"/>
              <a:t> } is a basis for </a:t>
            </a:r>
            <a:r>
              <a:rPr lang="en-US" dirty="0" smtClean="0">
                <a:solidFill>
                  <a:srgbClr val="FF0000"/>
                </a:solidFill>
                <a:latin typeface="Lucida Calligraphy" pitchFamily="66" charset="0"/>
              </a:rPr>
              <a:t>P</a:t>
            </a:r>
            <a:r>
              <a:rPr lang="en-US" baseline="-25000" dirty="0" smtClean="0">
                <a:solidFill>
                  <a:srgbClr val="FF0000"/>
                </a:solidFill>
                <a:latin typeface="Lucida Calligraphy" pitchFamily="66" charset="0"/>
              </a:rPr>
              <a:t>2</a:t>
            </a:r>
            <a:r>
              <a:rPr lang="en-US" baseline="50000" dirty="0" smtClean="0">
                <a:solidFill>
                  <a:srgbClr val="FF0000"/>
                </a:solidFill>
                <a:latin typeface="Lucida Calligraphy" pitchFamily="66" charset="0"/>
              </a:rPr>
              <a:t> 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762000" y="3886200"/>
            <a:ext cx="60404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b)  W</a:t>
            </a:r>
            <a:r>
              <a:rPr lang="en-US" baseline="-25000" dirty="0" smtClean="0"/>
              <a:t>2</a:t>
            </a:r>
            <a:r>
              <a:rPr lang="en-US" dirty="0" smtClean="0"/>
              <a:t> = { [</a:t>
            </a:r>
            <a:r>
              <a:rPr lang="en-US" dirty="0" smtClean="0">
                <a:latin typeface="+mj-lt"/>
              </a:rPr>
              <a:t>1, 2a</a:t>
            </a:r>
            <a:r>
              <a:rPr lang="en-US" dirty="0" smtClean="0"/>
              <a:t>,</a:t>
            </a:r>
            <a:r>
              <a:rPr lang="en-US" i="1" dirty="0" smtClean="0"/>
              <a:t> </a:t>
            </a:r>
            <a:r>
              <a:rPr lang="en-US" dirty="0" smtClean="0">
                <a:latin typeface="+mn-lt"/>
              </a:rPr>
              <a:t>3b, -4b]</a:t>
            </a:r>
            <a:r>
              <a:rPr lang="en-US" baseline="30000" dirty="0" smtClean="0">
                <a:latin typeface="+mn-lt"/>
              </a:rPr>
              <a:t> </a:t>
            </a:r>
            <a:r>
              <a:rPr lang="en-US" dirty="0" smtClean="0"/>
              <a:t>} is a basis for </a:t>
            </a:r>
            <a:r>
              <a:rPr lang="en-US" dirty="0" err="1" smtClean="0">
                <a:solidFill>
                  <a:srgbClr val="FF0000"/>
                </a:solidFill>
                <a:latin typeface="Arial Black" pitchFamily="34" charset="0"/>
              </a:rPr>
              <a:t>R</a:t>
            </a:r>
            <a:r>
              <a:rPr lang="en-US" baseline="64000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764026" y="4570847"/>
            <a:ext cx="79227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dirty="0" smtClean="0"/>
              <a:t>c)   W</a:t>
            </a:r>
            <a:r>
              <a:rPr lang="en-US" baseline="-25000" dirty="0" smtClean="0"/>
              <a:t>3</a:t>
            </a:r>
            <a:r>
              <a:rPr lang="en-US" dirty="0" smtClean="0"/>
              <a:t> =                          is a basis for </a:t>
            </a:r>
            <a:r>
              <a:rPr lang="en-US" dirty="0" smtClean="0">
                <a:solidFill>
                  <a:srgbClr val="FF0000"/>
                </a:solidFill>
                <a:latin typeface="Lucida Calligraphy" pitchFamily="66" charset="0"/>
              </a:rPr>
              <a:t>M</a:t>
            </a:r>
            <a:r>
              <a:rPr lang="en-US" baseline="-25000" dirty="0" smtClean="0">
                <a:solidFill>
                  <a:srgbClr val="FF0000"/>
                </a:solidFill>
                <a:latin typeface="Lucida Calligraphy" pitchFamily="66" charset="0"/>
              </a:rPr>
              <a:t>2x2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79874" name="Object 2"/>
          <p:cNvGraphicFramePr>
            <a:graphicFrameLocks noChangeAspect="1"/>
          </p:cNvGraphicFramePr>
          <p:nvPr/>
        </p:nvGraphicFramePr>
        <p:xfrm>
          <a:off x="2209800" y="4419600"/>
          <a:ext cx="1697037" cy="1057275"/>
        </p:xfrm>
        <a:graphic>
          <a:graphicData uri="http://schemas.openxmlformats.org/presentationml/2006/ole">
            <p:oleObj spid="_x0000_s79874" name="Equation" r:id="rId3" imgW="7236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  <p:bldP spid="10" grpId="0" autoUpdateAnimBg="0"/>
      <p:bldP spid="12" grpId="0" autoUpdateAnimBg="0"/>
      <p:bldP spid="13" grpId="0" autoUpdateAnimBg="0"/>
      <p:bldP spid="1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405163" y="1905000"/>
            <a:ext cx="420179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6.3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Change of Basis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81000" y="4872335"/>
            <a:ext cx="7391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3) Find a matrix </a:t>
            </a:r>
            <a:r>
              <a:rPr lang="en-US" b="1" dirty="0" smtClean="0"/>
              <a:t>P</a:t>
            </a:r>
            <a:r>
              <a:rPr lang="en-US" dirty="0" smtClean="0"/>
              <a:t> such that </a:t>
            </a:r>
            <a:r>
              <a:rPr lang="en-US" b="1" dirty="0" smtClean="0"/>
              <a:t>P</a:t>
            </a:r>
            <a:r>
              <a:rPr lang="en-US" dirty="0" smtClean="0"/>
              <a:t> [</a:t>
            </a:r>
            <a:r>
              <a:rPr lang="en-US" b="1" i="1" dirty="0" smtClean="0">
                <a:latin typeface="+mn-lt"/>
              </a:rPr>
              <a:t>x</a:t>
            </a:r>
            <a:r>
              <a:rPr lang="en-US" dirty="0" smtClean="0"/>
              <a:t>]</a:t>
            </a:r>
            <a:r>
              <a:rPr lang="en-US" b="1" baseline="-25000" dirty="0" smtClean="0"/>
              <a:t>B</a:t>
            </a:r>
            <a:r>
              <a:rPr lang="en-US" dirty="0" smtClean="0"/>
              <a:t> =  [</a:t>
            </a:r>
            <a:r>
              <a:rPr lang="en-US" b="1" i="1" dirty="0" smtClean="0">
                <a:latin typeface="+mn-lt"/>
              </a:rPr>
              <a:t>x</a:t>
            </a:r>
            <a:r>
              <a:rPr lang="en-US" dirty="0" smtClean="0"/>
              <a:t>]</a:t>
            </a:r>
            <a:r>
              <a:rPr lang="en-US" b="1" baseline="-25000" dirty="0" smtClean="0"/>
              <a:t>C</a:t>
            </a:r>
            <a:endParaRPr lang="en-US" b="1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3276600" y="2286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54495" y="3348335"/>
            <a:ext cx="78486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1)  Find coordinate vector of </a:t>
            </a:r>
            <a:r>
              <a:rPr lang="en-US" b="1" i="1" dirty="0" smtClean="0">
                <a:latin typeface="+mj-lt"/>
              </a:rPr>
              <a:t>x</a:t>
            </a:r>
            <a:r>
              <a:rPr lang="en-US" i="1" dirty="0" smtClean="0">
                <a:latin typeface="+mj-lt"/>
              </a:rPr>
              <a:t> = </a:t>
            </a:r>
            <a:r>
              <a:rPr lang="en-US" dirty="0" smtClean="0"/>
              <a:t>[-3, 8] with respect to </a:t>
            </a:r>
            <a:r>
              <a:rPr lang="en-US" b="1" dirty="0" smtClean="0"/>
              <a:t>B.</a:t>
            </a:r>
            <a:endParaRPr lang="en-US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85123" y="4110335"/>
            <a:ext cx="77684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2) Find coordinate vector of </a:t>
            </a:r>
            <a:r>
              <a:rPr lang="en-US" b="1" i="1" dirty="0" smtClean="0">
                <a:latin typeface="+mn-lt"/>
              </a:rPr>
              <a:t>x</a:t>
            </a:r>
            <a:r>
              <a:rPr lang="en-US" i="1" dirty="0" smtClean="0">
                <a:latin typeface="+mn-lt"/>
              </a:rPr>
              <a:t> =</a:t>
            </a:r>
            <a:r>
              <a:rPr lang="en-US" i="1" dirty="0" smtClean="0"/>
              <a:t> </a:t>
            </a:r>
            <a:r>
              <a:rPr lang="en-US" dirty="0" smtClean="0"/>
              <a:t>[-3, 8] with respect to </a:t>
            </a:r>
            <a:r>
              <a:rPr lang="en-US" b="1" dirty="0" smtClean="0"/>
              <a:t>C.</a:t>
            </a:r>
            <a:endParaRPr lang="en-US" dirty="0" smtClean="0"/>
          </a:p>
        </p:txBody>
      </p:sp>
      <p:graphicFrame>
        <p:nvGraphicFramePr>
          <p:cNvPr id="83969" name="Object 1"/>
          <p:cNvGraphicFramePr>
            <a:graphicFrameLocks noChangeAspect="1"/>
          </p:cNvGraphicFramePr>
          <p:nvPr/>
        </p:nvGraphicFramePr>
        <p:xfrm>
          <a:off x="288925" y="990600"/>
          <a:ext cx="8393113" cy="1003300"/>
        </p:xfrm>
        <a:graphic>
          <a:graphicData uri="http://schemas.openxmlformats.org/presentationml/2006/ole">
            <p:oleObj spid="_x0000_s84994" name="Equation" r:id="rId3" imgW="3771720" imgH="457200" progId="Equation.3">
              <p:embed/>
            </p:oleObj>
          </a:graphicData>
        </a:graphic>
      </p:graphicFrame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180975" y="2209800"/>
          <a:ext cx="8618538" cy="1003300"/>
        </p:xfrm>
        <a:graphic>
          <a:graphicData uri="http://schemas.openxmlformats.org/presentationml/2006/ole">
            <p:oleObj spid="_x0000_s84995" name="Equation" r:id="rId4" imgW="387324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3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  <p:bldP spid="1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505200" y="1524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endParaRPr lang="en-US" sz="3200" b="1" baseline="500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JULIAN" pitchFamily="2" charset="0"/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609600" y="914400"/>
          <a:ext cx="7918450" cy="2443163"/>
        </p:xfrm>
        <a:graphic>
          <a:graphicData uri="http://schemas.openxmlformats.org/presentationml/2006/ole">
            <p:oleObj spid="_x0000_s81922" name="Equation" r:id="rId3" imgW="3657600" imgH="1143000" progId="Equation.3">
              <p:embed/>
            </p:oleObj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3581400" y="1828800"/>
            <a:ext cx="3200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81000" y="2514600"/>
            <a:ext cx="8229600" cy="4114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62000" y="914400"/>
            <a:ext cx="7924800" cy="580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+mn-lt"/>
              </a:rPr>
              <a:t>Let  V </a:t>
            </a:r>
            <a:r>
              <a:rPr lang="en-US" dirty="0" smtClean="0"/>
              <a:t>be a set on which two operations, called </a:t>
            </a:r>
            <a:r>
              <a:rPr lang="en-US" i="1" dirty="0" smtClean="0">
                <a:solidFill>
                  <a:srgbClr val="9900CC"/>
                </a:solidFill>
              </a:rPr>
              <a:t>addition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9900CC"/>
                </a:solidFill>
              </a:rPr>
              <a:t>scalar multiplication</a:t>
            </a:r>
            <a:r>
              <a:rPr lang="en-US" dirty="0" smtClean="0"/>
              <a:t>, have been defined. </a:t>
            </a:r>
            <a:r>
              <a:rPr lang="en-US" b="1" dirty="0" smtClean="0">
                <a:latin typeface="+mn-lt"/>
              </a:rPr>
              <a:t>V</a:t>
            </a:r>
            <a:r>
              <a:rPr lang="en-US" dirty="0" smtClean="0">
                <a:latin typeface="Franklin Gothic Demi Cond" pitchFamily="34" charset="0"/>
              </a:rPr>
              <a:t> </a:t>
            </a:r>
            <a:r>
              <a:rPr lang="en-US" dirty="0" smtClean="0"/>
              <a:t>is called a </a:t>
            </a:r>
            <a:r>
              <a:rPr lang="en-US" dirty="0" smtClean="0">
                <a:solidFill>
                  <a:srgbClr val="FF0000"/>
                </a:solidFill>
              </a:rPr>
              <a:t>vector space </a:t>
            </a:r>
            <a:r>
              <a:rPr lang="en-US" dirty="0" smtClean="0"/>
              <a:t>if the following axioms hold for all </a:t>
            </a:r>
            <a:r>
              <a:rPr lang="en-US" u="sng" dirty="0" smtClean="0"/>
              <a:t>vectors</a:t>
            </a:r>
            <a:r>
              <a:rPr lang="en-US" dirty="0" smtClean="0"/>
              <a:t> </a:t>
            </a:r>
            <a:r>
              <a:rPr lang="en-US" b="1" dirty="0" smtClean="0">
                <a:latin typeface="+mn-lt"/>
              </a:rPr>
              <a:t>u, v,</a:t>
            </a:r>
            <a:r>
              <a:rPr lang="en-US" dirty="0" smtClean="0">
                <a:latin typeface="AR JULIAN" pitchFamily="2" charset="0"/>
              </a:rPr>
              <a:t> </a:t>
            </a:r>
            <a:r>
              <a:rPr lang="en-US" dirty="0" smtClean="0"/>
              <a:t>and </a:t>
            </a:r>
            <a:r>
              <a:rPr lang="en-US" b="1" dirty="0" smtClean="0">
                <a:latin typeface="+mn-lt"/>
              </a:rPr>
              <a:t>w</a:t>
            </a:r>
            <a:r>
              <a:rPr lang="en-US" dirty="0" smtClean="0">
                <a:latin typeface="AR JULIAN" pitchFamily="2" charset="0"/>
              </a:rPr>
              <a:t> </a:t>
            </a:r>
            <a:r>
              <a:rPr lang="en-US" dirty="0" smtClean="0">
                <a:latin typeface="+mn-lt"/>
              </a:rPr>
              <a:t>i</a:t>
            </a:r>
            <a:r>
              <a:rPr lang="en-US" b="1" dirty="0" smtClean="0">
                <a:latin typeface="+mn-lt"/>
              </a:rPr>
              <a:t>n V</a:t>
            </a:r>
            <a:r>
              <a:rPr lang="en-US" dirty="0" smtClean="0"/>
              <a:t> and all </a:t>
            </a:r>
            <a:r>
              <a:rPr lang="en-US" u="sng" dirty="0" smtClean="0"/>
              <a:t>scalars</a:t>
            </a:r>
            <a:r>
              <a:rPr lang="en-US" dirty="0" smtClean="0"/>
              <a:t> (real numbers) </a:t>
            </a:r>
            <a:r>
              <a:rPr lang="en-US" i="1" dirty="0" smtClean="0"/>
              <a:t>c</a:t>
            </a:r>
            <a:r>
              <a:rPr lang="en-US" dirty="0" smtClean="0"/>
              <a:t> and </a:t>
            </a:r>
            <a:r>
              <a:rPr lang="en-US" i="1" dirty="0" smtClean="0"/>
              <a:t>d</a:t>
            </a:r>
            <a:r>
              <a:rPr lang="en-US" dirty="0" smtClean="0"/>
              <a:t>.</a:t>
            </a:r>
          </a:p>
          <a:p>
            <a:endParaRPr lang="en-US" sz="1100" dirty="0" smtClean="0"/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 </a:t>
            </a:r>
            <a:r>
              <a:rPr lang="en-US" b="1" dirty="0" smtClean="0">
                <a:latin typeface="+mn-lt"/>
              </a:rPr>
              <a:t>u + v  </a:t>
            </a:r>
            <a:r>
              <a:rPr lang="en-US" dirty="0" smtClean="0"/>
              <a:t>is in </a:t>
            </a:r>
            <a:r>
              <a:rPr lang="en-US" b="1" dirty="0" smtClean="0">
                <a:latin typeface="+mn-lt"/>
              </a:rPr>
              <a:t>V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 </a:t>
            </a:r>
            <a:r>
              <a:rPr lang="en-US" b="1" dirty="0" smtClean="0">
                <a:latin typeface="+mn-lt"/>
              </a:rPr>
              <a:t>u + v = v + u 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 </a:t>
            </a:r>
            <a:r>
              <a:rPr lang="en-US" b="1" dirty="0" smtClean="0">
                <a:latin typeface="+mn-lt"/>
              </a:rPr>
              <a:t>(u + v) + w = u + (v + w)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There exists an element </a:t>
            </a:r>
            <a:r>
              <a:rPr lang="en-US" b="1" dirty="0" smtClean="0">
                <a:latin typeface="+mn-lt"/>
              </a:rPr>
              <a:t>0</a:t>
            </a:r>
            <a:r>
              <a:rPr lang="en-US" dirty="0" smtClean="0"/>
              <a:t> in </a:t>
            </a:r>
            <a:r>
              <a:rPr lang="en-US" b="1" dirty="0" smtClean="0">
                <a:latin typeface="+mn-lt"/>
              </a:rPr>
              <a:t>V</a:t>
            </a:r>
            <a:r>
              <a:rPr lang="en-US" dirty="0" smtClean="0"/>
              <a:t> such </a:t>
            </a:r>
            <a:r>
              <a:rPr lang="en-US" b="1" dirty="0" smtClean="0">
                <a:latin typeface="+mn-lt"/>
              </a:rPr>
              <a:t>that v + 0 = v</a:t>
            </a: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For each </a:t>
            </a:r>
            <a:r>
              <a:rPr lang="en-US" b="1" dirty="0" smtClean="0">
                <a:latin typeface="+mn-lt"/>
              </a:rPr>
              <a:t>v </a:t>
            </a:r>
            <a:r>
              <a:rPr lang="en-US" dirty="0" smtClean="0"/>
              <a:t>in </a:t>
            </a:r>
            <a:r>
              <a:rPr lang="en-US" b="1" dirty="0" smtClean="0">
                <a:latin typeface="+mn-lt"/>
              </a:rPr>
              <a:t>V</a:t>
            </a:r>
            <a:r>
              <a:rPr lang="en-US" dirty="0" smtClean="0"/>
              <a:t>, there is an element </a:t>
            </a:r>
            <a:r>
              <a:rPr lang="en-US" b="1" dirty="0" smtClean="0">
                <a:latin typeface="+mn-lt"/>
              </a:rPr>
              <a:t>–v</a:t>
            </a:r>
            <a:r>
              <a:rPr lang="en-US" dirty="0" smtClean="0"/>
              <a:t> in</a:t>
            </a:r>
            <a:r>
              <a:rPr lang="en-US" b="1" dirty="0" smtClean="0">
                <a:latin typeface="+mn-lt"/>
              </a:rPr>
              <a:t> V </a:t>
            </a:r>
            <a:r>
              <a:rPr lang="en-US" dirty="0" smtClean="0"/>
              <a:t>such that </a:t>
            </a:r>
            <a:r>
              <a:rPr lang="en-US" b="1" dirty="0" smtClean="0">
                <a:latin typeface="+mn-lt"/>
              </a:rPr>
              <a:t>v</a:t>
            </a:r>
            <a:r>
              <a:rPr lang="en-US" dirty="0" smtClean="0"/>
              <a:t> + </a:t>
            </a:r>
            <a:r>
              <a:rPr lang="en-US" b="1" dirty="0" smtClean="0">
                <a:latin typeface="+mn-lt"/>
              </a:rPr>
              <a:t>(-v) = 0.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</a:t>
            </a:r>
            <a:r>
              <a:rPr lang="en-US" b="1" dirty="0" err="1" smtClean="0">
                <a:latin typeface="+mn-lt"/>
              </a:rPr>
              <a:t>cv</a:t>
            </a:r>
            <a:r>
              <a:rPr lang="en-US" b="1" dirty="0" smtClean="0">
                <a:latin typeface="+mn-lt"/>
              </a:rPr>
              <a:t> </a:t>
            </a:r>
            <a:r>
              <a:rPr lang="en-US" dirty="0" smtClean="0"/>
              <a:t>is in </a:t>
            </a:r>
            <a:r>
              <a:rPr lang="en-US" b="1" dirty="0" smtClean="0">
                <a:latin typeface="+mn-lt"/>
              </a:rPr>
              <a:t>V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</a:t>
            </a:r>
            <a:r>
              <a:rPr lang="en-US" b="1" dirty="0" smtClean="0">
                <a:latin typeface="+mn-lt"/>
              </a:rPr>
              <a:t>c(u + v</a:t>
            </a:r>
            <a:r>
              <a:rPr lang="en-US" dirty="0" smtClean="0"/>
              <a:t>) = </a:t>
            </a:r>
            <a:r>
              <a:rPr lang="en-US" i="1" dirty="0" smtClean="0"/>
              <a:t>c</a:t>
            </a:r>
            <a:r>
              <a:rPr lang="en-US" b="1" dirty="0" smtClean="0">
                <a:latin typeface="+mn-lt"/>
              </a:rPr>
              <a:t>u </a:t>
            </a:r>
            <a:r>
              <a:rPr lang="en-US" dirty="0" smtClean="0"/>
              <a:t>+ </a:t>
            </a:r>
            <a:r>
              <a:rPr lang="en-US" i="1" dirty="0" err="1" smtClean="0"/>
              <a:t>c</a:t>
            </a:r>
            <a:r>
              <a:rPr lang="en-US" b="1" dirty="0" err="1" smtClean="0">
                <a:latin typeface="+mn-lt"/>
              </a:rPr>
              <a:t>v</a:t>
            </a:r>
            <a:endParaRPr lang="en-US" b="1" dirty="0" smtClean="0">
              <a:latin typeface="+mn-lt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(</a:t>
            </a:r>
            <a:r>
              <a:rPr lang="en-US" i="1" dirty="0" smtClean="0"/>
              <a:t>c</a:t>
            </a:r>
            <a:r>
              <a:rPr lang="en-US" dirty="0" smtClean="0"/>
              <a:t> + </a:t>
            </a:r>
            <a:r>
              <a:rPr lang="en-US" i="1" dirty="0" smtClean="0"/>
              <a:t>d</a:t>
            </a:r>
            <a:r>
              <a:rPr lang="en-US" dirty="0" smtClean="0"/>
              <a:t>)</a:t>
            </a:r>
            <a:r>
              <a:rPr lang="en-US" b="1" dirty="0" smtClean="0">
                <a:latin typeface="+mn-lt"/>
              </a:rPr>
              <a:t>v</a:t>
            </a:r>
            <a:r>
              <a:rPr lang="en-US" dirty="0" smtClean="0"/>
              <a:t> = </a:t>
            </a:r>
            <a:r>
              <a:rPr lang="en-US" i="1" dirty="0" err="1" smtClean="0"/>
              <a:t>c</a:t>
            </a:r>
            <a:r>
              <a:rPr lang="en-US" b="1" dirty="0" err="1" smtClean="0">
                <a:latin typeface="+mn-lt"/>
              </a:rPr>
              <a:t>v</a:t>
            </a:r>
            <a:r>
              <a:rPr lang="en-US" dirty="0" smtClean="0"/>
              <a:t> + </a:t>
            </a:r>
            <a:r>
              <a:rPr lang="en-US" i="1" dirty="0" err="1" smtClean="0"/>
              <a:t>d</a:t>
            </a:r>
            <a:r>
              <a:rPr lang="en-US" b="1" dirty="0" err="1" smtClean="0">
                <a:latin typeface="+mn-lt"/>
              </a:rPr>
              <a:t>v</a:t>
            </a:r>
            <a:endParaRPr lang="en-US" b="1" dirty="0" smtClean="0">
              <a:latin typeface="+mn-lt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(</a:t>
            </a:r>
            <a:r>
              <a:rPr lang="en-US" i="1" dirty="0" err="1" smtClean="0"/>
              <a:t>d</a:t>
            </a:r>
            <a:r>
              <a:rPr lang="en-US" b="1" dirty="0" err="1" smtClean="0">
                <a:latin typeface="+mn-lt"/>
              </a:rPr>
              <a:t>v</a:t>
            </a:r>
            <a:r>
              <a:rPr lang="en-US" dirty="0" smtClean="0"/>
              <a:t>) =</a:t>
            </a:r>
            <a:r>
              <a:rPr lang="en-US" dirty="0" smtClean="0">
                <a:latin typeface="AR JULIAN" pitchFamily="2" charset="0"/>
              </a:rPr>
              <a:t> </a:t>
            </a:r>
            <a:r>
              <a:rPr lang="en-US" dirty="0" smtClean="0"/>
              <a:t>(</a:t>
            </a:r>
            <a:r>
              <a:rPr lang="en-US" i="1" dirty="0" err="1" smtClean="0"/>
              <a:t>cd</a:t>
            </a:r>
            <a:r>
              <a:rPr lang="en-US" dirty="0" smtClean="0"/>
              <a:t>)</a:t>
            </a:r>
            <a:r>
              <a:rPr lang="en-US" b="1" dirty="0" smtClean="0">
                <a:latin typeface="+mn-lt"/>
              </a:rPr>
              <a:t>v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1</a:t>
            </a:r>
            <a:r>
              <a:rPr lang="en-US" b="1" dirty="0" smtClean="0">
                <a:latin typeface="+mn-lt"/>
              </a:rPr>
              <a:t>v</a:t>
            </a:r>
            <a:r>
              <a:rPr lang="en-US" dirty="0" smtClean="0"/>
              <a:t> </a:t>
            </a:r>
            <a:r>
              <a:rPr lang="en-US" b="1" dirty="0" smtClean="0">
                <a:latin typeface="+mn-lt"/>
              </a:rPr>
              <a:t>= v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29000" y="228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685800" y="838200"/>
            <a:ext cx="67129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1) The set of </a:t>
            </a:r>
            <a:r>
              <a:rPr lang="en-US" i="1" dirty="0" smtClean="0"/>
              <a:t>m</a:t>
            </a:r>
            <a:r>
              <a:rPr lang="en-US" dirty="0" smtClean="0"/>
              <a:t> x </a:t>
            </a:r>
            <a:r>
              <a:rPr lang="en-US" i="1" dirty="0" smtClean="0"/>
              <a:t>n</a:t>
            </a:r>
            <a:r>
              <a:rPr lang="en-US" dirty="0" smtClean="0"/>
              <a:t> matrices with matrix addition</a:t>
            </a:r>
          </a:p>
          <a:p>
            <a:r>
              <a:rPr lang="en-US" dirty="0" smtClean="0"/>
              <a:t>and scalar multiplication is a vector space.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52800" y="2286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1143000" y="3657600"/>
          <a:ext cx="1905000" cy="953164"/>
        </p:xfrm>
        <a:graphic>
          <a:graphicData uri="http://schemas.openxmlformats.org/presentationml/2006/ole">
            <p:oleObj spid="_x0000_s54277" name="Equation" r:id="rId3" imgW="901440" imgH="457200" progId="Equation.3">
              <p:embed/>
            </p:oleObj>
          </a:graphicData>
        </a:graphic>
      </p:graphicFrame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85800" y="2743200"/>
            <a:ext cx="768992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3) Let </a:t>
            </a:r>
            <a:r>
              <a:rPr lang="el-GR" dirty="0" smtClean="0">
                <a:solidFill>
                  <a:srgbClr val="FF0000"/>
                </a:solidFill>
              </a:rPr>
              <a:t>Σ</a:t>
            </a:r>
            <a:r>
              <a:rPr lang="en-US" baseline="50000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be the set of all sequences, with the following</a:t>
            </a:r>
          </a:p>
          <a:p>
            <a:r>
              <a:rPr lang="en-US" dirty="0" smtClean="0"/>
              <a:t>addition and multiplication:</a:t>
            </a:r>
          </a:p>
          <a:p>
            <a:endParaRPr lang="en-US" dirty="0" smtClean="0"/>
          </a:p>
          <a:p>
            <a:r>
              <a:rPr lang="en-US" dirty="0" smtClean="0"/>
              <a:t>If                          then</a:t>
            </a:r>
          </a:p>
          <a:p>
            <a:endParaRPr lang="en-US" dirty="0" smtClean="0"/>
          </a:p>
          <a:p>
            <a:r>
              <a:rPr lang="en-US" dirty="0" smtClean="0">
                <a:sym typeface="Wingdings" pitchFamily="2" charset="2"/>
              </a:rPr>
              <a:t></a:t>
            </a:r>
            <a:r>
              <a:rPr lang="el-GR" dirty="0" smtClean="0">
                <a:solidFill>
                  <a:srgbClr val="FF0000"/>
                </a:solidFill>
              </a:rPr>
              <a:t> Σ</a:t>
            </a:r>
            <a:r>
              <a:rPr lang="en-US" dirty="0" smtClean="0">
                <a:sym typeface="Wingdings" pitchFamily="2" charset="2"/>
              </a:rPr>
              <a:t> is a vector space.</a:t>
            </a:r>
            <a:endParaRPr lang="en-US" dirty="0"/>
          </a:p>
        </p:txBody>
      </p:sp>
      <p:graphicFrame>
        <p:nvGraphicFramePr>
          <p:cNvPr id="54278" name="Object 6"/>
          <p:cNvGraphicFramePr>
            <a:graphicFrameLocks noChangeAspect="1"/>
          </p:cNvGraphicFramePr>
          <p:nvPr/>
        </p:nvGraphicFramePr>
        <p:xfrm>
          <a:off x="3886200" y="3657600"/>
          <a:ext cx="3460750" cy="952500"/>
        </p:xfrm>
        <a:graphic>
          <a:graphicData uri="http://schemas.openxmlformats.org/presentationml/2006/ole">
            <p:oleObj spid="_x0000_s54278" name="Equation" r:id="rId4" imgW="1638000" imgH="457200" progId="Equation.3">
              <p:embed/>
            </p:oleObj>
          </a:graphicData>
        </a:graphic>
      </p:graphicFrame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85800" y="1759803"/>
            <a:ext cx="810029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2) </a:t>
            </a:r>
            <a:r>
              <a:rPr lang="en-US" dirty="0" smtClean="0">
                <a:solidFill>
                  <a:srgbClr val="FF0000"/>
                </a:solidFill>
              </a:rPr>
              <a:t>Z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r>
              <a:rPr lang="en-US" baseline="50000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= {0, 1, 2} with special operations (integer modulo 3) </a:t>
            </a:r>
          </a:p>
          <a:p>
            <a:r>
              <a:rPr lang="en-US" dirty="0" smtClean="0"/>
              <a:t>is a vector space.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85800" y="838200"/>
            <a:ext cx="7543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1)  The set of all real-coefficient polynomials of degree three, together with usual addition and multiplication, is </a:t>
            </a:r>
            <a:r>
              <a:rPr lang="en-US" u="sng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a vector space.</a:t>
            </a:r>
            <a:endParaRPr lang="en-US" dirty="0"/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685800" y="2057400"/>
            <a:ext cx="802238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2) The set of all rational numbers with standard addition</a:t>
            </a:r>
          </a:p>
          <a:p>
            <a:r>
              <a:rPr lang="en-US" dirty="0" smtClean="0"/>
              <a:t>and multiplication is a </a:t>
            </a:r>
            <a:r>
              <a:rPr lang="en-US" u="sng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vector space. However, the set </a:t>
            </a:r>
          </a:p>
          <a:p>
            <a:r>
              <a:rPr lang="en-US" dirty="0" smtClean="0"/>
              <a:t>of all real numbers (complex numbers), with standard</a:t>
            </a:r>
          </a:p>
          <a:p>
            <a:r>
              <a:rPr lang="en-US" dirty="0" smtClean="0"/>
              <a:t>addition and scalar multiplication, is a vector space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52800" y="2286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62017" y="3664803"/>
            <a:ext cx="718658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3) </a:t>
            </a:r>
            <a:r>
              <a:rPr lang="en-US" dirty="0" smtClean="0">
                <a:solidFill>
                  <a:srgbClr val="FF0000"/>
                </a:solidFill>
              </a:rPr>
              <a:t>Z</a:t>
            </a:r>
            <a:r>
              <a:rPr lang="en-US" baseline="50000" dirty="0" smtClean="0">
                <a:solidFill>
                  <a:srgbClr val="FF0000"/>
                </a:solidFill>
              </a:rPr>
              <a:t>3 </a:t>
            </a:r>
            <a:r>
              <a:rPr lang="en-US" dirty="0" smtClean="0"/>
              <a:t>(the set of all vectors in three-dimensional</a:t>
            </a:r>
          </a:p>
          <a:p>
            <a:r>
              <a:rPr lang="en-US" dirty="0" smtClean="0"/>
              <a:t> space whose components are integers), with usual</a:t>
            </a:r>
          </a:p>
          <a:p>
            <a:r>
              <a:rPr lang="en-US" dirty="0" smtClean="0"/>
              <a:t> addition and multiplication is </a:t>
            </a:r>
            <a:r>
              <a:rPr lang="en-US" u="sng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a vector space.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 autoUpdateAnimBg="0"/>
      <p:bldP spid="20" grpId="0" autoUpdateAnimBg="0"/>
      <p:bldP spid="1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28600" y="1295400"/>
            <a:ext cx="8229600" cy="1828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62000" y="933271"/>
            <a:ext cx="7772400" cy="2108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sz="1100" dirty="0" smtClean="0"/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 0</a:t>
            </a:r>
            <a:r>
              <a:rPr lang="en-US" b="1" dirty="0" smtClean="0">
                <a:latin typeface="+mn-lt"/>
              </a:rPr>
              <a:t> v </a:t>
            </a:r>
            <a:r>
              <a:rPr lang="en-US" dirty="0" smtClean="0"/>
              <a:t>= </a:t>
            </a:r>
            <a:r>
              <a:rPr lang="en-US" b="1" dirty="0" smtClean="0"/>
              <a:t>0</a:t>
            </a:r>
            <a:endParaRPr lang="en-US" b="1" dirty="0" smtClean="0">
              <a:latin typeface="AR JULIAN" pitchFamily="2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 </a:t>
            </a:r>
            <a:r>
              <a:rPr lang="en-US" i="1" dirty="0" smtClean="0"/>
              <a:t>c</a:t>
            </a:r>
            <a:r>
              <a:rPr lang="en-US" b="1" dirty="0" smtClean="0">
                <a:latin typeface="+mn-lt"/>
              </a:rPr>
              <a:t>0</a:t>
            </a:r>
            <a:r>
              <a:rPr lang="en-US" dirty="0" smtClean="0">
                <a:latin typeface="AR JULIAN" pitchFamily="2" charset="0"/>
              </a:rPr>
              <a:t> </a:t>
            </a:r>
            <a:r>
              <a:rPr lang="en-US" dirty="0" smtClean="0"/>
              <a:t>= </a:t>
            </a:r>
            <a:r>
              <a:rPr lang="en-US" b="1" dirty="0" smtClean="0">
                <a:latin typeface="+mn-lt"/>
              </a:rPr>
              <a:t>0</a:t>
            </a:r>
            <a:r>
              <a:rPr lang="en-US" dirty="0" smtClean="0"/>
              <a:t> 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 (-1)</a:t>
            </a:r>
            <a:r>
              <a:rPr lang="en-US" b="1" dirty="0" smtClean="0">
                <a:latin typeface="+mn-lt"/>
              </a:rPr>
              <a:t>v</a:t>
            </a:r>
            <a:r>
              <a:rPr lang="en-US" dirty="0" smtClean="0"/>
              <a:t> = -</a:t>
            </a:r>
            <a:r>
              <a:rPr lang="en-US" b="1" dirty="0" smtClean="0">
                <a:latin typeface="+mn-lt"/>
              </a:rPr>
              <a:t>v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 If</a:t>
            </a:r>
            <a:r>
              <a:rPr lang="en-US" i="1" dirty="0" smtClean="0"/>
              <a:t> </a:t>
            </a:r>
            <a:r>
              <a:rPr lang="en-US" i="1" dirty="0" err="1" smtClean="0"/>
              <a:t>c</a:t>
            </a:r>
            <a:r>
              <a:rPr lang="en-US" b="1" dirty="0" err="1" smtClean="0">
                <a:latin typeface="+mn-lt"/>
              </a:rPr>
              <a:t>v</a:t>
            </a:r>
            <a:r>
              <a:rPr lang="en-US" baseline="-25000" dirty="0" smtClean="0">
                <a:latin typeface="AR JULIAN" pitchFamily="2" charset="0"/>
              </a:rPr>
              <a:t> </a:t>
            </a:r>
            <a:r>
              <a:rPr lang="en-US" dirty="0" smtClean="0"/>
              <a:t>= </a:t>
            </a:r>
            <a:r>
              <a:rPr lang="en-US" b="1" dirty="0" smtClean="0">
                <a:latin typeface="+mn-lt"/>
              </a:rPr>
              <a:t>0</a:t>
            </a:r>
            <a:r>
              <a:rPr lang="en-US" dirty="0" smtClean="0"/>
              <a:t> then </a:t>
            </a:r>
            <a:r>
              <a:rPr lang="en-US" i="1" dirty="0" smtClean="0"/>
              <a:t>c</a:t>
            </a:r>
            <a:r>
              <a:rPr lang="en-US" dirty="0" smtClean="0"/>
              <a:t> = 0 or </a:t>
            </a:r>
            <a:r>
              <a:rPr lang="en-US" b="1" dirty="0" smtClean="0">
                <a:latin typeface="+mn-lt"/>
              </a:rPr>
              <a:t>v</a:t>
            </a:r>
            <a:r>
              <a:rPr lang="en-US" dirty="0" smtClean="0"/>
              <a:t> = </a:t>
            </a:r>
            <a:r>
              <a:rPr lang="en-US" b="1" dirty="0" smtClean="0">
                <a:latin typeface="+mn-lt"/>
              </a:rPr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29000" y="228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Theorem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85800" y="838200"/>
            <a:ext cx="7391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The following sets, with standard addition and scalar </a:t>
            </a:r>
          </a:p>
          <a:p>
            <a:r>
              <a:rPr lang="en-US" dirty="0" smtClean="0"/>
              <a:t>multiplication, are vector spaces:</a:t>
            </a:r>
            <a:endParaRPr lang="en-US" dirty="0"/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1295400" y="1981200"/>
            <a:ext cx="37096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1) </a:t>
            </a:r>
            <a:r>
              <a:rPr lang="en-US" dirty="0" smtClean="0">
                <a:solidFill>
                  <a:srgbClr val="FF0000"/>
                </a:solidFill>
                <a:latin typeface="Lucida Calligraphy" pitchFamily="66" charset="0"/>
              </a:rPr>
              <a:t>M</a:t>
            </a:r>
            <a:r>
              <a:rPr lang="en-US" dirty="0" smtClean="0"/>
              <a:t> = {M / M is a matrix}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81200" y="1524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 and Notation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295400" y="3200400"/>
            <a:ext cx="441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3)</a:t>
            </a:r>
            <a:r>
              <a:rPr lang="en-US" dirty="0" smtClean="0">
                <a:solidFill>
                  <a:srgbClr val="FF0000"/>
                </a:solidFill>
                <a:latin typeface="Script MT Bold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Lucida Calligraphy" pitchFamily="66" charset="0"/>
              </a:rPr>
              <a:t>F</a:t>
            </a:r>
            <a:r>
              <a:rPr lang="en-US" dirty="0" smtClean="0">
                <a:solidFill>
                  <a:srgbClr val="FF0000"/>
                </a:solidFill>
                <a:latin typeface="Script MT Bold" pitchFamily="66" charset="0"/>
              </a:rPr>
              <a:t>  </a:t>
            </a:r>
            <a:r>
              <a:rPr lang="en-US" dirty="0" smtClean="0"/>
              <a:t>= {f(x) / f(x) is a function}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295400" y="2590800"/>
            <a:ext cx="42964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2) </a:t>
            </a:r>
            <a:r>
              <a:rPr lang="en-US" dirty="0" smtClean="0">
                <a:solidFill>
                  <a:srgbClr val="FF0000"/>
                </a:solidFill>
                <a:latin typeface="Lucida Calligraphy" pitchFamily="66" charset="0"/>
              </a:rPr>
              <a:t>P</a:t>
            </a:r>
            <a:r>
              <a:rPr lang="en-US" baseline="50000" dirty="0" smtClean="0">
                <a:solidFill>
                  <a:srgbClr val="FF0000"/>
                </a:solidFill>
                <a:latin typeface="Lucida Calligraphy" pitchFamily="66" charset="0"/>
              </a:rPr>
              <a:t> </a:t>
            </a:r>
            <a:r>
              <a:rPr lang="en-US" baseline="50000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= {P / P is a polynomial} </a:t>
            </a:r>
            <a:endParaRPr lang="en-US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307913" y="3881735"/>
            <a:ext cx="6013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4) </a:t>
            </a:r>
            <a:r>
              <a:rPr lang="en-US" dirty="0" err="1" smtClean="0">
                <a:solidFill>
                  <a:srgbClr val="FF0000"/>
                </a:solidFill>
                <a:latin typeface="Lucida Calligraphy" pitchFamily="66" charset="0"/>
              </a:rPr>
              <a:t>M</a:t>
            </a:r>
            <a:r>
              <a:rPr lang="en-US" baseline="-25000" dirty="0" err="1" smtClean="0">
                <a:solidFill>
                  <a:srgbClr val="FF0000"/>
                </a:solidFill>
                <a:latin typeface="Lucida Calligraphy" pitchFamily="66" charset="0"/>
              </a:rPr>
              <a:t>nxn</a:t>
            </a:r>
            <a:r>
              <a:rPr lang="en-US" dirty="0" smtClean="0"/>
              <a:t> = {M /  M is an </a:t>
            </a:r>
            <a:r>
              <a:rPr lang="en-US" i="1" dirty="0" err="1" smtClean="0"/>
              <a:t>n</a:t>
            </a:r>
            <a:r>
              <a:rPr lang="en-US" dirty="0" err="1" smtClean="0"/>
              <a:t>x</a:t>
            </a:r>
            <a:r>
              <a:rPr lang="en-US" i="1" dirty="0" err="1" smtClean="0"/>
              <a:t>n</a:t>
            </a:r>
            <a:r>
              <a:rPr lang="en-US" dirty="0" smtClean="0"/>
              <a:t> square matrix}</a:t>
            </a:r>
            <a:endParaRPr lang="en-US" dirty="0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307913" y="5100935"/>
            <a:ext cx="64660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6)</a:t>
            </a:r>
            <a:r>
              <a:rPr lang="en-US" dirty="0" smtClean="0">
                <a:solidFill>
                  <a:srgbClr val="FF0000"/>
                </a:solidFill>
                <a:latin typeface="Script MT Bold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Lucida Calligraphy" pitchFamily="66" charset="0"/>
              </a:rPr>
              <a:t>D</a:t>
            </a:r>
            <a:r>
              <a:rPr lang="en-US" dirty="0" smtClean="0">
                <a:solidFill>
                  <a:srgbClr val="FF0000"/>
                </a:solidFill>
                <a:latin typeface="Script MT Bold" pitchFamily="66" charset="0"/>
              </a:rPr>
              <a:t>  </a:t>
            </a:r>
            <a:r>
              <a:rPr lang="en-US" dirty="0" smtClean="0"/>
              <a:t>= {f(x) / f(x) is a differentiable functions}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1307913" y="4491335"/>
            <a:ext cx="71786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5) </a:t>
            </a:r>
            <a:r>
              <a:rPr lang="en-US" dirty="0" err="1" smtClean="0">
                <a:solidFill>
                  <a:srgbClr val="FF0000"/>
                </a:solidFill>
                <a:latin typeface="Lucida Calligraphy" pitchFamily="66" charset="0"/>
              </a:rPr>
              <a:t>P</a:t>
            </a:r>
            <a:r>
              <a:rPr lang="en-US" baseline="-25000" dirty="0" err="1" smtClean="0">
                <a:solidFill>
                  <a:srgbClr val="FF0000"/>
                </a:solidFill>
                <a:latin typeface="Lucida Calligraphy" pitchFamily="66" charset="0"/>
              </a:rPr>
              <a:t>n</a:t>
            </a:r>
            <a:r>
              <a:rPr lang="en-US" baseline="50000" dirty="0" smtClean="0">
                <a:solidFill>
                  <a:srgbClr val="FF0000"/>
                </a:solidFill>
                <a:latin typeface="Lucida Calligraphy" pitchFamily="66" charset="0"/>
              </a:rPr>
              <a:t> </a:t>
            </a:r>
            <a:r>
              <a:rPr lang="en-US" baseline="50000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= {P / P is a polynomial of degree at most n}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3" grpId="0" autoUpdateAnimBg="0"/>
      <p:bldP spid="11" grpId="0" autoUpdateAnimBg="0"/>
      <p:bldP spid="12" grpId="0" autoUpdateAnimBg="0"/>
      <p:bldP spid="1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533400" y="3657600"/>
            <a:ext cx="7543800" cy="2133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228600" y="914400"/>
            <a:ext cx="8382000" cy="1295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57200" y="990600"/>
            <a:ext cx="8077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A subset </a:t>
            </a:r>
            <a:r>
              <a:rPr lang="en-US" b="1" dirty="0" smtClean="0"/>
              <a:t>W</a:t>
            </a:r>
            <a:r>
              <a:rPr lang="en-US" dirty="0" smtClean="0"/>
              <a:t> of a vector space </a:t>
            </a:r>
            <a:r>
              <a:rPr lang="en-US" b="1" dirty="0" smtClean="0"/>
              <a:t>V</a:t>
            </a:r>
            <a:r>
              <a:rPr lang="en-US" dirty="0" smtClean="0"/>
              <a:t> is called a </a:t>
            </a:r>
            <a:r>
              <a:rPr lang="en-US" dirty="0" smtClean="0">
                <a:solidFill>
                  <a:srgbClr val="FF0000"/>
                </a:solidFill>
              </a:rPr>
              <a:t>subspace </a:t>
            </a:r>
            <a:r>
              <a:rPr lang="en-US" dirty="0" smtClean="0"/>
              <a:t>if </a:t>
            </a:r>
            <a:r>
              <a:rPr lang="en-US" b="1" dirty="0" smtClean="0"/>
              <a:t>W</a:t>
            </a:r>
            <a:r>
              <a:rPr lang="en-US" dirty="0" smtClean="0"/>
              <a:t> itself is a vector space with the same scalars, addition </a:t>
            </a:r>
          </a:p>
          <a:p>
            <a:r>
              <a:rPr lang="en-US" dirty="0" smtClean="0"/>
              <a:t>and scalar multiplications as </a:t>
            </a:r>
            <a:r>
              <a:rPr lang="en-US" b="1" dirty="0" smtClean="0"/>
              <a:t>V</a:t>
            </a:r>
            <a:r>
              <a:rPr lang="en-US" dirty="0" smtClean="0"/>
              <a:t>.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553200" y="2362200"/>
            <a:ext cx="190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Zero space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04800" y="2895600"/>
            <a:ext cx="73180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Every vector space </a:t>
            </a:r>
            <a:r>
              <a:rPr lang="en-US" dirty="0" smtClean="0">
                <a:latin typeface="AR JULIAN" pitchFamily="2" charset="0"/>
              </a:rPr>
              <a:t>V</a:t>
            </a:r>
            <a:r>
              <a:rPr lang="en-US" dirty="0" smtClean="0"/>
              <a:t> has two </a:t>
            </a:r>
            <a:r>
              <a:rPr lang="en-US" u="sng" dirty="0" smtClean="0"/>
              <a:t>subspaces:</a:t>
            </a:r>
            <a:r>
              <a:rPr lang="en-US" dirty="0" smtClean="0"/>
              <a:t> {</a:t>
            </a:r>
            <a:r>
              <a:rPr lang="en-US" b="1" dirty="0" smtClean="0">
                <a:latin typeface="+mn-lt"/>
              </a:rPr>
              <a:t>0</a:t>
            </a:r>
            <a:r>
              <a:rPr lang="en-US" dirty="0" smtClean="0"/>
              <a:t>} and </a:t>
            </a:r>
            <a:r>
              <a:rPr lang="en-US" b="1" dirty="0" smtClean="0">
                <a:latin typeface="+mn-lt"/>
              </a:rPr>
              <a:t>V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505200" y="1524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Definitions</a:t>
            </a:r>
            <a:endParaRPr lang="en-US" sz="3200" b="1" baseline="500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7592" name="Object 8"/>
          <p:cNvGraphicFramePr>
            <a:graphicFrameLocks noChangeAspect="1"/>
          </p:cNvGraphicFramePr>
          <p:nvPr/>
        </p:nvGraphicFramePr>
        <p:xfrm>
          <a:off x="762000" y="4648200"/>
          <a:ext cx="6629400" cy="975632"/>
        </p:xfrm>
        <a:graphic>
          <a:graphicData uri="http://schemas.openxmlformats.org/presentationml/2006/ole">
            <p:oleObj spid="_x0000_s67592" name="Equation" r:id="rId3" imgW="2895480" imgH="431640" progId="Equation.3">
              <p:embed/>
            </p:oleObj>
          </a:graphicData>
        </a:graphic>
      </p:graphicFrame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685800" y="3741003"/>
            <a:ext cx="7239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Let </a:t>
            </a:r>
            <a:r>
              <a:rPr lang="en-US" b="1" dirty="0" smtClean="0">
                <a:latin typeface="+mn-lt"/>
              </a:rPr>
              <a:t>W</a:t>
            </a:r>
            <a:r>
              <a:rPr lang="en-US" dirty="0" smtClean="0"/>
              <a:t> be a subset of a vector space </a:t>
            </a:r>
            <a:r>
              <a:rPr lang="en-US" b="1" dirty="0" smtClean="0">
                <a:latin typeface="+mn-lt"/>
              </a:rPr>
              <a:t>V.</a:t>
            </a:r>
            <a:r>
              <a:rPr lang="en-US" dirty="0" smtClean="0"/>
              <a:t> Then </a:t>
            </a:r>
            <a:r>
              <a:rPr lang="en-US" b="1" dirty="0" smtClean="0">
                <a:latin typeface="+mn-lt"/>
              </a:rPr>
              <a:t>W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rgbClr val="9933FF"/>
                </a:solidFill>
              </a:rPr>
              <a:t>subspace</a:t>
            </a:r>
            <a:r>
              <a:rPr lang="en-US" dirty="0" smtClean="0"/>
              <a:t> of</a:t>
            </a:r>
            <a:r>
              <a:rPr lang="en-US" b="1" dirty="0" smtClean="0">
                <a:latin typeface="+mn-lt"/>
              </a:rPr>
              <a:t> V </a:t>
            </a:r>
            <a:r>
              <a:rPr lang="en-US" dirty="0" err="1" smtClean="0"/>
              <a:t>iff</a:t>
            </a:r>
            <a:r>
              <a:rPr lang="en-US" dirty="0" smtClean="0"/>
              <a:t> the following two conditions hold: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6477000" y="2743200"/>
            <a:ext cx="762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utoUpdateAnimBg="0"/>
      <p:bldP spid="18" grpId="0"/>
      <p:bldP spid="2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33400" y="685800"/>
            <a:ext cx="7391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Show that:</a:t>
            </a:r>
            <a:endParaRPr lang="en-US" dirty="0"/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304800" y="1219200"/>
            <a:ext cx="84782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1) </a:t>
            </a:r>
            <a:r>
              <a:rPr lang="en-US" dirty="0" smtClean="0">
                <a:solidFill>
                  <a:srgbClr val="FF0000"/>
                </a:solidFill>
                <a:latin typeface="Lucida Calligraphy" pitchFamily="66" charset="0"/>
              </a:rPr>
              <a:t>W</a:t>
            </a:r>
            <a:r>
              <a:rPr lang="en-US" dirty="0" smtClean="0"/>
              <a:t> = {A/ A is a 3x3 symmetric matrix} is a subspace of </a:t>
            </a:r>
            <a:r>
              <a:rPr lang="en-US" dirty="0" smtClean="0">
                <a:solidFill>
                  <a:srgbClr val="FF0000"/>
                </a:solidFill>
                <a:latin typeface="Lucida Calligraphy" pitchFamily="66" charset="0"/>
              </a:rPr>
              <a:t>M</a:t>
            </a:r>
            <a:r>
              <a:rPr lang="en-US" dirty="0" smtClean="0"/>
              <a:t> 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76600" y="2286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04800" y="1828800"/>
            <a:ext cx="835017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2) </a:t>
            </a:r>
            <a:r>
              <a:rPr lang="en-US" dirty="0" smtClean="0">
                <a:solidFill>
                  <a:srgbClr val="FF0000"/>
                </a:solidFill>
                <a:latin typeface="Lucida Calligraphy" pitchFamily="66" charset="0"/>
              </a:rPr>
              <a:t>W</a:t>
            </a:r>
            <a:r>
              <a:rPr lang="en-US" dirty="0" smtClean="0"/>
              <a:t>  = { f(x) / f(x) is a solution to the equation 2y’ + 4y = 0} </a:t>
            </a:r>
          </a:p>
          <a:p>
            <a:r>
              <a:rPr lang="en-US" dirty="0" smtClean="0"/>
              <a:t>is a subspace of </a:t>
            </a:r>
            <a:r>
              <a:rPr lang="en-US" dirty="0" smtClean="0">
                <a:solidFill>
                  <a:srgbClr val="FF0000"/>
                </a:solidFill>
                <a:latin typeface="Lucida Calligraphy" pitchFamily="66" charset="0"/>
              </a:rPr>
              <a:t>F</a:t>
            </a:r>
            <a:r>
              <a:rPr lang="en-US" dirty="0" smtClean="0">
                <a:solidFill>
                  <a:srgbClr val="FF0000"/>
                </a:solidFill>
                <a:latin typeface="Script MT Bold" pitchFamily="66" charset="0"/>
              </a:rPr>
              <a:t> 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759618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4) </a:t>
            </a:r>
            <a:r>
              <a:rPr lang="en-US" dirty="0" smtClean="0">
                <a:solidFill>
                  <a:srgbClr val="FF0000"/>
                </a:solidFill>
                <a:latin typeface="Lucida Calligraphy" pitchFamily="66" charset="0"/>
              </a:rPr>
              <a:t>W </a:t>
            </a:r>
            <a:r>
              <a:rPr lang="en-US" dirty="0" smtClean="0"/>
              <a:t>= { 5 + </a:t>
            </a:r>
            <a:r>
              <a:rPr lang="en-US" i="1" dirty="0" err="1" smtClean="0"/>
              <a:t>b</a:t>
            </a:r>
            <a:r>
              <a:rPr lang="en-US" i="1" dirty="0" err="1" smtClean="0">
                <a:latin typeface="+mj-lt"/>
              </a:rPr>
              <a:t>x</a:t>
            </a:r>
            <a:r>
              <a:rPr lang="en-US" dirty="0" smtClean="0"/>
              <a:t> + </a:t>
            </a:r>
            <a:r>
              <a:rPr lang="en-US" i="1" dirty="0" smtClean="0"/>
              <a:t>c</a:t>
            </a:r>
            <a:r>
              <a:rPr lang="en-US" i="1" dirty="0" smtClean="0">
                <a:latin typeface="+mj-lt"/>
              </a:rPr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/ </a:t>
            </a:r>
            <a:r>
              <a:rPr lang="en-US" dirty="0" err="1" smtClean="0"/>
              <a:t>b,c</a:t>
            </a:r>
            <a:r>
              <a:rPr lang="en-US" dirty="0" smtClean="0"/>
              <a:t> are real numbers} is NOT a </a:t>
            </a:r>
          </a:p>
          <a:p>
            <a:r>
              <a:rPr lang="en-US" dirty="0" smtClean="0"/>
              <a:t>subspace of </a:t>
            </a:r>
            <a:r>
              <a:rPr lang="en-US" dirty="0" smtClean="0">
                <a:solidFill>
                  <a:srgbClr val="FF0000"/>
                </a:solidFill>
                <a:latin typeface="Lucida Calligraphy" pitchFamily="66" charset="0"/>
              </a:rPr>
              <a:t>P</a:t>
            </a:r>
            <a:r>
              <a:rPr lang="en-US" baseline="-25000" dirty="0" smtClean="0">
                <a:solidFill>
                  <a:srgbClr val="FF0000"/>
                </a:solidFill>
                <a:latin typeface="Lucida Calligraphy" pitchFamily="66" charset="0"/>
              </a:rPr>
              <a:t>2</a:t>
            </a:r>
            <a:r>
              <a:rPr lang="en-US" baseline="50000" dirty="0" smtClean="0">
                <a:solidFill>
                  <a:srgbClr val="FF0000"/>
                </a:solidFill>
                <a:latin typeface="Lucida Calligraphy" pitchFamily="66" charset="0"/>
              </a:rPr>
              <a:t> 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04800" y="2819400"/>
            <a:ext cx="85138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3) </a:t>
            </a:r>
            <a:r>
              <a:rPr lang="en-US" dirty="0" smtClean="0">
                <a:solidFill>
                  <a:srgbClr val="FF0000"/>
                </a:solidFill>
                <a:latin typeface="Lucida Calligraphy" pitchFamily="66" charset="0"/>
              </a:rPr>
              <a:t>W </a:t>
            </a:r>
            <a:r>
              <a:rPr lang="en-US" dirty="0" smtClean="0"/>
              <a:t>= {</a:t>
            </a:r>
            <a:r>
              <a:rPr lang="en-US" i="1" dirty="0" err="1" smtClean="0"/>
              <a:t>b</a:t>
            </a:r>
            <a:r>
              <a:rPr lang="en-US" i="1" dirty="0" err="1" smtClean="0">
                <a:latin typeface="+mj-lt"/>
              </a:rPr>
              <a:t>x</a:t>
            </a:r>
            <a:r>
              <a:rPr lang="en-US" dirty="0" smtClean="0"/>
              <a:t> + </a:t>
            </a:r>
            <a:r>
              <a:rPr lang="en-US" i="1" dirty="0" smtClean="0"/>
              <a:t>c</a:t>
            </a:r>
            <a:r>
              <a:rPr lang="en-US" i="1" dirty="0" smtClean="0">
                <a:latin typeface="+mj-lt"/>
              </a:rPr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/ </a:t>
            </a:r>
            <a:r>
              <a:rPr lang="en-US" dirty="0" err="1" smtClean="0"/>
              <a:t>b,c</a:t>
            </a:r>
            <a:r>
              <a:rPr lang="en-US" dirty="0" smtClean="0"/>
              <a:t> are real numbers} is a subspace of </a:t>
            </a:r>
            <a:r>
              <a:rPr lang="en-US" dirty="0" smtClean="0">
                <a:solidFill>
                  <a:srgbClr val="FF0000"/>
                </a:solidFill>
                <a:latin typeface="Lucida Calligraphy" pitchFamily="66" charset="0"/>
              </a:rPr>
              <a:t>P</a:t>
            </a:r>
            <a:r>
              <a:rPr lang="en-US" baseline="-25000" dirty="0" smtClean="0">
                <a:solidFill>
                  <a:srgbClr val="FF0000"/>
                </a:solidFill>
                <a:latin typeface="Lucida Calligraphy" pitchFamily="66" charset="0"/>
              </a:rPr>
              <a:t>2</a:t>
            </a:r>
            <a:r>
              <a:rPr lang="en-US" baseline="50000" dirty="0" smtClean="0">
                <a:solidFill>
                  <a:srgbClr val="FF0000"/>
                </a:solidFill>
                <a:latin typeface="Lucida Calligraphy" pitchFamily="66" charset="0"/>
              </a:rPr>
              <a:t> 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304800" y="4426803"/>
            <a:ext cx="89480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5) </a:t>
            </a:r>
            <a:r>
              <a:rPr lang="en-US" dirty="0" smtClean="0">
                <a:solidFill>
                  <a:srgbClr val="FF0000"/>
                </a:solidFill>
                <a:latin typeface="Lucida Calligraphy" pitchFamily="66" charset="0"/>
              </a:rPr>
              <a:t>W</a:t>
            </a:r>
            <a:r>
              <a:rPr lang="en-US" dirty="0" smtClean="0"/>
              <a:t>  = { f(x) / f(x) is a solution to the equation 2y’ + 4y – 7= 0} </a:t>
            </a:r>
          </a:p>
          <a:p>
            <a:r>
              <a:rPr lang="en-US" dirty="0" smtClean="0"/>
              <a:t>is NOT a subspace of </a:t>
            </a:r>
            <a:r>
              <a:rPr lang="en-US" dirty="0" smtClean="0">
                <a:solidFill>
                  <a:srgbClr val="FF0000"/>
                </a:solidFill>
                <a:latin typeface="Lucida Calligraphy" pitchFamily="66" charset="0"/>
              </a:rPr>
              <a:t>F</a:t>
            </a:r>
            <a:r>
              <a:rPr lang="en-US" dirty="0" smtClean="0">
                <a:solidFill>
                  <a:srgbClr val="FF0000"/>
                </a:solidFill>
                <a:latin typeface="Script MT Bold" pitchFamily="66" charset="0"/>
              </a:rPr>
              <a:t> 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304800" y="5329535"/>
            <a:ext cx="87591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6) </a:t>
            </a:r>
            <a:r>
              <a:rPr lang="en-US" dirty="0" smtClean="0">
                <a:solidFill>
                  <a:srgbClr val="FF0000"/>
                </a:solidFill>
                <a:latin typeface="Lucida Calligraphy" pitchFamily="66" charset="0"/>
              </a:rPr>
              <a:t>W</a:t>
            </a:r>
            <a:r>
              <a:rPr lang="en-US" dirty="0" smtClean="0"/>
              <a:t> = {a</a:t>
            </a:r>
            <a:r>
              <a:rPr lang="en-US" baseline="-25000" dirty="0" smtClean="0"/>
              <a:t>n</a:t>
            </a:r>
            <a:r>
              <a:rPr lang="en-US" dirty="0" smtClean="0"/>
              <a:t> / a</a:t>
            </a:r>
            <a:r>
              <a:rPr lang="en-US" baseline="-25000" dirty="0" smtClean="0"/>
              <a:t>n </a:t>
            </a:r>
            <a:r>
              <a:rPr lang="en-US" dirty="0" smtClean="0"/>
              <a:t>is a convergent sequence} is a subspace of </a:t>
            </a:r>
            <a:r>
              <a:rPr lang="el-GR" dirty="0" smtClean="0">
                <a:solidFill>
                  <a:srgbClr val="FF0000"/>
                </a:solidFill>
              </a:rPr>
              <a:t>Σ</a:t>
            </a:r>
            <a:r>
              <a:rPr lang="en-US" dirty="0" smtClean="0"/>
              <a:t>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14" grpId="0" autoUpdateAnimBg="0"/>
      <p:bldP spid="15" grpId="0" autoUpdateAnimBg="0"/>
      <p:bldP spid="16" grpId="0" autoUpdateAnimBg="0"/>
      <p:bldP spid="1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880706" y="1905000"/>
            <a:ext cx="725070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6.2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Linear Independence, Basis,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and Dimension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7229</TotalTime>
  <Words>1130</Words>
  <Application>Microsoft Office PowerPoint</Application>
  <PresentationFormat>On-screen Show (4:3)</PresentationFormat>
  <Paragraphs>114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Hanford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10.2</dc:title>
  <dc:subject>Vectors in the Plane</dc:subject>
  <dc:creator>Gregory Kelly</dc:creator>
  <cp:lastModifiedBy>Phong</cp:lastModifiedBy>
  <cp:revision>280</cp:revision>
  <dcterms:created xsi:type="dcterms:W3CDTF">2002-03-20T19:03:20Z</dcterms:created>
  <dcterms:modified xsi:type="dcterms:W3CDTF">2013-04-10T06:25:16Z</dcterms:modified>
</cp:coreProperties>
</file>