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80" r:id="rId3"/>
    <p:sldId id="286" r:id="rId4"/>
    <p:sldId id="288" r:id="rId5"/>
    <p:sldId id="277" r:id="rId6"/>
    <p:sldId id="291" r:id="rId7"/>
    <p:sldId id="293" r:id="rId8"/>
    <p:sldId id="292" r:id="rId9"/>
    <p:sldId id="296" r:id="rId10"/>
    <p:sldId id="297" r:id="rId11"/>
    <p:sldId id="271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FF"/>
    <a:srgbClr val="E1FFE1"/>
    <a:srgbClr val="CCECFF"/>
    <a:srgbClr val="FFFFCC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631" autoAdjust="0"/>
    <p:restoredTop sz="90929"/>
  </p:normalViewPr>
  <p:slideViewPr>
    <p:cSldViewPr>
      <p:cViewPr varScale="1">
        <p:scale>
          <a:sx n="104" d="100"/>
          <a:sy n="104" d="100"/>
        </p:scale>
        <p:origin x="2286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4" Type="http://schemas.openxmlformats.org/officeDocument/2006/relationships/image" Target="../media/image33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image" Target="../media/image21.wmf"/><Relationship Id="rId7" Type="http://schemas.openxmlformats.org/officeDocument/2006/relationships/image" Target="../media/image24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6" Type="http://schemas.openxmlformats.org/officeDocument/2006/relationships/image" Target="../media/image23.wmf"/><Relationship Id="rId5" Type="http://schemas.openxmlformats.org/officeDocument/2006/relationships/image" Target="../media/image17.wmf"/><Relationship Id="rId4" Type="http://schemas.openxmlformats.org/officeDocument/2006/relationships/image" Target="../media/image22.wmf"/><Relationship Id="rId9" Type="http://schemas.openxmlformats.org/officeDocument/2006/relationships/image" Target="../media/image26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A9A5E0-95E6-4C5C-B92F-51E2BC479A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CF39D0-8558-4E06-A9AC-88C3FAB2BCA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31161E-68A3-4C2B-B20F-CBBA194E6C8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981200"/>
            <a:ext cx="4038600" cy="18669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4000500"/>
            <a:ext cx="4038600" cy="18669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FD614FFC-D3A5-4C7C-A0C5-14FA04AAC11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0EEBF6-C917-42DB-89C0-FD2649111B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1E6997-1507-4224-9D5B-0A4192A4B3D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F911A4-C95C-4365-B17F-F081CF90FFF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DE82DF-B0AB-45B2-9487-0A2345E2493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917AAC-91D0-457B-AB02-F15B2BE68C4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194EAA-52F3-4698-9D39-CFD5158F93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822C39-E502-4514-ABD1-0B29B2C24A0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FC6F39-641A-4BB2-8088-DFD33EB0954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160FE9-5E78-4355-879D-E75AFADE54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F87D779C-374B-43B8-AB4C-1723F8DD38F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oleObject" Target="../embeddings/oleObject29.bin"/><Relationship Id="rId7" Type="http://schemas.openxmlformats.org/officeDocument/2006/relationships/oleObject" Target="../embeddings/oleObject3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1.wmf"/><Relationship Id="rId5" Type="http://schemas.openxmlformats.org/officeDocument/2006/relationships/oleObject" Target="../embeddings/oleObject30.bin"/><Relationship Id="rId10" Type="http://schemas.openxmlformats.org/officeDocument/2006/relationships/image" Target="../media/image33.wmf"/><Relationship Id="rId4" Type="http://schemas.openxmlformats.org/officeDocument/2006/relationships/image" Target="../media/image30.wmf"/><Relationship Id="rId9" Type="http://schemas.openxmlformats.org/officeDocument/2006/relationships/oleObject" Target="../embeddings/oleObject32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34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5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12" Type="http://schemas.openxmlformats.org/officeDocument/2006/relationships/image" Target="../media/image13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0.wmf"/><Relationship Id="rId11" Type="http://schemas.openxmlformats.org/officeDocument/2006/relationships/oleObject" Target="../embeddings/oleObject11.bin"/><Relationship Id="rId5" Type="http://schemas.openxmlformats.org/officeDocument/2006/relationships/oleObject" Target="../embeddings/oleObject8.bin"/><Relationship Id="rId10" Type="http://schemas.openxmlformats.org/officeDocument/2006/relationships/image" Target="../media/image12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10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4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6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13" Type="http://schemas.openxmlformats.org/officeDocument/2006/relationships/oleObject" Target="../embeddings/oleObject22.bin"/><Relationship Id="rId18" Type="http://schemas.openxmlformats.org/officeDocument/2006/relationships/image" Target="../media/image25.wmf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12" Type="http://schemas.openxmlformats.org/officeDocument/2006/relationships/image" Target="../media/image17.wmf"/><Relationship Id="rId17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4.wmf"/><Relationship Id="rId20" Type="http://schemas.openxmlformats.org/officeDocument/2006/relationships/image" Target="../media/image26.wmf"/><Relationship Id="rId1" Type="http://schemas.openxmlformats.org/officeDocument/2006/relationships/vmlDrawing" Target="../drawings/vmlDrawing7.vml"/><Relationship Id="rId6" Type="http://schemas.openxmlformats.org/officeDocument/2006/relationships/image" Target="../media/image20.wmf"/><Relationship Id="rId11" Type="http://schemas.openxmlformats.org/officeDocument/2006/relationships/oleObject" Target="../embeddings/oleObject21.bin"/><Relationship Id="rId5" Type="http://schemas.openxmlformats.org/officeDocument/2006/relationships/oleObject" Target="../embeddings/oleObject18.bin"/><Relationship Id="rId15" Type="http://schemas.openxmlformats.org/officeDocument/2006/relationships/oleObject" Target="../embeddings/oleObject23.bin"/><Relationship Id="rId10" Type="http://schemas.openxmlformats.org/officeDocument/2006/relationships/image" Target="../media/image22.wmf"/><Relationship Id="rId19" Type="http://schemas.openxmlformats.org/officeDocument/2006/relationships/oleObject" Target="../embeddings/oleObject25.bin"/><Relationship Id="rId4" Type="http://schemas.openxmlformats.org/officeDocument/2006/relationships/image" Target="../media/image19.wmf"/><Relationship Id="rId9" Type="http://schemas.openxmlformats.org/officeDocument/2006/relationships/oleObject" Target="../embeddings/oleObject20.bin"/><Relationship Id="rId14" Type="http://schemas.openxmlformats.org/officeDocument/2006/relationships/image" Target="../media/image23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26.wmf"/><Relationship Id="rId4" Type="http://schemas.openxmlformats.org/officeDocument/2006/relationships/oleObject" Target="../embeddings/oleObject26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9.wmf"/><Relationship Id="rId5" Type="http://schemas.openxmlformats.org/officeDocument/2006/relationships/oleObject" Target="../embeddings/oleObject28.bin"/><Relationship Id="rId4" Type="http://schemas.openxmlformats.org/officeDocument/2006/relationships/image" Target="../media/image2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8001000" cy="1905000"/>
          </a:xfrm>
        </p:spPr>
        <p:txBody>
          <a:bodyPr/>
          <a:lstStyle/>
          <a:p>
            <a:r>
              <a:rPr lang="en-US" sz="4000" b="1" kern="1200" dirty="0">
                <a:solidFill>
                  <a:srgbClr val="FF0000"/>
                </a:solidFill>
                <a:latin typeface="Arial" charset="0"/>
                <a:ea typeface="+mn-ea"/>
                <a:cs typeface="+mn-cs"/>
              </a:rPr>
              <a:t>10.1 – 10.2 </a:t>
            </a:r>
            <a:br>
              <a:rPr lang="en-US" sz="4000" b="1" kern="1200" dirty="0">
                <a:solidFill>
                  <a:srgbClr val="FF0000"/>
                </a:solidFill>
                <a:latin typeface="Arial" charset="0"/>
                <a:ea typeface="+mn-ea"/>
                <a:cs typeface="+mn-cs"/>
              </a:rPr>
            </a:br>
            <a:r>
              <a:rPr lang="en-US" sz="4000" b="1" kern="1200" dirty="0">
                <a:solidFill>
                  <a:srgbClr val="FF0000"/>
                </a:solidFill>
                <a:latin typeface="Arial" charset="0"/>
                <a:ea typeface="+mn-ea"/>
                <a:cs typeface="+mn-cs"/>
              </a:rPr>
              <a:t>Parametric Curves and Calculus</a:t>
            </a:r>
          </a:p>
        </p:txBody>
      </p:sp>
      <p:pic>
        <p:nvPicPr>
          <p:cNvPr id="3" name="Picture 4" descr="GTCDOB0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2286000"/>
            <a:ext cx="6400800" cy="4282017"/>
          </a:xfrm>
          <a:prstGeom prst="rect">
            <a:avLst/>
          </a:prstGeom>
          <a:noFill/>
        </p:spPr>
      </p:pic>
      <p:graphicFrame>
        <p:nvGraphicFramePr>
          <p:cNvPr id="92161" name="Object 1"/>
          <p:cNvGraphicFramePr>
            <a:graphicFrameLocks noChangeAspect="1"/>
          </p:cNvGraphicFramePr>
          <p:nvPr/>
        </p:nvGraphicFramePr>
        <p:xfrm>
          <a:off x="5715000" y="3505200"/>
          <a:ext cx="2498725" cy="1098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63" name="Equation" r:id="rId4" imgW="1041400" imgH="457200" progId="">
                  <p:embed/>
                </p:oleObj>
              </mc:Choice>
              <mc:Fallback>
                <p:oleObj name="Equation" r:id="rId4" imgW="1041400" imgH="45720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3505200"/>
                        <a:ext cx="2498725" cy="1098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1371600" y="2133600"/>
            <a:ext cx="5867400" cy="2133600"/>
            <a:chOff x="1152" y="1152"/>
            <a:chExt cx="3696" cy="1344"/>
          </a:xfrm>
        </p:grpSpPr>
        <p:sp>
          <p:nvSpPr>
            <p:cNvPr id="15369" name="Rectangle 9"/>
            <p:cNvSpPr>
              <a:spLocks noChangeArrowheads="1"/>
            </p:cNvSpPr>
            <p:nvPr/>
          </p:nvSpPr>
          <p:spPr bwMode="auto">
            <a:xfrm>
              <a:off x="1152" y="1152"/>
              <a:ext cx="3696" cy="1344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5364" name="Object 4"/>
            <p:cNvGraphicFramePr>
              <a:graphicFrameLocks noChangeAspect="1"/>
            </p:cNvGraphicFramePr>
            <p:nvPr/>
          </p:nvGraphicFramePr>
          <p:xfrm>
            <a:off x="1286" y="1200"/>
            <a:ext cx="3514" cy="39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8013" name="Equation" r:id="rId3" imgW="2247900" imgH="254000" progId="">
                    <p:embed/>
                  </p:oleObj>
                </mc:Choice>
                <mc:Fallback>
                  <p:oleObj name="Equation" r:id="rId3" imgW="2247900" imgH="254000" progId="">
                    <p:embed/>
                    <p:pic>
                      <p:nvPicPr>
                        <p:cNvPr id="0" name="Picture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86" y="1200"/>
                          <a:ext cx="3514" cy="39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5365" name="Object 5"/>
            <p:cNvGraphicFramePr>
              <a:graphicFrameLocks noChangeAspect="1"/>
            </p:cNvGraphicFramePr>
            <p:nvPr/>
          </p:nvGraphicFramePr>
          <p:xfrm>
            <a:off x="1296" y="1584"/>
            <a:ext cx="3216" cy="88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8014" name="Equation" r:id="rId5" imgW="1854200" imgH="508000" progId="">
                    <p:embed/>
                  </p:oleObj>
                </mc:Choice>
                <mc:Fallback>
                  <p:oleObj name="Equation" r:id="rId5" imgW="1854200" imgH="508000" progId="">
                    <p:embed/>
                    <p:pic>
                      <p:nvPicPr>
                        <p:cNvPr id="0" name="Picture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96" y="1584"/>
                          <a:ext cx="3216" cy="88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1371600" y="4419600"/>
            <a:ext cx="5943600" cy="2133600"/>
            <a:chOff x="1152" y="2688"/>
            <a:chExt cx="3744" cy="1344"/>
          </a:xfrm>
        </p:grpSpPr>
        <p:sp>
          <p:nvSpPr>
            <p:cNvPr id="15376" name="Rectangle 16"/>
            <p:cNvSpPr>
              <a:spLocks noChangeArrowheads="1"/>
            </p:cNvSpPr>
            <p:nvPr/>
          </p:nvSpPr>
          <p:spPr bwMode="auto">
            <a:xfrm>
              <a:off x="1152" y="2688"/>
              <a:ext cx="3744" cy="1344"/>
            </a:xfrm>
            <a:prstGeom prst="rect">
              <a:avLst/>
            </a:prstGeom>
            <a:ln>
              <a:solidFill>
                <a:srgbClr val="FF0000"/>
              </a:solidFill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5366" name="Object 6"/>
            <p:cNvGraphicFramePr>
              <a:graphicFrameLocks noChangeAspect="1"/>
            </p:cNvGraphicFramePr>
            <p:nvPr/>
          </p:nvGraphicFramePr>
          <p:xfrm>
            <a:off x="1276" y="2688"/>
            <a:ext cx="3534" cy="39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8015" name="Equation" r:id="rId7" imgW="2260600" imgH="254000" progId="">
                    <p:embed/>
                  </p:oleObj>
                </mc:Choice>
                <mc:Fallback>
                  <p:oleObj name="Equation" r:id="rId7" imgW="2260600" imgH="254000" progId="">
                    <p:embed/>
                    <p:pic>
                      <p:nvPicPr>
                        <p:cNvPr id="0" name="Picture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76" y="2688"/>
                          <a:ext cx="3534" cy="39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5367" name="Object 7"/>
            <p:cNvGraphicFramePr>
              <a:graphicFrameLocks noChangeAspect="1"/>
            </p:cNvGraphicFramePr>
            <p:nvPr/>
          </p:nvGraphicFramePr>
          <p:xfrm>
            <a:off x="1296" y="3120"/>
            <a:ext cx="3194" cy="88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8016" name="Equation" r:id="rId9" imgW="1841500" imgH="508000" progId="">
                    <p:embed/>
                  </p:oleObj>
                </mc:Choice>
                <mc:Fallback>
                  <p:oleObj name="Equation" r:id="rId9" imgW="1841500" imgH="508000" progId="">
                    <p:embed/>
                    <p:pic>
                      <p:nvPicPr>
                        <p:cNvPr id="0" name="Picture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96" y="3120"/>
                          <a:ext cx="3194" cy="88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6" name="Rectangle 15"/>
          <p:cNvSpPr/>
          <p:nvPr/>
        </p:nvSpPr>
        <p:spPr>
          <a:xfrm>
            <a:off x="685800" y="762000"/>
            <a:ext cx="7848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If  a smooth curve </a:t>
            </a:r>
            <a:r>
              <a:rPr lang="en-US" i="1" dirty="0"/>
              <a:t>C</a:t>
            </a:r>
            <a:r>
              <a:rPr lang="en-US" dirty="0"/>
              <a:t> does not cross itself on an interval [a, b], then the area of the surface formed by revolving </a:t>
            </a:r>
            <a:r>
              <a:rPr lang="en-US" i="1" dirty="0"/>
              <a:t>C</a:t>
            </a:r>
            <a:r>
              <a:rPr lang="en-US" dirty="0"/>
              <a:t> about the coordinated axes is given by</a:t>
            </a: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1371600" y="228600"/>
            <a:ext cx="655096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Surface Area in Parametric Form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3200400" y="381000"/>
            <a:ext cx="2209800" cy="609600"/>
          </a:xfrm>
        </p:spPr>
        <p:txBody>
          <a:bodyPr/>
          <a:lstStyle/>
          <a:p>
            <a:r>
              <a:rPr lang="en-US" sz="3200" b="1" kern="12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rPr>
              <a:t>Examples</a:t>
            </a:r>
          </a:p>
        </p:txBody>
      </p:sp>
      <p:sp>
        <p:nvSpPr>
          <p:cNvPr id="5" name="Rectangle 4"/>
          <p:cNvSpPr/>
          <p:nvPr/>
        </p:nvSpPr>
        <p:spPr>
          <a:xfrm>
            <a:off x="762000" y="2286000"/>
            <a:ext cx="76962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eriod"/>
            </a:pPr>
            <a:r>
              <a:rPr lang="en-US" dirty="0"/>
              <a:t>Write the equation in parametric form.</a:t>
            </a:r>
          </a:p>
          <a:p>
            <a:pPr marL="457200" indent="-457200">
              <a:buAutoNum type="arabicPeriod"/>
            </a:pPr>
            <a:r>
              <a:rPr lang="en-US" dirty="0"/>
              <a:t>Find the circumference of the circle.</a:t>
            </a:r>
          </a:p>
          <a:p>
            <a:pPr marL="457200" indent="-457200">
              <a:buAutoNum type="arabicPeriod"/>
            </a:pPr>
            <a:r>
              <a:rPr lang="en-US" dirty="0"/>
              <a:t>Find the area of the surface formed by revolving the arc of the circle from (5,-1) to (2,2) about the y-axis.</a:t>
            </a:r>
          </a:p>
        </p:txBody>
      </p:sp>
      <p:graphicFrame>
        <p:nvGraphicFramePr>
          <p:cNvPr id="4" name="Object 5"/>
          <p:cNvGraphicFramePr>
            <a:graphicFrameLocks noChangeAspect="1"/>
          </p:cNvGraphicFramePr>
          <p:nvPr/>
        </p:nvGraphicFramePr>
        <p:xfrm>
          <a:off x="2667000" y="1295400"/>
          <a:ext cx="3286125" cy="554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07" name="Equation" r:id="rId3" imgW="1358900" imgH="228600" progId="">
                  <p:embed/>
                </p:oleObj>
              </mc:Choice>
              <mc:Fallback>
                <p:oleObj name="Equation" r:id="rId3" imgW="1358900" imgH="228600" progId="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1295400"/>
                        <a:ext cx="3286125" cy="554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457200" y="914400"/>
            <a:ext cx="82454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/>
              <a:t>There are times when we need to describe motion (or a curve) that is not a function.</a:t>
            </a:r>
          </a:p>
        </p:txBody>
      </p:sp>
      <p:sp>
        <p:nvSpPr>
          <p:cNvPr id="27651" name="Freeform 3"/>
          <p:cNvSpPr>
            <a:spLocks/>
          </p:cNvSpPr>
          <p:nvPr/>
        </p:nvSpPr>
        <p:spPr bwMode="auto">
          <a:xfrm>
            <a:off x="457200" y="2171700"/>
            <a:ext cx="2544763" cy="1374775"/>
          </a:xfrm>
          <a:custGeom>
            <a:avLst/>
            <a:gdLst/>
            <a:ahLst/>
            <a:cxnLst>
              <a:cxn ang="0">
                <a:pos x="0" y="744"/>
              </a:cxn>
              <a:cxn ang="0">
                <a:pos x="318" y="696"/>
              </a:cxn>
              <a:cxn ang="0">
                <a:pos x="360" y="492"/>
              </a:cxn>
              <a:cxn ang="0">
                <a:pos x="174" y="342"/>
              </a:cxn>
              <a:cxn ang="0">
                <a:pos x="144" y="120"/>
              </a:cxn>
              <a:cxn ang="0">
                <a:pos x="357" y="0"/>
              </a:cxn>
              <a:cxn ang="0">
                <a:pos x="576" y="120"/>
              </a:cxn>
              <a:cxn ang="0">
                <a:pos x="708" y="324"/>
              </a:cxn>
              <a:cxn ang="0">
                <a:pos x="858" y="372"/>
              </a:cxn>
              <a:cxn ang="0">
                <a:pos x="1017" y="279"/>
              </a:cxn>
              <a:cxn ang="0">
                <a:pos x="1164" y="114"/>
              </a:cxn>
              <a:cxn ang="0">
                <a:pos x="1284" y="186"/>
              </a:cxn>
              <a:cxn ang="0">
                <a:pos x="1200" y="432"/>
              </a:cxn>
              <a:cxn ang="0">
                <a:pos x="960" y="600"/>
              </a:cxn>
              <a:cxn ang="0">
                <a:pos x="912" y="792"/>
              </a:cxn>
              <a:cxn ang="0">
                <a:pos x="1068" y="864"/>
              </a:cxn>
              <a:cxn ang="0">
                <a:pos x="1284" y="804"/>
              </a:cxn>
              <a:cxn ang="0">
                <a:pos x="1486" y="682"/>
              </a:cxn>
              <a:cxn ang="0">
                <a:pos x="1595" y="463"/>
              </a:cxn>
              <a:cxn ang="0">
                <a:pos x="1536" y="120"/>
              </a:cxn>
            </a:cxnLst>
            <a:rect l="0" t="0" r="r" b="b"/>
            <a:pathLst>
              <a:path w="1603" h="866">
                <a:moveTo>
                  <a:pt x="0" y="744"/>
                </a:moveTo>
                <a:cubicBezTo>
                  <a:pt x="53" y="736"/>
                  <a:pt x="258" y="738"/>
                  <a:pt x="318" y="696"/>
                </a:cubicBezTo>
                <a:cubicBezTo>
                  <a:pt x="378" y="654"/>
                  <a:pt x="384" y="551"/>
                  <a:pt x="360" y="492"/>
                </a:cubicBezTo>
                <a:cubicBezTo>
                  <a:pt x="336" y="433"/>
                  <a:pt x="210" y="404"/>
                  <a:pt x="174" y="342"/>
                </a:cubicBezTo>
                <a:cubicBezTo>
                  <a:pt x="138" y="280"/>
                  <a:pt x="114" y="177"/>
                  <a:pt x="144" y="120"/>
                </a:cubicBezTo>
                <a:cubicBezTo>
                  <a:pt x="174" y="63"/>
                  <a:pt x="285" y="0"/>
                  <a:pt x="357" y="0"/>
                </a:cubicBezTo>
                <a:cubicBezTo>
                  <a:pt x="429" y="0"/>
                  <a:pt x="518" y="66"/>
                  <a:pt x="576" y="120"/>
                </a:cubicBezTo>
                <a:cubicBezTo>
                  <a:pt x="634" y="174"/>
                  <a:pt x="661" y="282"/>
                  <a:pt x="708" y="324"/>
                </a:cubicBezTo>
                <a:cubicBezTo>
                  <a:pt x="755" y="366"/>
                  <a:pt x="807" y="379"/>
                  <a:pt x="858" y="372"/>
                </a:cubicBezTo>
                <a:cubicBezTo>
                  <a:pt x="909" y="365"/>
                  <a:pt x="966" y="322"/>
                  <a:pt x="1017" y="279"/>
                </a:cubicBezTo>
                <a:cubicBezTo>
                  <a:pt x="1068" y="236"/>
                  <a:pt x="1120" y="129"/>
                  <a:pt x="1164" y="114"/>
                </a:cubicBezTo>
                <a:cubicBezTo>
                  <a:pt x="1208" y="99"/>
                  <a:pt x="1278" y="133"/>
                  <a:pt x="1284" y="186"/>
                </a:cubicBezTo>
                <a:cubicBezTo>
                  <a:pt x="1290" y="239"/>
                  <a:pt x="1254" y="363"/>
                  <a:pt x="1200" y="432"/>
                </a:cubicBezTo>
                <a:cubicBezTo>
                  <a:pt x="1146" y="501"/>
                  <a:pt x="1008" y="540"/>
                  <a:pt x="960" y="600"/>
                </a:cubicBezTo>
                <a:cubicBezTo>
                  <a:pt x="912" y="660"/>
                  <a:pt x="894" y="748"/>
                  <a:pt x="912" y="792"/>
                </a:cubicBezTo>
                <a:cubicBezTo>
                  <a:pt x="930" y="836"/>
                  <a:pt x="1006" y="862"/>
                  <a:pt x="1068" y="864"/>
                </a:cubicBezTo>
                <a:cubicBezTo>
                  <a:pt x="1130" y="866"/>
                  <a:pt x="1214" y="834"/>
                  <a:pt x="1284" y="804"/>
                </a:cubicBezTo>
                <a:cubicBezTo>
                  <a:pt x="1354" y="774"/>
                  <a:pt x="1434" y="739"/>
                  <a:pt x="1486" y="682"/>
                </a:cubicBezTo>
                <a:cubicBezTo>
                  <a:pt x="1538" y="625"/>
                  <a:pt x="1587" y="557"/>
                  <a:pt x="1595" y="463"/>
                </a:cubicBezTo>
                <a:cubicBezTo>
                  <a:pt x="1603" y="369"/>
                  <a:pt x="1548" y="191"/>
                  <a:pt x="1536" y="120"/>
                </a:cubicBezTo>
              </a:path>
            </a:pathLst>
          </a:cu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3413125" y="2020888"/>
            <a:ext cx="5426075" cy="1249362"/>
            <a:chOff x="2150" y="1033"/>
            <a:chExt cx="3418" cy="787"/>
          </a:xfrm>
        </p:grpSpPr>
        <p:sp>
          <p:nvSpPr>
            <p:cNvPr id="27653" name="Text Box 5"/>
            <p:cNvSpPr txBox="1">
              <a:spLocks noChangeArrowheads="1"/>
            </p:cNvSpPr>
            <p:nvPr/>
          </p:nvSpPr>
          <p:spPr bwMode="auto">
            <a:xfrm>
              <a:off x="2150" y="1033"/>
              <a:ext cx="3418" cy="7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dirty="0"/>
                <a:t>We can do this by writing equations for the x and y coordinates in terms of a third variable (usually </a:t>
              </a:r>
              <a:r>
                <a:rPr lang="en-US" sz="2800" i="1" dirty="0">
                  <a:latin typeface="Times New Roman" pitchFamily="18" charset="0"/>
                </a:rPr>
                <a:t>t</a:t>
              </a:r>
              <a:r>
                <a:rPr lang="en-US" dirty="0"/>
                <a:t> or     ).</a:t>
              </a:r>
            </a:p>
          </p:txBody>
        </p:sp>
        <p:graphicFrame>
          <p:nvGraphicFramePr>
            <p:cNvPr id="27654" name="Object 6"/>
            <p:cNvGraphicFramePr>
              <a:graphicFrameLocks noChangeAspect="1"/>
            </p:cNvGraphicFramePr>
            <p:nvPr/>
          </p:nvGraphicFramePr>
          <p:xfrm>
            <a:off x="4416" y="1518"/>
            <a:ext cx="184" cy="25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0601" name="Equation" r:id="rId3" imgW="126725" imgH="177415" progId="">
                    <p:embed/>
                  </p:oleObj>
                </mc:Choice>
                <mc:Fallback>
                  <p:oleObj name="Equation" r:id="rId3" imgW="126725" imgH="177415" progId="">
                    <p:embed/>
                    <p:pic>
                      <p:nvPicPr>
                        <p:cNvPr id="0" name="Picture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16" y="1518"/>
                          <a:ext cx="184" cy="25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685800" y="4114800"/>
            <a:ext cx="3352800" cy="838200"/>
            <a:chOff x="436" y="2352"/>
            <a:chExt cx="2112" cy="528"/>
          </a:xfrm>
        </p:grpSpPr>
        <p:sp>
          <p:nvSpPr>
            <p:cNvPr id="27658" name="Rectangle 10"/>
            <p:cNvSpPr>
              <a:spLocks noChangeArrowheads="1"/>
            </p:cNvSpPr>
            <p:nvPr/>
          </p:nvSpPr>
          <p:spPr bwMode="auto">
            <a:xfrm>
              <a:off x="436" y="2352"/>
              <a:ext cx="2112" cy="528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27656" name="Object 8"/>
            <p:cNvGraphicFramePr>
              <a:graphicFrameLocks noChangeAspect="1"/>
            </p:cNvGraphicFramePr>
            <p:nvPr/>
          </p:nvGraphicFramePr>
          <p:xfrm>
            <a:off x="532" y="2400"/>
            <a:ext cx="898" cy="39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0602" name="Equation" r:id="rId5" imgW="571252" imgH="253890" progId="">
                    <p:embed/>
                  </p:oleObj>
                </mc:Choice>
                <mc:Fallback>
                  <p:oleObj name="Equation" r:id="rId5" imgW="571252" imgH="253890" progId="">
                    <p:embed/>
                    <p:pic>
                      <p:nvPicPr>
                        <p:cNvPr id="0" name="Picture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32" y="2400"/>
                          <a:ext cx="898" cy="39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7657" name="Object 9"/>
            <p:cNvGraphicFramePr>
              <a:graphicFrameLocks noChangeAspect="1"/>
            </p:cNvGraphicFramePr>
            <p:nvPr/>
          </p:nvGraphicFramePr>
          <p:xfrm>
            <a:off x="1540" y="2400"/>
            <a:ext cx="898" cy="39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0603" name="Equation" r:id="rId7" imgW="571252" imgH="253890" progId="">
                    <p:embed/>
                  </p:oleObj>
                </mc:Choice>
                <mc:Fallback>
                  <p:oleObj name="Equation" r:id="rId7" imgW="571252" imgH="253890" progId="">
                    <p:embed/>
                    <p:pic>
                      <p:nvPicPr>
                        <p:cNvPr id="0" name="Picture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40" y="2400"/>
                          <a:ext cx="898" cy="39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7659" name="Text Box 11"/>
          <p:cNvSpPr txBox="1">
            <a:spLocks noChangeArrowheads="1"/>
          </p:cNvSpPr>
          <p:nvPr/>
        </p:nvSpPr>
        <p:spPr bwMode="auto">
          <a:xfrm>
            <a:off x="5035550" y="4038600"/>
            <a:ext cx="314701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These are called</a:t>
            </a:r>
          </a:p>
          <a:p>
            <a:r>
              <a:rPr lang="en-US" dirty="0">
                <a:solidFill>
                  <a:srgbClr val="0000FF"/>
                </a:solidFill>
              </a:rPr>
              <a:t>parametric equations.</a:t>
            </a:r>
          </a:p>
        </p:txBody>
      </p:sp>
      <p:sp>
        <p:nvSpPr>
          <p:cNvPr id="27660" name="Line 12"/>
          <p:cNvSpPr>
            <a:spLocks noChangeShapeType="1"/>
          </p:cNvSpPr>
          <p:nvPr/>
        </p:nvSpPr>
        <p:spPr bwMode="auto">
          <a:xfrm>
            <a:off x="5111750" y="4876800"/>
            <a:ext cx="28956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661" name="Text Box 13"/>
          <p:cNvSpPr txBox="1">
            <a:spLocks noChangeArrowheads="1"/>
          </p:cNvSpPr>
          <p:nvPr/>
        </p:nvSpPr>
        <p:spPr bwMode="auto">
          <a:xfrm>
            <a:off x="698500" y="5257800"/>
            <a:ext cx="77739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“</a:t>
            </a:r>
            <a:r>
              <a:rPr lang="en-US" sz="2800" i="1" dirty="0">
                <a:latin typeface="Times New Roman" pitchFamily="18" charset="0"/>
              </a:rPr>
              <a:t>t</a:t>
            </a:r>
            <a:r>
              <a:rPr lang="en-US" dirty="0"/>
              <a:t>” is the parameter.  (It is also the independent variable)</a:t>
            </a:r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>
          <a:xfrm>
            <a:off x="685800" y="228600"/>
            <a:ext cx="7772400" cy="6858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rPr>
              <a:t>Parametric Equations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7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9" grpId="0" autoUpdateAnimBg="0"/>
      <p:bldP spid="27660" grpId="0" animBg="1"/>
      <p:bldP spid="27661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11_0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2971800"/>
            <a:ext cx="5832475" cy="5360987"/>
          </a:xfrm>
          <a:prstGeom prst="rect">
            <a:avLst/>
          </a:prstGeom>
          <a:noFill/>
        </p:spPr>
      </p:pic>
      <p:sp>
        <p:nvSpPr>
          <p:cNvPr id="2051" name="Rectangle 6"/>
          <p:cNvSpPr>
            <a:spLocks noGrp="1" noChangeArrowheads="1"/>
          </p:cNvSpPr>
          <p:nvPr>
            <p:ph type="title"/>
          </p:nvPr>
        </p:nvSpPr>
        <p:spPr>
          <a:xfrm>
            <a:off x="3429000" y="76200"/>
            <a:ext cx="2286000" cy="609600"/>
          </a:xfrm>
        </p:spPr>
        <p:txBody>
          <a:bodyPr/>
          <a:lstStyle/>
          <a:p>
            <a:pPr eaLnBrk="1" hangingPunct="1"/>
            <a:r>
              <a:rPr lang="en-US" sz="3200" b="1" kern="12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rPr>
              <a:t>Example</a:t>
            </a:r>
            <a:r>
              <a:rPr lang="en-US" sz="4000" dirty="0"/>
              <a:t>  </a:t>
            </a:r>
            <a:endParaRPr lang="en-US" sz="3500" dirty="0"/>
          </a:p>
        </p:txBody>
      </p:sp>
      <p:sp>
        <p:nvSpPr>
          <p:cNvPr id="4" name="Rectangle 3"/>
          <p:cNvSpPr/>
          <p:nvPr/>
        </p:nvSpPr>
        <p:spPr>
          <a:xfrm>
            <a:off x="533400" y="762000"/>
            <a:ext cx="82296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Sketch the curve defined by parametric equations</a:t>
            </a:r>
          </a:p>
          <a:p>
            <a:endParaRPr lang="en-US" dirty="0"/>
          </a:p>
          <a:p>
            <a:r>
              <a:rPr lang="en-US" dirty="0"/>
              <a:t>1)</a:t>
            </a:r>
          </a:p>
          <a:p>
            <a:endParaRPr lang="en-US" dirty="0"/>
          </a:p>
          <a:p>
            <a:r>
              <a:rPr lang="en-US" dirty="0"/>
              <a:t>2)</a:t>
            </a:r>
          </a:p>
        </p:txBody>
      </p:sp>
      <p:graphicFrame>
        <p:nvGraphicFramePr>
          <p:cNvPr id="116739" name="Object 3"/>
          <p:cNvGraphicFramePr>
            <a:graphicFrameLocks noChangeAspect="1"/>
          </p:cNvGraphicFramePr>
          <p:nvPr/>
        </p:nvGraphicFramePr>
        <p:xfrm>
          <a:off x="1143000" y="2209800"/>
          <a:ext cx="2455862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744" name="Equation" r:id="rId4" imgW="1079500" imgH="228600" progId="">
                  <p:embed/>
                </p:oleObj>
              </mc:Choice>
              <mc:Fallback>
                <p:oleObj name="Equation" r:id="rId4" imgW="1079500" imgH="228600" progId="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2209800"/>
                        <a:ext cx="2455862" cy="520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6743" name="Object 7"/>
          <p:cNvGraphicFramePr>
            <a:graphicFrameLocks noChangeAspect="1"/>
          </p:cNvGraphicFramePr>
          <p:nvPr/>
        </p:nvGraphicFramePr>
        <p:xfrm>
          <a:off x="1143000" y="1524000"/>
          <a:ext cx="54356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745" name="Equation" r:id="rId6" imgW="2247900" imgH="203200" progId="">
                  <p:embed/>
                </p:oleObj>
              </mc:Choice>
              <mc:Fallback>
                <p:oleObj name="Equation" r:id="rId6" imgW="2247900" imgH="203200" progId="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1524000"/>
                        <a:ext cx="5435600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6"/>
          <p:cNvSpPr>
            <a:spLocks noGrp="1" noChangeArrowheads="1"/>
          </p:cNvSpPr>
          <p:nvPr>
            <p:ph type="title"/>
          </p:nvPr>
        </p:nvSpPr>
        <p:spPr>
          <a:xfrm>
            <a:off x="3200400" y="228600"/>
            <a:ext cx="2286000" cy="609600"/>
          </a:xfrm>
        </p:spPr>
        <p:txBody>
          <a:bodyPr/>
          <a:lstStyle/>
          <a:p>
            <a:pPr eaLnBrk="1" hangingPunct="1"/>
            <a:r>
              <a:rPr lang="en-US" sz="3200" b="1" kern="12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rPr>
              <a:t>Examples</a:t>
            </a:r>
            <a:r>
              <a:rPr lang="en-US" sz="4000" dirty="0"/>
              <a:t>  </a:t>
            </a:r>
            <a:endParaRPr lang="en-US" sz="3500" dirty="0"/>
          </a:p>
        </p:txBody>
      </p:sp>
      <p:graphicFrame>
        <p:nvGraphicFramePr>
          <p:cNvPr id="3082" name="Object 10"/>
          <p:cNvGraphicFramePr>
            <a:graphicFrameLocks noGrp="1" noChangeAspect="1"/>
          </p:cNvGraphicFramePr>
          <p:nvPr>
            <p:ph sz="half" idx="2"/>
          </p:nvPr>
        </p:nvGraphicFramePr>
        <p:xfrm>
          <a:off x="1447800" y="3048000"/>
          <a:ext cx="718836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796" name="Equation" r:id="rId3" imgW="2273300" imgH="241300" progId="">
                  <p:embed/>
                </p:oleObj>
              </mc:Choice>
              <mc:Fallback>
                <p:oleObj name="Equation" r:id="rId3" imgW="2273300" imgH="241300" progId="">
                  <p:embed/>
                  <p:pic>
                    <p:nvPicPr>
                      <p:cNvPr id="0" name="Picture 7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3048000"/>
                        <a:ext cx="7188360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/>
          <p:cNvSpPr/>
          <p:nvPr/>
        </p:nvSpPr>
        <p:spPr>
          <a:xfrm>
            <a:off x="304800" y="990600"/>
            <a:ext cx="8763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Eliminate the parameter to find a Cartesian equation of the curve.  Then sketch the curve defined by parametric equations. </a:t>
            </a:r>
          </a:p>
          <a:p>
            <a:endParaRPr lang="en-US" dirty="0"/>
          </a:p>
        </p:txBody>
      </p:sp>
      <p:graphicFrame>
        <p:nvGraphicFramePr>
          <p:cNvPr id="116739" name="Object 3"/>
          <p:cNvGraphicFramePr>
            <a:graphicFrameLocks noChangeAspect="1"/>
          </p:cNvGraphicFramePr>
          <p:nvPr/>
        </p:nvGraphicFramePr>
        <p:xfrm>
          <a:off x="1905000" y="2057400"/>
          <a:ext cx="4114800" cy="698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797" name="Equation" r:id="rId5" imgW="1422400" imgH="241300" progId="">
                  <p:embed/>
                </p:oleObj>
              </mc:Choice>
              <mc:Fallback>
                <p:oleObj name="Equation" r:id="rId5" imgW="1422400" imgH="241300" progId="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2057400"/>
                        <a:ext cx="4114800" cy="698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0" name="Object 4"/>
          <p:cNvGraphicFramePr>
            <a:graphicFrameLocks noChangeAspect="1"/>
          </p:cNvGraphicFramePr>
          <p:nvPr/>
        </p:nvGraphicFramePr>
        <p:xfrm>
          <a:off x="1524000" y="4038600"/>
          <a:ext cx="6248400" cy="61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798" name="Equation" r:id="rId7" imgW="2070100" imgH="203200" progId="Equation.3">
                  <p:embed/>
                </p:oleObj>
              </mc:Choice>
              <mc:Fallback>
                <p:oleObj name="Equation" r:id="rId7" imgW="2070100" imgH="20320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4038600"/>
                        <a:ext cx="6248400" cy="612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8789" name="Object 5"/>
          <p:cNvGraphicFramePr>
            <a:graphicFrameLocks noChangeAspect="1"/>
          </p:cNvGraphicFramePr>
          <p:nvPr/>
        </p:nvGraphicFramePr>
        <p:xfrm>
          <a:off x="1487488" y="4876800"/>
          <a:ext cx="4078287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799" name="Equation" r:id="rId9" imgW="1422400" imgH="203200" progId="">
                  <p:embed/>
                </p:oleObj>
              </mc:Choice>
              <mc:Fallback>
                <p:oleObj name="Equation" r:id="rId9" imgW="1422400" imgH="203200" progId="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7488" y="4876800"/>
                        <a:ext cx="4078287" cy="584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8790" name="Object 6"/>
          <p:cNvGraphicFramePr>
            <a:graphicFrameLocks noChangeAspect="1"/>
          </p:cNvGraphicFramePr>
          <p:nvPr/>
        </p:nvGraphicFramePr>
        <p:xfrm>
          <a:off x="1524000" y="5740400"/>
          <a:ext cx="4078287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800" name="Equation" r:id="rId11" imgW="1422400" imgH="203200" progId="">
                  <p:embed/>
                </p:oleObj>
              </mc:Choice>
              <mc:Fallback>
                <p:oleObj name="Equation" r:id="rId11" imgW="1422400" imgH="203200" progId="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5740400"/>
                        <a:ext cx="4078287" cy="584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pPr eaLnBrk="1" hangingPunct="1"/>
            <a:r>
              <a:rPr lang="en-US" sz="3200" b="1" kern="12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rPr>
              <a:t>Parametric Form of the Derivative</a:t>
            </a:r>
          </a:p>
        </p:txBody>
      </p:sp>
      <p:sp>
        <p:nvSpPr>
          <p:cNvPr id="6" name="Rectangle 5"/>
          <p:cNvSpPr/>
          <p:nvPr/>
        </p:nvSpPr>
        <p:spPr>
          <a:xfrm>
            <a:off x="381000" y="4379912"/>
            <a:ext cx="84582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u="sng" dirty="0">
                <a:solidFill>
                  <a:srgbClr val="7030A0"/>
                </a:solidFill>
              </a:rPr>
              <a:t>Example</a:t>
            </a:r>
            <a:r>
              <a:rPr lang="en-US" dirty="0"/>
              <a:t>: Find the slope of the tangent line to the curve given by </a:t>
            </a:r>
          </a:p>
          <a:p>
            <a:endParaRPr lang="en-US" dirty="0"/>
          </a:p>
          <a:p>
            <a:r>
              <a:rPr lang="en-US" dirty="0"/>
              <a:t>at the point (5, -3).</a:t>
            </a: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609600" y="1143000"/>
            <a:ext cx="771207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/>
              <a:t>If a smooth curve is given by the equations </a:t>
            </a:r>
            <a:r>
              <a:rPr lang="en-US" i="1" dirty="0">
                <a:latin typeface="+mn-lt"/>
              </a:rPr>
              <a:t>x</a:t>
            </a:r>
            <a:r>
              <a:rPr lang="en-US" dirty="0"/>
              <a:t> = </a:t>
            </a:r>
            <a:r>
              <a:rPr lang="en-US" i="1" dirty="0">
                <a:latin typeface="+mn-lt"/>
              </a:rPr>
              <a:t>f </a:t>
            </a:r>
            <a:r>
              <a:rPr lang="en-US" dirty="0"/>
              <a:t>(</a:t>
            </a:r>
            <a:r>
              <a:rPr lang="en-US" i="1" dirty="0">
                <a:latin typeface="+mn-lt"/>
              </a:rPr>
              <a:t>t</a:t>
            </a:r>
            <a:r>
              <a:rPr lang="en-US" dirty="0"/>
              <a:t>) and </a:t>
            </a:r>
            <a:r>
              <a:rPr lang="en-US" i="1" dirty="0">
                <a:latin typeface="+mn-lt"/>
              </a:rPr>
              <a:t>y</a:t>
            </a:r>
            <a:r>
              <a:rPr lang="en-US" dirty="0"/>
              <a:t> = </a:t>
            </a:r>
            <a:r>
              <a:rPr lang="en-US" i="1" dirty="0">
                <a:latin typeface="+mn-lt"/>
              </a:rPr>
              <a:t>g</a:t>
            </a:r>
            <a:r>
              <a:rPr lang="en-US" dirty="0"/>
              <a:t>(</a:t>
            </a:r>
            <a:r>
              <a:rPr lang="en-US" i="1" dirty="0">
                <a:latin typeface="+mn-lt"/>
              </a:rPr>
              <a:t>t</a:t>
            </a:r>
            <a:r>
              <a:rPr lang="en-US" dirty="0"/>
              <a:t>), then the slope of the tangent line to the curve at (</a:t>
            </a:r>
            <a:r>
              <a:rPr lang="en-US" i="1" dirty="0" err="1">
                <a:latin typeface="+mn-lt"/>
              </a:rPr>
              <a:t>x</a:t>
            </a:r>
            <a:r>
              <a:rPr lang="en-US" dirty="0" err="1"/>
              <a:t>,</a:t>
            </a:r>
            <a:r>
              <a:rPr lang="en-US" i="1" dirty="0" err="1">
                <a:latin typeface="+mn-lt"/>
              </a:rPr>
              <a:t>y</a:t>
            </a:r>
            <a:r>
              <a:rPr lang="en-US" dirty="0"/>
              <a:t>) is:</a:t>
            </a:r>
          </a:p>
        </p:txBody>
      </p:sp>
      <p:graphicFrame>
        <p:nvGraphicFramePr>
          <p:cNvPr id="11" name="Object 3"/>
          <p:cNvGraphicFramePr>
            <a:graphicFrameLocks noChangeAspect="1"/>
          </p:cNvGraphicFramePr>
          <p:nvPr/>
        </p:nvGraphicFramePr>
        <p:xfrm>
          <a:off x="3048000" y="2286000"/>
          <a:ext cx="1816100" cy="198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291" name="Equation" r:id="rId3" imgW="698197" imgH="761669" progId="">
                  <p:embed/>
                </p:oleObj>
              </mc:Choice>
              <mc:Fallback>
                <p:oleObj name="Equation" r:id="rId3" imgW="698197" imgH="761669" progId="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2286000"/>
                        <a:ext cx="1816100" cy="1981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5486400" y="2667000"/>
            <a:ext cx="26416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>
                <a:solidFill>
                  <a:srgbClr val="9900CC"/>
                </a:solidFill>
              </a:rPr>
              <a:t>This makes sense if we think about canceling </a:t>
            </a:r>
            <a:r>
              <a:rPr lang="en-US" i="1" dirty="0" err="1">
                <a:solidFill>
                  <a:srgbClr val="9900CC"/>
                </a:solidFill>
                <a:latin typeface="Times New Roman" pitchFamily="18" charset="0"/>
              </a:rPr>
              <a:t>dt</a:t>
            </a:r>
            <a:r>
              <a:rPr lang="en-US" dirty="0">
                <a:solidFill>
                  <a:srgbClr val="9900CC"/>
                </a:solidFill>
              </a:rPr>
              <a:t>.</a:t>
            </a:r>
          </a:p>
        </p:txBody>
      </p:sp>
      <p:sp>
        <p:nvSpPr>
          <p:cNvPr id="13" name="Line 6"/>
          <p:cNvSpPr>
            <a:spLocks noChangeShapeType="1"/>
          </p:cNvSpPr>
          <p:nvPr/>
        </p:nvSpPr>
        <p:spPr bwMode="auto">
          <a:xfrm flipH="1">
            <a:off x="4648200" y="3124200"/>
            <a:ext cx="762000" cy="0"/>
          </a:xfrm>
          <a:prstGeom prst="line">
            <a:avLst/>
          </a:prstGeom>
          <a:noFill/>
          <a:ln w="9525">
            <a:solidFill>
              <a:srgbClr val="9900CC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" name="Line 7"/>
          <p:cNvSpPr>
            <a:spLocks noChangeShapeType="1"/>
          </p:cNvSpPr>
          <p:nvPr/>
        </p:nvSpPr>
        <p:spPr bwMode="auto">
          <a:xfrm flipH="1">
            <a:off x="4648200" y="3124200"/>
            <a:ext cx="762000" cy="838200"/>
          </a:xfrm>
          <a:prstGeom prst="line">
            <a:avLst/>
          </a:prstGeom>
          <a:noFill/>
          <a:ln w="9525">
            <a:solidFill>
              <a:srgbClr val="9900CC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97288" name="Object 8"/>
          <p:cNvGraphicFramePr>
            <a:graphicFrameLocks noChangeAspect="1"/>
          </p:cNvGraphicFramePr>
          <p:nvPr/>
        </p:nvGraphicFramePr>
        <p:xfrm>
          <a:off x="1066800" y="4876800"/>
          <a:ext cx="4800600" cy="5099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292" name="Equation" r:id="rId5" imgW="1916868" imgH="203112" progId="">
                  <p:embed/>
                </p:oleObj>
              </mc:Choice>
              <mc:Fallback>
                <p:oleObj name="Equation" r:id="rId5" imgW="1916868" imgH="203112" progId="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4876800"/>
                        <a:ext cx="4800600" cy="50999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7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 autoUpdateAnimBg="0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685800" y="914400"/>
            <a:ext cx="7772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/>
              <a:t>To find the </a:t>
            </a:r>
            <a:r>
              <a:rPr lang="en-US" u="sng" dirty="0">
                <a:solidFill>
                  <a:srgbClr val="FF0000"/>
                </a:solidFill>
              </a:rPr>
              <a:t>second</a:t>
            </a:r>
            <a:r>
              <a:rPr lang="en-US" dirty="0"/>
              <a:t> derivative of a curve, we find the derivative of the first derivative:</a:t>
            </a:r>
          </a:p>
        </p:txBody>
      </p:sp>
      <p:graphicFrame>
        <p:nvGraphicFramePr>
          <p:cNvPr id="9219" name="Object 3"/>
          <p:cNvGraphicFramePr>
            <a:graphicFrameLocks noChangeAspect="1"/>
          </p:cNvGraphicFramePr>
          <p:nvPr/>
        </p:nvGraphicFramePr>
        <p:xfrm>
          <a:off x="5181600" y="1676400"/>
          <a:ext cx="1585913" cy="2266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864" name="Equation" r:id="rId3" imgW="533169" imgH="761669" progId="">
                  <p:embed/>
                </p:oleObj>
              </mc:Choice>
              <mc:Fallback>
                <p:oleObj name="Equation" r:id="rId3" imgW="533169" imgH="761669" progId="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1676400"/>
                        <a:ext cx="1585913" cy="2266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1" name="Object 5"/>
          <p:cNvGraphicFramePr>
            <a:graphicFrameLocks noChangeAspect="1"/>
          </p:cNvGraphicFramePr>
          <p:nvPr/>
        </p:nvGraphicFramePr>
        <p:xfrm>
          <a:off x="2209800" y="2133600"/>
          <a:ext cx="906463" cy="1246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865" name="Equation" r:id="rId5" imgW="304668" imgH="418918" progId="">
                  <p:embed/>
                </p:oleObj>
              </mc:Choice>
              <mc:Fallback>
                <p:oleObj name="Equation" r:id="rId5" imgW="304668" imgH="418918" progId="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2133600"/>
                        <a:ext cx="906463" cy="1246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2" name="Object 6"/>
          <p:cNvGraphicFramePr>
            <a:graphicFrameLocks noChangeAspect="1"/>
          </p:cNvGraphicFramePr>
          <p:nvPr/>
        </p:nvGraphicFramePr>
        <p:xfrm>
          <a:off x="3276600" y="2209800"/>
          <a:ext cx="1774825" cy="1171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866" name="Equation" r:id="rId7" imgW="596641" imgH="393529" progId="">
                  <p:embed/>
                </p:oleObj>
              </mc:Choice>
              <mc:Fallback>
                <p:oleObj name="Equation" r:id="rId7" imgW="596641" imgH="393529" progId="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2209800"/>
                        <a:ext cx="1774825" cy="1171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974725" y="4308475"/>
            <a:ext cx="4738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buFontTx/>
              <a:buAutoNum type="arabicPeriod"/>
            </a:pPr>
            <a:r>
              <a:rPr lang="en-US" dirty="0"/>
              <a:t>Find the first derivative (</a:t>
            </a:r>
            <a:r>
              <a:rPr lang="en-US" i="1" dirty="0" err="1">
                <a:latin typeface="Times New Roman" pitchFamily="18" charset="0"/>
              </a:rPr>
              <a:t>dy</a:t>
            </a:r>
            <a:r>
              <a:rPr lang="en-US" i="1" dirty="0">
                <a:latin typeface="Times New Roman" pitchFamily="18" charset="0"/>
              </a:rPr>
              <a:t>/</a:t>
            </a:r>
            <a:r>
              <a:rPr lang="en-US" i="1" dirty="0" err="1">
                <a:latin typeface="Times New Roman" pitchFamily="18" charset="0"/>
              </a:rPr>
              <a:t>dx</a:t>
            </a:r>
            <a:r>
              <a:rPr lang="en-US" dirty="0"/>
              <a:t>).</a:t>
            </a: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990600" y="4800600"/>
            <a:ext cx="64817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457200" indent="-457200"/>
            <a:r>
              <a:rPr lang="en-US"/>
              <a:t>2.  Find the derivative of </a:t>
            </a:r>
            <a:r>
              <a:rPr lang="en-US" i="1">
                <a:latin typeface="Times New Roman" pitchFamily="18" charset="0"/>
              </a:rPr>
              <a:t>dy/dx</a:t>
            </a:r>
            <a:r>
              <a:rPr lang="en-US"/>
              <a:t> with respect to </a:t>
            </a:r>
            <a:r>
              <a:rPr lang="en-US" i="1">
                <a:latin typeface="Times New Roman" pitchFamily="18" charset="0"/>
              </a:rPr>
              <a:t>t</a:t>
            </a:r>
            <a:r>
              <a:rPr lang="en-US"/>
              <a:t>.</a:t>
            </a: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990600" y="5334000"/>
            <a:ext cx="2638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457200" indent="-457200"/>
            <a:r>
              <a:rPr lang="en-US"/>
              <a:t>3.  Divide by </a:t>
            </a:r>
            <a:r>
              <a:rPr lang="en-US" i="1">
                <a:latin typeface="Times New Roman" pitchFamily="18" charset="0"/>
              </a:rPr>
              <a:t>dx/dt</a:t>
            </a:r>
            <a:r>
              <a:rPr lang="en-US"/>
              <a:t>.</a:t>
            </a: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685800" y="228600"/>
            <a:ext cx="7772400" cy="6858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rPr>
              <a:t>The Second Derivative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3" grpId="0" autoUpdateAnimBg="0"/>
      <p:bldP spid="9224" grpId="0" autoUpdateAnimBg="0"/>
      <p:bldP spid="9225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769937" y="1828800"/>
            <a:ext cx="4738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buFontTx/>
              <a:buAutoNum type="arabicPeriod"/>
            </a:pPr>
            <a:r>
              <a:rPr lang="en-US" dirty="0"/>
              <a:t>Find </a:t>
            </a:r>
            <a:r>
              <a:rPr lang="en-US" i="1" dirty="0" err="1">
                <a:latin typeface="Times New Roman" pitchFamily="18" charset="0"/>
              </a:rPr>
              <a:t>dy</a:t>
            </a:r>
            <a:r>
              <a:rPr lang="en-US" i="1" dirty="0">
                <a:latin typeface="Times New Roman" pitchFamily="18" charset="0"/>
              </a:rPr>
              <a:t>/</a:t>
            </a:r>
            <a:r>
              <a:rPr lang="en-US" i="1" dirty="0" err="1">
                <a:latin typeface="Times New Roman" pitchFamily="18" charset="0"/>
              </a:rPr>
              <a:t>dx</a:t>
            </a:r>
            <a:r>
              <a:rPr lang="en-US" dirty="0"/>
              <a:t>.</a:t>
            </a:r>
          </a:p>
        </p:txBody>
      </p:sp>
      <p:graphicFrame>
        <p:nvGraphicFramePr>
          <p:cNvPr id="12295" name="Object 7"/>
          <p:cNvGraphicFramePr>
            <a:graphicFrameLocks noChangeAspect="1"/>
          </p:cNvGraphicFramePr>
          <p:nvPr/>
        </p:nvGraphicFramePr>
        <p:xfrm>
          <a:off x="3589338" y="1150350"/>
          <a:ext cx="1981199" cy="15434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926" name="Equation" r:id="rId3" imgW="977476" imgH="761669" progId="">
                  <p:embed/>
                </p:oleObj>
              </mc:Choice>
              <mc:Fallback>
                <p:oleObj name="Equation" r:id="rId3" imgW="977476" imgH="761669" progId="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9338" y="1150350"/>
                        <a:ext cx="1981199" cy="154340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6" name="Object 8"/>
          <p:cNvGraphicFramePr>
            <a:graphicFrameLocks noChangeAspect="1"/>
          </p:cNvGraphicFramePr>
          <p:nvPr/>
        </p:nvGraphicFramePr>
        <p:xfrm>
          <a:off x="5562600" y="1447800"/>
          <a:ext cx="1127874" cy="8459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927" name="Equation" r:id="rId5" imgW="558800" imgH="419100" progId="">
                  <p:embed/>
                </p:oleObj>
              </mc:Choice>
              <mc:Fallback>
                <p:oleObj name="Equation" r:id="rId5" imgW="558800" imgH="419100" progId="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1447800"/>
                        <a:ext cx="1127874" cy="84590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769937" y="2819400"/>
            <a:ext cx="64817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457200" indent="-457200"/>
            <a:r>
              <a:rPr lang="en-US" dirty="0"/>
              <a:t>2.  Find the derivative of </a:t>
            </a:r>
            <a:r>
              <a:rPr lang="en-US" i="1" dirty="0" err="1">
                <a:latin typeface="Times New Roman" pitchFamily="18" charset="0"/>
              </a:rPr>
              <a:t>dy</a:t>
            </a:r>
            <a:r>
              <a:rPr lang="en-US" i="1" dirty="0">
                <a:latin typeface="Times New Roman" pitchFamily="18" charset="0"/>
              </a:rPr>
              <a:t>/</a:t>
            </a:r>
            <a:r>
              <a:rPr lang="en-US" i="1" dirty="0" err="1">
                <a:latin typeface="Times New Roman" pitchFamily="18" charset="0"/>
              </a:rPr>
              <a:t>dx</a:t>
            </a:r>
            <a:r>
              <a:rPr lang="en-US" dirty="0"/>
              <a:t> with respect to </a:t>
            </a:r>
            <a:r>
              <a:rPr lang="en-US" i="1" dirty="0">
                <a:latin typeface="Times New Roman" pitchFamily="18" charset="0"/>
              </a:rPr>
              <a:t>t</a:t>
            </a:r>
            <a:r>
              <a:rPr lang="en-US" dirty="0"/>
              <a:t>.</a:t>
            </a:r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/>
        </p:nvGraphicFramePr>
        <p:xfrm>
          <a:off x="1455737" y="3323772"/>
          <a:ext cx="2743200" cy="11852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928" name="Equation" r:id="rId7" imgW="1117115" imgH="482391" progId="">
                  <p:embed/>
                </p:oleObj>
              </mc:Choice>
              <mc:Fallback>
                <p:oleObj name="Equation" r:id="rId7" imgW="1117115" imgH="482391" progId="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55737" y="3323772"/>
                        <a:ext cx="2743200" cy="118524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4"/>
          <p:cNvGraphicFramePr>
            <a:graphicFrameLocks noChangeAspect="1"/>
          </p:cNvGraphicFramePr>
          <p:nvPr/>
        </p:nvGraphicFramePr>
        <p:xfrm>
          <a:off x="4122737" y="3323772"/>
          <a:ext cx="2057400" cy="11978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929" name="Equation" r:id="rId9" imgW="850531" imgH="495085" progId="">
                  <p:embed/>
                </p:oleObj>
              </mc:Choice>
              <mc:Fallback>
                <p:oleObj name="Equation" r:id="rId9" imgW="850531" imgH="495085" progId="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22737" y="3323772"/>
                        <a:ext cx="2057400" cy="119789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6561137" y="3581400"/>
            <a:ext cx="20494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9900CC"/>
                </a:solidFill>
              </a:rPr>
              <a:t>Quotient Rule</a:t>
            </a:r>
          </a:p>
        </p:txBody>
      </p:sp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762000" y="4572000"/>
            <a:ext cx="2638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457200" indent="-457200"/>
            <a:r>
              <a:rPr lang="en-US" dirty="0"/>
              <a:t>3.  Divide by </a:t>
            </a:r>
            <a:r>
              <a:rPr lang="en-US" i="1" dirty="0" err="1">
                <a:latin typeface="Times New Roman" pitchFamily="18" charset="0"/>
              </a:rPr>
              <a:t>dx</a:t>
            </a:r>
            <a:r>
              <a:rPr lang="en-US" i="1" dirty="0">
                <a:latin typeface="Times New Roman" pitchFamily="18" charset="0"/>
              </a:rPr>
              <a:t>/</a:t>
            </a:r>
            <a:r>
              <a:rPr lang="en-US" i="1" dirty="0" err="1">
                <a:latin typeface="Times New Roman" pitchFamily="18" charset="0"/>
              </a:rPr>
              <a:t>dt</a:t>
            </a:r>
            <a:r>
              <a:rPr lang="en-US" dirty="0"/>
              <a:t>.</a:t>
            </a:r>
          </a:p>
        </p:txBody>
      </p:sp>
      <p:graphicFrame>
        <p:nvGraphicFramePr>
          <p:cNvPr id="15" name="Object 3"/>
          <p:cNvGraphicFramePr>
            <a:graphicFrameLocks noChangeAspect="1"/>
          </p:cNvGraphicFramePr>
          <p:nvPr/>
        </p:nvGraphicFramePr>
        <p:xfrm>
          <a:off x="2217737" y="5334000"/>
          <a:ext cx="667920" cy="9182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930" name="Equation" r:id="rId11" imgW="304668" imgH="418918" progId="">
                  <p:embed/>
                </p:oleObj>
              </mc:Choice>
              <mc:Fallback>
                <p:oleObj name="Equation" r:id="rId11" imgW="304668" imgH="418918" progId="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17737" y="5334000"/>
                        <a:ext cx="667920" cy="91824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4"/>
          <p:cNvGraphicFramePr>
            <a:graphicFrameLocks noChangeAspect="1"/>
          </p:cNvGraphicFramePr>
          <p:nvPr/>
        </p:nvGraphicFramePr>
        <p:xfrm>
          <a:off x="3132137" y="4959350"/>
          <a:ext cx="1168400" cy="167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931" name="Equation" r:id="rId13" imgW="533169" imgH="761669" progId="">
                  <p:embed/>
                </p:oleObj>
              </mc:Choice>
              <mc:Fallback>
                <p:oleObj name="Equation" r:id="rId13" imgW="533169" imgH="761669" progId="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2137" y="4959350"/>
                        <a:ext cx="1168400" cy="1670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5"/>
          <p:cNvGraphicFramePr>
            <a:graphicFrameLocks noChangeAspect="1"/>
          </p:cNvGraphicFramePr>
          <p:nvPr/>
        </p:nvGraphicFramePr>
        <p:xfrm>
          <a:off x="4351337" y="4789716"/>
          <a:ext cx="2133600" cy="14045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932" name="Equation" r:id="rId15" imgW="1002865" imgH="660113" progId="">
                  <p:embed/>
                </p:oleObj>
              </mc:Choice>
              <mc:Fallback>
                <p:oleObj name="Equation" r:id="rId15" imgW="1002865" imgH="660113" progId="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1337" y="4789716"/>
                        <a:ext cx="2133600" cy="140454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6"/>
          <p:cNvGraphicFramePr>
            <a:graphicFrameLocks noChangeAspect="1"/>
          </p:cNvGraphicFramePr>
          <p:nvPr/>
        </p:nvGraphicFramePr>
        <p:xfrm>
          <a:off x="6593795" y="5290458"/>
          <a:ext cx="1830638" cy="10658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933" name="Equation" r:id="rId17" imgW="850531" imgH="495085" progId="">
                  <p:embed/>
                </p:oleObj>
              </mc:Choice>
              <mc:Fallback>
                <p:oleObj name="Equation" r:id="rId17" imgW="850531" imgH="495085" progId="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93795" y="5290458"/>
                        <a:ext cx="1830638" cy="106586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 Box 2"/>
          <p:cNvSpPr txBox="1">
            <a:spLocks noChangeArrowheads="1"/>
          </p:cNvSpPr>
          <p:nvPr/>
        </p:nvSpPr>
        <p:spPr bwMode="auto">
          <a:xfrm>
            <a:off x="3733800" y="228600"/>
            <a:ext cx="187102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</a:t>
            </a:r>
            <a:endParaRPr lang="en-US" dirty="0"/>
          </a:p>
        </p:txBody>
      </p:sp>
      <p:graphicFrame>
        <p:nvGraphicFramePr>
          <p:cNvPr id="123916" name="Object 12"/>
          <p:cNvGraphicFramePr>
            <a:graphicFrameLocks noChangeAspect="1"/>
          </p:cNvGraphicFramePr>
          <p:nvPr/>
        </p:nvGraphicFramePr>
        <p:xfrm>
          <a:off x="381000" y="838200"/>
          <a:ext cx="3211513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934" name="Equation" r:id="rId19" imgW="1447800" imgH="228600" progId="">
                  <p:embed/>
                </p:oleObj>
              </mc:Choice>
              <mc:Fallback>
                <p:oleObj name="Equation" r:id="rId19" imgW="1447800" imgH="228600" progId="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838200"/>
                        <a:ext cx="3211513" cy="508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5" name="Picture 5" descr="HC35UY0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2082800"/>
            <a:ext cx="7162800" cy="4775200"/>
          </a:xfrm>
          <a:prstGeom prst="rect">
            <a:avLst/>
          </a:prstGeom>
          <a:noFill/>
        </p:spPr>
      </p:pic>
      <p:graphicFrame>
        <p:nvGraphicFramePr>
          <p:cNvPr id="10243" name="Object 3"/>
          <p:cNvGraphicFramePr>
            <a:graphicFrameLocks noChangeAspect="1"/>
          </p:cNvGraphicFramePr>
          <p:nvPr/>
        </p:nvGraphicFramePr>
        <p:xfrm>
          <a:off x="3013075" y="914400"/>
          <a:ext cx="3211513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884" name="Equation" r:id="rId4" imgW="1447800" imgH="228600" progId="">
                  <p:embed/>
                </p:oleObj>
              </mc:Choice>
              <mc:Fallback>
                <p:oleObj name="Equation" r:id="rId4" imgW="1447800" imgH="228600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13075" y="914400"/>
                        <a:ext cx="3211513" cy="508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457200" y="1524000"/>
            <a:ext cx="836479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457200" indent="-457200"/>
            <a:r>
              <a:rPr lang="en-US" dirty="0"/>
              <a:t>a. Is the parametric curve concave up or down at the origin?</a:t>
            </a: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3733800" y="228600"/>
            <a:ext cx="187102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</a:t>
            </a:r>
            <a:endParaRPr lang="en-US" dirty="0"/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457200" y="2209800"/>
            <a:ext cx="757771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457200" indent="-457200"/>
            <a:r>
              <a:rPr lang="en-US" dirty="0"/>
              <a:t>b. Find the equation of the tangent line(s) at the origin.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3776663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762000" y="1066800"/>
            <a:ext cx="78486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/>
              <a:t>If  a smooth curve does not intersect itself on an interval [a, b] (except possibly at the endpoints), then the arc length of the curve over the interval is: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This formula can be derived from </a:t>
            </a:r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1447398" y="2438401"/>
            <a:ext cx="5791455" cy="1849438"/>
            <a:chOff x="1106" y="1296"/>
            <a:chExt cx="3734" cy="1165"/>
          </a:xfrm>
        </p:grpSpPr>
        <p:sp>
          <p:nvSpPr>
            <p:cNvPr id="14350" name="Rectangle 14"/>
            <p:cNvSpPr>
              <a:spLocks noChangeArrowheads="1"/>
            </p:cNvSpPr>
            <p:nvPr/>
          </p:nvSpPr>
          <p:spPr bwMode="auto">
            <a:xfrm>
              <a:off x="1106" y="1296"/>
              <a:ext cx="3734" cy="1152"/>
            </a:xfrm>
            <a:prstGeom prst="rect">
              <a:avLst/>
            </a:prstGeom>
            <a:ln>
              <a:solidFill>
                <a:srgbClr val="FF0000"/>
              </a:solidFill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4349" name="Object 13"/>
            <p:cNvGraphicFramePr>
              <a:graphicFrameLocks noChangeAspect="1"/>
            </p:cNvGraphicFramePr>
            <p:nvPr/>
          </p:nvGraphicFramePr>
          <p:xfrm>
            <a:off x="1155" y="1344"/>
            <a:ext cx="3546" cy="111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6983" name="Equation" r:id="rId3" imgW="1612900" imgH="508000" progId="">
                    <p:embed/>
                  </p:oleObj>
                </mc:Choice>
                <mc:Fallback>
                  <p:oleObj name="Equation" r:id="rId3" imgW="1612900" imgH="508000" progId="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55" y="1344"/>
                          <a:ext cx="3546" cy="111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1676400" y="228600"/>
            <a:ext cx="619913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Arc Length in Parametric Form</a:t>
            </a:r>
            <a:endParaRPr lang="en-US" dirty="0"/>
          </a:p>
        </p:txBody>
      </p:sp>
      <p:graphicFrame>
        <p:nvGraphicFramePr>
          <p:cNvPr id="10" name="Object 13"/>
          <p:cNvGraphicFramePr>
            <a:graphicFrameLocks noChangeAspect="1"/>
          </p:cNvGraphicFramePr>
          <p:nvPr/>
        </p:nvGraphicFramePr>
        <p:xfrm>
          <a:off x="3048000" y="4953000"/>
          <a:ext cx="2889249" cy="11596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984" name="Equation" r:id="rId5" imgW="1295400" imgH="508000" progId="">
                  <p:embed/>
                </p:oleObj>
              </mc:Choice>
              <mc:Fallback>
                <p:oleObj name="Equation" r:id="rId5" imgW="1295400" imgH="508000" progId="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4953000"/>
                        <a:ext cx="2889249" cy="115964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4494</TotalTime>
  <Words>405</Words>
  <Application>Microsoft Office PowerPoint</Application>
  <PresentationFormat>On-screen Show (4:3)</PresentationFormat>
  <Paragraphs>49</Paragraphs>
  <Slides>11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Times New Roman</vt:lpstr>
      <vt:lpstr>Default Design</vt:lpstr>
      <vt:lpstr>Equation</vt:lpstr>
      <vt:lpstr>10.1 – 10.2  Parametric Curves and Calculus</vt:lpstr>
      <vt:lpstr>PowerPoint Presentation</vt:lpstr>
      <vt:lpstr>Example  </vt:lpstr>
      <vt:lpstr>Examples  </vt:lpstr>
      <vt:lpstr>Parametric Form of the Derivative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Examples</vt:lpstr>
    </vt:vector>
  </TitlesOfParts>
  <Company>Hanford High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Parametric Equations</dc:title>
  <dc:subject>Testing Convergence at Endpoints</dc:subject>
  <dc:creator>Phong Chau</dc:creator>
  <cp:lastModifiedBy>Phong Chau</cp:lastModifiedBy>
  <cp:revision>188</cp:revision>
  <dcterms:created xsi:type="dcterms:W3CDTF">2003-02-12T06:58:55Z</dcterms:created>
  <dcterms:modified xsi:type="dcterms:W3CDTF">2016-03-21T08:10:28Z</dcterms:modified>
</cp:coreProperties>
</file>