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8" r:id="rId3"/>
    <p:sldId id="279" r:id="rId4"/>
    <p:sldId id="280" r:id="rId5"/>
    <p:sldId id="282" r:id="rId6"/>
    <p:sldId id="283" r:id="rId7"/>
    <p:sldId id="290" r:id="rId8"/>
    <p:sldId id="286" r:id="rId9"/>
    <p:sldId id="287" r:id="rId10"/>
    <p:sldId id="291" r:id="rId11"/>
    <p:sldId id="295" r:id="rId12"/>
    <p:sldId id="304" r:id="rId13"/>
    <p:sldId id="301" r:id="rId14"/>
    <p:sldId id="30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EC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 autoAdjust="0"/>
    <p:restoredTop sz="90929"/>
  </p:normalViewPr>
  <p:slideViewPr>
    <p:cSldViewPr>
      <p:cViewPr varScale="1">
        <p:scale>
          <a:sx n="106" d="100"/>
          <a:sy n="106" d="100"/>
        </p:scale>
        <p:origin x="22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6ADB6-F49A-4FC1-83E4-CCB08500EB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B8A24-C8FA-4BBD-89AB-73968F429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D72A8-0EDF-4B3B-90CC-42A8D6D88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C5335-BB1B-4F7E-BEE1-CF423D34D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4C951-26FA-4D72-984F-2CC6FF8C9F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4FE2-57F9-40AA-95F8-A85F2AC1E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8B097-23F5-4624-9C4A-3D5F88A3E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34C04-6723-4090-922E-19125EB92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04CC9-20FF-4358-B9C5-2949DC570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373BD-EBD9-44E0-88C6-2C6271DE2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D165E-909F-42FA-A24B-47EFB4EFC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3FA3271-811C-48F4-85BC-1B816C67B4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.org/m/1451543" TargetMode="External"/><Relationship Id="rId2" Type="http://schemas.openxmlformats.org/officeDocument/2006/relationships/hyperlink" Target="http://lrrpublic.cli.det.nsw.edu.au/lrrSecure/Sites/LRRView/14014/14014_pop12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eacher.com/mp/mlessons/calculus/appparab.html" TargetMode="External"/><Relationship Id="rId4" Type="http://schemas.openxmlformats.org/officeDocument/2006/relationships/hyperlink" Target="http://mathcentral.uregina.ca/beyond/articles/Lithotripsy/lithotripsy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kern="120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10.5</a:t>
            </a:r>
            <a: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Conics and Calculus</a:t>
            </a:r>
            <a:endParaRPr lang="en-US" sz="4000" b="1" kern="1200" dirty="0">
              <a:solidFill>
                <a:srgbClr val="FF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55613" y="914400"/>
            <a:ext cx="8229600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b="0" dirty="0"/>
              <a:t>To measure the </a:t>
            </a:r>
            <a:r>
              <a:rPr lang="en-US" b="0" dirty="0" err="1"/>
              <a:t>ovalness</a:t>
            </a:r>
            <a:r>
              <a:rPr lang="en-US" b="0" dirty="0"/>
              <a:t> of an ellipse, </a:t>
            </a:r>
            <a:r>
              <a:rPr lang="en-US" b="0" dirty="0" smtClean="0"/>
              <a:t>we define th</a:t>
            </a:r>
            <a:r>
              <a:rPr lang="en-US" dirty="0" smtClean="0"/>
              <a:t>e </a:t>
            </a:r>
            <a:r>
              <a:rPr lang="en-US" dirty="0" smtClean="0">
                <a:solidFill>
                  <a:srgbClr val="FF0000"/>
                </a:solidFill>
              </a:rPr>
              <a:t>eccentricity</a:t>
            </a:r>
            <a:r>
              <a:rPr lang="en-US" dirty="0" smtClean="0"/>
              <a:t>  </a:t>
            </a:r>
            <a:r>
              <a:rPr lang="en-US" b="1" i="1" dirty="0" smtClean="0">
                <a:latin typeface="+mn-lt"/>
              </a:rPr>
              <a:t>e</a:t>
            </a:r>
            <a:r>
              <a:rPr lang="en-US" i="1" dirty="0" smtClean="0">
                <a:latin typeface="+mn-lt"/>
              </a:rPr>
              <a:t>  </a:t>
            </a:r>
            <a:r>
              <a:rPr lang="en-US" dirty="0" smtClean="0"/>
              <a:t>to be the ratio</a:t>
            </a:r>
            <a:endParaRPr lang="en-US" b="0" dirty="0"/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198437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Eccentricity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4572000" y="1600200"/>
          <a:ext cx="8778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1" name="Equation" r:id="rId3" imgW="380880" imgH="393480" progId="">
                  <p:embed/>
                </p:oleObj>
              </mc:Choice>
              <mc:Fallback>
                <p:oleObj name="Equation" r:id="rId3" imgW="380880" imgH="393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877888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2820987"/>
            <a:ext cx="5671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Notice that 0 &lt; </a:t>
            </a:r>
            <a:r>
              <a:rPr lang="en-US" i="1" dirty="0" smtClean="0"/>
              <a:t>c</a:t>
            </a:r>
            <a:r>
              <a:rPr lang="en-US" dirty="0" smtClean="0"/>
              <a:t> &lt; </a:t>
            </a:r>
            <a:r>
              <a:rPr lang="en-US" i="1" dirty="0" smtClean="0"/>
              <a:t>a, </a:t>
            </a:r>
            <a:r>
              <a:rPr lang="en-US" dirty="0" smtClean="0"/>
              <a:t>and thus 0 &lt; </a:t>
            </a:r>
            <a:r>
              <a:rPr lang="en-US" i="1" dirty="0" smtClean="0"/>
              <a:t>e</a:t>
            </a:r>
            <a:r>
              <a:rPr lang="en-US" dirty="0" smtClean="0"/>
              <a:t> &lt; 1.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3506787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an ellipse that is nearly circular, </a:t>
            </a:r>
            <a:r>
              <a:rPr lang="en-US" sz="2800" i="1" dirty="0" smtClean="0">
                <a:latin typeface="+mn-lt"/>
              </a:rPr>
              <a:t>e</a:t>
            </a:r>
            <a:r>
              <a:rPr lang="en-US" dirty="0" smtClean="0"/>
              <a:t> is very small, and for an elongated ellipse, </a:t>
            </a:r>
            <a:r>
              <a:rPr lang="en-US" sz="2800" i="1" dirty="0" smtClean="0">
                <a:latin typeface="+mn-lt"/>
              </a:rPr>
              <a:t>e</a:t>
            </a:r>
            <a:r>
              <a:rPr lang="en-US" dirty="0" smtClean="0"/>
              <a:t> is close to 1.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0" y="4608493"/>
            <a:ext cx="784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</a:t>
            </a:r>
            <a:r>
              <a:rPr lang="en-US" sz="2800" i="1" dirty="0" smtClean="0">
                <a:latin typeface="+mn-lt"/>
              </a:rPr>
              <a:t>e</a:t>
            </a:r>
            <a:r>
              <a:rPr lang="en-US" dirty="0" smtClean="0"/>
              <a:t> &gt; 1, we will have a hyperbola.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5257800" cy="60960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A </a:t>
            </a:r>
            <a:r>
              <a:rPr lang="en-US" sz="2400" b="1" kern="1200" dirty="0">
                <a:latin typeface="Arial" charset="0"/>
              </a:rPr>
              <a:t>hyperbola</a:t>
            </a:r>
            <a:r>
              <a:rPr lang="en-US" sz="2400" kern="1200" dirty="0">
                <a:latin typeface="Arial" charset="0"/>
              </a:rPr>
              <a:t> is the set of all </a:t>
            </a:r>
            <a:r>
              <a:rPr lang="en-US" sz="2400" kern="1200" dirty="0" smtClean="0">
                <a:latin typeface="Arial" charset="0"/>
              </a:rPr>
              <a:t>points (</a:t>
            </a:r>
            <a:r>
              <a:rPr lang="en-US" sz="2400" kern="1200" dirty="0">
                <a:latin typeface="Arial" charset="0"/>
              </a:rPr>
              <a:t>x, y) for which the absolute </a:t>
            </a:r>
            <a:r>
              <a:rPr lang="en-US" sz="2400" kern="1200" dirty="0" smtClean="0">
                <a:latin typeface="Arial" charset="0"/>
              </a:rPr>
              <a:t>value of </a:t>
            </a:r>
            <a:r>
              <a:rPr lang="en-US" sz="2400" kern="1200" dirty="0">
                <a:latin typeface="Arial" charset="0"/>
              </a:rPr>
              <a:t>the difference between the </a:t>
            </a:r>
            <a:r>
              <a:rPr lang="en-US" sz="2400" kern="1200" dirty="0" smtClean="0">
                <a:latin typeface="Arial" charset="0"/>
              </a:rPr>
              <a:t>distances </a:t>
            </a:r>
            <a:r>
              <a:rPr lang="en-US" sz="2400" kern="1200" dirty="0">
                <a:latin typeface="Arial" charset="0"/>
              </a:rPr>
              <a:t>from two distinct </a:t>
            </a:r>
            <a:r>
              <a:rPr lang="en-US" sz="2400" kern="1200" dirty="0" smtClean="0">
                <a:latin typeface="Arial" charset="0"/>
              </a:rPr>
              <a:t>fixed points </a:t>
            </a:r>
            <a:r>
              <a:rPr lang="en-US" sz="2400" kern="1200" dirty="0">
                <a:latin typeface="Arial" charset="0"/>
              </a:rPr>
              <a:t>called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foci</a:t>
            </a:r>
            <a:r>
              <a:rPr lang="en-US" sz="2400" kern="1200" dirty="0">
                <a:latin typeface="Arial" charset="0"/>
              </a:rPr>
              <a:t> is constant</a:t>
            </a:r>
            <a:r>
              <a:rPr lang="en-US" sz="2400" kern="1200" dirty="0" smtClean="0">
                <a:latin typeface="Arial" charset="0"/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>
                <a:latin typeface="Arial" charset="0"/>
              </a:rPr>
              <a:t>line through the two foci</a:t>
            </a:r>
            <a:br>
              <a:rPr lang="en-US" sz="2400" kern="1200" dirty="0">
                <a:latin typeface="Arial" charset="0"/>
              </a:rPr>
            </a:br>
            <a:r>
              <a:rPr lang="en-US" sz="2400" kern="1200" dirty="0">
                <a:latin typeface="Arial" charset="0"/>
              </a:rPr>
              <a:t>intersects a hyperbola at two points</a:t>
            </a:r>
            <a:br>
              <a:rPr lang="en-US" sz="2400" kern="1200" dirty="0">
                <a:latin typeface="Arial" charset="0"/>
              </a:rPr>
            </a:br>
            <a:r>
              <a:rPr lang="en-US" sz="2400" kern="1200" dirty="0">
                <a:latin typeface="Arial" charset="0"/>
              </a:rPr>
              <a:t>called the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vertices</a:t>
            </a:r>
            <a:r>
              <a:rPr lang="en-US" sz="2400" kern="1200" dirty="0" smtClean="0">
                <a:latin typeface="Arial" charset="0"/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line segment connecting the vertices is the </a:t>
            </a:r>
            <a:r>
              <a:rPr lang="en-US" sz="2400" u="sng" kern="1200" dirty="0" smtClean="0">
                <a:solidFill>
                  <a:srgbClr val="FF0000"/>
                </a:solidFill>
                <a:latin typeface="Arial" charset="0"/>
              </a:rPr>
              <a:t>transverse axis</a:t>
            </a:r>
            <a:r>
              <a:rPr lang="en-US" sz="2400" kern="1200" dirty="0" smtClean="0">
                <a:latin typeface="Arial" charset="0"/>
              </a:rPr>
              <a:t>, and the midpoint of the transverse axis        is the </a:t>
            </a:r>
            <a:r>
              <a:rPr lang="en-US" sz="2400" u="sng" kern="1200" dirty="0" smtClean="0">
                <a:solidFill>
                  <a:srgbClr val="FF0000"/>
                </a:solidFill>
                <a:latin typeface="Arial" charset="0"/>
              </a:rPr>
              <a:t>center</a:t>
            </a:r>
            <a:r>
              <a:rPr lang="en-US" sz="2400" kern="1200" dirty="0" smtClean="0">
                <a:latin typeface="Arial" charset="0"/>
              </a:rPr>
              <a:t> of the hyperbola.</a:t>
            </a:r>
          </a:p>
          <a:p>
            <a:pPr marL="0" indent="0">
              <a:buNone/>
            </a:pPr>
            <a:r>
              <a:rPr lang="en-US" sz="2400" kern="1200" dirty="0" smtClean="0">
                <a:latin typeface="Arial" charset="0"/>
              </a:rPr>
              <a:t>A hyperbola has two separate branches, and has two </a:t>
            </a:r>
            <a:r>
              <a:rPr lang="en-US" sz="2400" u="sng" kern="1200" dirty="0" smtClean="0">
                <a:solidFill>
                  <a:srgbClr val="FF0000"/>
                </a:solidFill>
                <a:latin typeface="Arial" charset="0"/>
              </a:rPr>
              <a:t>asymptotes</a:t>
            </a:r>
            <a:r>
              <a:rPr lang="en-US" sz="2400" kern="1200" dirty="0" smtClean="0">
                <a:latin typeface="Arial" charset="0"/>
              </a:rPr>
              <a:t> </a:t>
            </a:r>
            <a:br>
              <a:rPr lang="en-US" sz="2400" kern="1200" dirty="0" smtClean="0">
                <a:latin typeface="Arial" charset="0"/>
              </a:rPr>
            </a:br>
            <a:r>
              <a:rPr lang="en-US" sz="2400" kern="1200" dirty="0" smtClean="0">
                <a:latin typeface="Arial" charset="0"/>
              </a:rPr>
              <a:t>that intersect at the center.</a:t>
            </a: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>
              <a:latin typeface="Arial" charset="0"/>
            </a:endParaRP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685800"/>
            <a:ext cx="30353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87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122237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Hyperbolas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0400" y="4724400"/>
            <a:ext cx="28702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9906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 smtClean="0">
                <a:solidFill>
                  <a:srgbClr val="FF0000"/>
                </a:solidFill>
                <a:latin typeface="Arial" charset="0"/>
              </a:rPr>
              <a:t>standard form</a:t>
            </a:r>
            <a:r>
              <a:rPr lang="en-US" sz="2400" kern="1200" dirty="0" smtClean="0">
                <a:latin typeface="Arial" charset="0"/>
              </a:rPr>
              <a:t> of a hyperbola with center (</a:t>
            </a:r>
            <a:r>
              <a:rPr lang="en-US" sz="2400" i="1" kern="1200" dirty="0" smtClean="0">
                <a:latin typeface="Arial" charset="0"/>
              </a:rPr>
              <a:t>h</a:t>
            </a:r>
            <a:r>
              <a:rPr lang="en-US" sz="2400" kern="1200" dirty="0" smtClean="0">
                <a:latin typeface="Arial" charset="0"/>
              </a:rPr>
              <a:t>, </a:t>
            </a:r>
            <a:r>
              <a:rPr lang="en-US" sz="2400" i="1" kern="1200" dirty="0" smtClean="0">
                <a:latin typeface="Arial" charset="0"/>
              </a:rPr>
              <a:t>k</a:t>
            </a:r>
            <a:r>
              <a:rPr lang="en-US" sz="2400" kern="1200" dirty="0" smtClean="0">
                <a:latin typeface="Arial" charset="0"/>
              </a:rPr>
              <a:t>) and transverse axis of length 2</a:t>
            </a:r>
            <a:r>
              <a:rPr lang="en-US" sz="2400" i="1" kern="1200" dirty="0" smtClean="0">
                <a:latin typeface="Arial" charset="0"/>
              </a:rPr>
              <a:t>a</a:t>
            </a:r>
            <a:r>
              <a:rPr lang="en-US" sz="2400" kern="1200" dirty="0" smtClean="0">
                <a:latin typeface="Arial" charset="0"/>
              </a:rPr>
              <a:t> is</a:t>
            </a: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foci lie on the transverse axis, </a:t>
            </a:r>
            <a:r>
              <a:rPr lang="en-US" sz="2400" i="1" kern="1200" dirty="0" smtClean="0">
                <a:latin typeface="Arial" charset="0"/>
              </a:rPr>
              <a:t>c</a:t>
            </a:r>
            <a:r>
              <a:rPr lang="en-US" sz="2400" kern="1200" dirty="0" smtClean="0">
                <a:latin typeface="Arial" charset="0"/>
              </a:rPr>
              <a:t> units from the center, with</a:t>
            </a: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000" kern="1200" dirty="0" smtClean="0"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Hyperbola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990600" y="1905000"/>
          <a:ext cx="3051175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2" name="Equation" r:id="rId3" imgW="1409400" imgH="1079280" progId="">
                  <p:embed/>
                </p:oleObj>
              </mc:Choice>
              <mc:Fallback>
                <p:oleObj name="Equation" r:id="rId3" imgW="1409400" imgH="10792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3051175" cy="230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438400" y="4876800"/>
          <a:ext cx="167798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3" name="Equation" r:id="rId5" imgW="774360" imgH="203040" progId="">
                  <p:embed/>
                </p:oleObj>
              </mc:Choice>
              <mc:Fallback>
                <p:oleObj name="Equation" r:id="rId5" imgW="774360" imgH="2030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76800"/>
                        <a:ext cx="167798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105400" y="2133600"/>
            <a:ext cx="29163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ED008C"/>
                </a:solidFill>
              </a:rPr>
              <a:t>Horizontal Transverse Axis</a:t>
            </a:r>
            <a:endParaRPr lang="en-US" sz="1800" b="0" dirty="0">
              <a:solidFill>
                <a:srgbClr val="ED008C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181600" y="3505200"/>
            <a:ext cx="26342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ED008C"/>
                </a:solidFill>
              </a:rPr>
              <a:t>Vertical Transverse Axis</a:t>
            </a:r>
            <a:endParaRPr lang="en-US" sz="1800" b="0" dirty="0">
              <a:solidFill>
                <a:srgbClr val="ED008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5626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 smtClean="0"/>
              <a:t>The asymptotes pass through the vertices of a rectangle of dimensions 2</a:t>
            </a:r>
            <a:r>
              <a:rPr lang="en-US" i="1" dirty="0" smtClean="0"/>
              <a:t>a</a:t>
            </a:r>
            <a:r>
              <a:rPr lang="en-US" dirty="0" smtClean="0"/>
              <a:t> by 2</a:t>
            </a:r>
            <a:r>
              <a:rPr lang="en-US" i="1" dirty="0" smtClean="0"/>
              <a:t>b</a:t>
            </a:r>
            <a:r>
              <a:rPr lang="en-US" dirty="0" smtClean="0"/>
              <a:t>, with its center at (</a:t>
            </a:r>
            <a:r>
              <a:rPr lang="en-US" i="1" dirty="0" smtClean="0"/>
              <a:t>h</a:t>
            </a:r>
            <a:r>
              <a:rPr lang="en-US" dirty="0" smtClean="0"/>
              <a:t>, </a:t>
            </a:r>
            <a:r>
              <a:rPr lang="en-US" i="1" dirty="0" smtClean="0"/>
              <a:t>k</a:t>
            </a:r>
            <a:r>
              <a:rPr lang="en-US" dirty="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5091112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Sketch the graph of the hyperbola whose equation is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4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– 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 = 16.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olidFill>
                  <a:srgbClr val="0073AE"/>
                </a:solidFill>
              </a:rPr>
              <a:t>Solution</a:t>
            </a:r>
            <a:r>
              <a:rPr lang="en-US" dirty="0">
                <a:solidFill>
                  <a:srgbClr val="0073AE"/>
                </a:solidFill>
              </a:rPr>
              <a:t>: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	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endParaRPr lang="en-US" sz="1200" dirty="0"/>
          </a:p>
          <a:p>
            <a:pPr marL="0" indent="0">
              <a:buFont typeface="Wingdings" pitchFamily="2" charset="2"/>
              <a:buNone/>
            </a:pPr>
            <a:r>
              <a:rPr lang="en-US" sz="2400" i="1" kern="1200" dirty="0" smtClean="0">
                <a:latin typeface="Arial" charset="0"/>
              </a:rPr>
              <a:t>h = 0, k = 0, a = 2, b = 4 , c =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>
                <a:latin typeface="Arial" charset="0"/>
              </a:rPr>
              <a:t>transverse axis is horizontal and the vertices occur at (–2, 0) and (2, 0</a:t>
            </a:r>
            <a:r>
              <a:rPr lang="en-US" sz="2400" kern="1200" dirty="0" smtClean="0">
                <a:latin typeface="Arial" charset="0"/>
              </a:rPr>
              <a:t>).</a:t>
            </a:r>
            <a:endParaRPr lang="en-US" sz="1200" dirty="0"/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The ends of the conjugate axis occur at </a:t>
            </a:r>
            <a:r>
              <a:rPr lang="en-US" sz="2400" dirty="0"/>
              <a:t>(0, –4) </a:t>
            </a:r>
            <a:r>
              <a:rPr lang="en-US" sz="2800" dirty="0"/>
              <a:t>and </a:t>
            </a:r>
            <a:r>
              <a:rPr lang="en-US" sz="2400" dirty="0"/>
              <a:t>(0, 4).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3352800" y="76200"/>
            <a:ext cx="1981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2600" b="0" i="1" dirty="0">
              <a:solidFill>
                <a:schemeClr val="tx2"/>
              </a:solidFill>
            </a:endParaRP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3429000" y="2133600"/>
          <a:ext cx="175577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6" name="Equation" r:id="rId3" imgW="761760" imgH="419040" progId="">
                  <p:embed/>
                </p:oleObj>
              </mc:Choice>
              <mc:Fallback>
                <p:oleObj name="Equation" r:id="rId3" imgW="761760" imgH="419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133600"/>
                        <a:ext cx="1755775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4543425" y="3657600"/>
          <a:ext cx="21939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7" name="Equation" r:id="rId5" imgW="952200" imgH="228600" progId="">
                  <p:embed/>
                </p:oleObj>
              </mc:Choice>
              <mc:Fallback>
                <p:oleObj name="Equation" r:id="rId5" imgW="952200" imgH="228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657600"/>
                        <a:ext cx="219392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5091112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  <a:hlinkClick r:id="rId2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  <a:hlinkClick r:id="rId2"/>
              </a:rPr>
              <a:t>Reflective Property of Hyperbola</a:t>
            </a:r>
            <a:r>
              <a:rPr lang="en-US" sz="2400" kern="1200" dirty="0" smtClean="0">
                <a:latin typeface="Arial" charset="0"/>
              </a:rPr>
              <a:t> 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solidFill>
                  <a:srgbClr val="0073AE"/>
                </a:solidFill>
                <a:latin typeface="Arial" charset="0"/>
                <a:hlinkClick r:id="rId3"/>
              </a:rPr>
              <a:t>Hyperbola</a:t>
            </a:r>
            <a:endParaRPr lang="en-US" sz="2400" kern="1200" dirty="0" smtClean="0">
              <a:solidFill>
                <a:srgbClr val="0073AE"/>
              </a:solidFill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solidFill>
                  <a:srgbClr val="0073AE"/>
                </a:solidFill>
                <a:latin typeface="Arial" charset="0"/>
                <a:hlinkClick r:id="rId4"/>
              </a:rPr>
              <a:t>Application of Reflective Property of Ellipse</a:t>
            </a:r>
            <a:endParaRPr lang="en-US" sz="2400" kern="1200" dirty="0">
              <a:solidFill>
                <a:srgbClr val="0073AE"/>
              </a:solidFill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400" smtClean="0">
                <a:hlinkClick r:id="rId5"/>
              </a:rPr>
              <a:t>Application of Parabola in daily life</a:t>
            </a:r>
            <a:endParaRPr lang="en-US" sz="2400" dirty="0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438400" y="76200"/>
            <a:ext cx="441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 Property</a:t>
            </a:r>
          </a:p>
          <a:p>
            <a:endParaRPr lang="en-US" sz="2600" b="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091112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Each </a:t>
            </a:r>
            <a:r>
              <a:rPr lang="en-US" sz="2400" kern="1200" dirty="0">
                <a:solidFill>
                  <a:srgbClr val="FF0000"/>
                </a:solidFill>
                <a:latin typeface="Arial" charset="0"/>
              </a:rPr>
              <a:t>conic section </a:t>
            </a:r>
            <a:r>
              <a:rPr lang="en-US" sz="2400" kern="1200" dirty="0">
                <a:latin typeface="Arial" charset="0"/>
              </a:rPr>
              <a:t>(or simply conic) can be described as the intersection of a plane and a double-napped cone. 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233488" y="3966428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0"/>
              <a:t>Circle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16250" y="3966428"/>
            <a:ext cx="893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/>
              <a:t>Parabola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4930775" y="3966428"/>
            <a:ext cx="708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/>
              <a:t>Ellipse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6613525" y="3969603"/>
            <a:ext cx="992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/>
              <a:t>Hyperbola</a:t>
            </a:r>
          </a:p>
        </p:txBody>
      </p:sp>
      <p:sp>
        <p:nvSpPr>
          <p:cNvPr id="31768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Conic Sections</a:t>
            </a:r>
          </a:p>
        </p:txBody>
      </p:sp>
      <p:pic>
        <p:nvPicPr>
          <p:cNvPr id="31769" name="Picture 25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100" y="1875691"/>
            <a:ext cx="6699250" cy="2030412"/>
          </a:xfrm>
          <a:prstGeom prst="rect">
            <a:avLst/>
          </a:prstGeom>
          <a:noFill/>
        </p:spPr>
      </p:pic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6038850" y="4422040"/>
            <a:ext cx="264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rgbClr val="ED008C"/>
                </a:solidFill>
              </a:rPr>
              <a:t>General second-degree </a:t>
            </a:r>
          </a:p>
          <a:p>
            <a:r>
              <a:rPr lang="en-US" sz="1800" b="0" dirty="0">
                <a:solidFill>
                  <a:srgbClr val="ED008C"/>
                </a:solidFill>
              </a:rPr>
              <a:t>equation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" y="5188803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Each of the conics can be defined as a collection of points satisfying a certain geometric property.</a:t>
            </a:r>
          </a:p>
        </p:txBody>
      </p:sp>
      <p:grpSp>
        <p:nvGrpSpPr>
          <p:cNvPr id="13" name="Group 25"/>
          <p:cNvGrpSpPr>
            <a:grpSpLocks/>
          </p:cNvGrpSpPr>
          <p:nvPr/>
        </p:nvGrpSpPr>
        <p:grpSpPr bwMode="auto">
          <a:xfrm>
            <a:off x="761867" y="4419600"/>
            <a:ext cx="4876933" cy="609600"/>
            <a:chOff x="309" y="3503"/>
            <a:chExt cx="3030" cy="384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09" y="3503"/>
              <a:ext cx="3030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356" y="3551"/>
            <a:ext cx="2971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81" name="Equation" r:id="rId4" imgW="2209680" imgH="228600" progId="">
                    <p:embed/>
                  </p:oleObj>
                </mc:Choice>
                <mc:Fallback>
                  <p:oleObj name="Equation" r:id="rId4" imgW="2209680" imgH="22860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" y="3551"/>
                          <a:ext cx="2971" cy="3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830387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A </a:t>
            </a:r>
            <a:r>
              <a:rPr lang="en-US" sz="2400" kern="1200" dirty="0">
                <a:latin typeface="Arial" charset="0"/>
              </a:rPr>
              <a:t>circle can be defined as the collection of all points (</a:t>
            </a:r>
            <a:r>
              <a:rPr lang="en-US" sz="2400" i="1" kern="1200" dirty="0">
                <a:latin typeface="Arial" charset="0"/>
              </a:rPr>
              <a:t>x</a:t>
            </a:r>
            <a:r>
              <a:rPr lang="en-US" sz="2400" kern="1200" dirty="0">
                <a:latin typeface="Arial" charset="0"/>
              </a:rPr>
              <a:t>, </a:t>
            </a:r>
            <a:r>
              <a:rPr lang="en-US" sz="2400" i="1" kern="1200" dirty="0">
                <a:latin typeface="Arial" charset="0"/>
              </a:rPr>
              <a:t>y</a:t>
            </a:r>
            <a:r>
              <a:rPr lang="en-US" sz="2400" kern="1200" dirty="0">
                <a:latin typeface="Arial" charset="0"/>
              </a:rPr>
              <a:t>) that are equidistant from a fixed point (</a:t>
            </a:r>
            <a:r>
              <a:rPr lang="en-US" sz="2400" i="1" kern="1200" dirty="0">
                <a:latin typeface="Arial" charset="0"/>
              </a:rPr>
              <a:t>h</a:t>
            </a:r>
            <a:r>
              <a:rPr lang="en-US" sz="2400" kern="1200" dirty="0">
                <a:latin typeface="Arial" charset="0"/>
              </a:rPr>
              <a:t>, </a:t>
            </a:r>
            <a:r>
              <a:rPr lang="en-US" sz="2400" i="1" kern="1200" dirty="0">
                <a:latin typeface="Arial" charset="0"/>
              </a:rPr>
              <a:t>k</a:t>
            </a:r>
            <a:r>
              <a:rPr lang="en-US" sz="2400" kern="1200" dirty="0">
                <a:latin typeface="Arial" charset="0"/>
              </a:rPr>
              <a:t>). This </a:t>
            </a:r>
            <a:r>
              <a:rPr lang="en-US" sz="2400" kern="1200" dirty="0" smtClean="0">
                <a:latin typeface="Arial" charset="0"/>
              </a:rPr>
              <a:t>definition </a:t>
            </a:r>
            <a:r>
              <a:rPr lang="en-US" sz="2400" kern="1200" dirty="0">
                <a:latin typeface="Arial" charset="0"/>
              </a:rPr>
              <a:t>easily produces the standard equation of a circle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Circle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743311" y="2590800"/>
            <a:ext cx="3352689" cy="914400"/>
            <a:chOff x="1303" y="3407"/>
            <a:chExt cx="2083" cy="576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303" y="3407"/>
              <a:ext cx="2083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1351" y="3551"/>
            <a:ext cx="1930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57" name="Equation" r:id="rId3" imgW="1434960" imgH="228600" progId="">
                    <p:embed/>
                  </p:oleObj>
                </mc:Choice>
                <mc:Fallback>
                  <p:oleObj name="Equation" r:id="rId3" imgW="1434960" imgH="22860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1" y="3551"/>
                          <a:ext cx="1930" cy="3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1"/>
            <a:ext cx="8229600" cy="41148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A </a:t>
            </a:r>
            <a:r>
              <a:rPr lang="en-US" sz="2400" kern="1200" dirty="0">
                <a:solidFill>
                  <a:srgbClr val="FF0000"/>
                </a:solidFill>
                <a:latin typeface="Arial" charset="0"/>
              </a:rPr>
              <a:t>parabola</a:t>
            </a:r>
            <a:r>
              <a:rPr lang="en-US" sz="2400" kern="1200" dirty="0">
                <a:latin typeface="Arial" charset="0"/>
              </a:rPr>
              <a:t> is the set of all points (x, y) that are equidistant from a fixed line called the </a:t>
            </a:r>
            <a:r>
              <a:rPr lang="en-US" sz="2400" u="sng" kern="1200" dirty="0" err="1">
                <a:solidFill>
                  <a:srgbClr val="FF0000"/>
                </a:solidFill>
                <a:latin typeface="Arial" charset="0"/>
              </a:rPr>
              <a:t>directrix</a:t>
            </a:r>
            <a:r>
              <a:rPr lang="en-US" sz="2400" kern="1200" dirty="0">
                <a:latin typeface="Arial" charset="0"/>
              </a:rPr>
              <a:t> and a fixed point called the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focus</a:t>
            </a:r>
            <a:r>
              <a:rPr lang="en-US" sz="2400" kern="1200" dirty="0">
                <a:latin typeface="Arial" charset="0"/>
              </a:rPr>
              <a:t> not on the line.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>
                <a:latin typeface="Arial" charset="0"/>
              </a:rPr>
              <a:t>midpoint between the focus                                          and the </a:t>
            </a:r>
            <a:r>
              <a:rPr lang="en-US" sz="2400" kern="1200" dirty="0" err="1">
                <a:latin typeface="Arial" charset="0"/>
              </a:rPr>
              <a:t>directrix</a:t>
            </a:r>
            <a:r>
              <a:rPr lang="en-US" sz="2400" kern="1200" dirty="0">
                <a:latin typeface="Arial" charset="0"/>
              </a:rPr>
              <a:t> is the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vertex</a:t>
            </a:r>
            <a:r>
              <a:rPr lang="en-US" sz="2400" kern="1200" dirty="0">
                <a:latin typeface="Arial" charset="0"/>
              </a:rPr>
              <a:t>, </a:t>
            </a:r>
            <a:br>
              <a:rPr lang="en-US" sz="2400" kern="1200" dirty="0">
                <a:latin typeface="Arial" charset="0"/>
              </a:rPr>
            </a:br>
            <a:r>
              <a:rPr lang="en-US" sz="2400" kern="1200" dirty="0">
                <a:latin typeface="Arial" charset="0"/>
              </a:rPr>
              <a:t>and the line passing through the</a:t>
            </a:r>
            <a:br>
              <a:rPr lang="en-US" sz="2400" kern="1200" dirty="0">
                <a:latin typeface="Arial" charset="0"/>
              </a:rPr>
            </a:br>
            <a:r>
              <a:rPr lang="en-US" sz="2400" kern="1200" dirty="0">
                <a:latin typeface="Arial" charset="0"/>
              </a:rPr>
              <a:t>focus and the vertex is the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axis</a:t>
            </a:r>
            <a:r>
              <a:rPr lang="en-US" sz="2400" kern="1200" dirty="0">
                <a:latin typeface="Arial" charset="0"/>
              </a:rPr>
              <a:t/>
            </a:r>
            <a:br>
              <a:rPr lang="en-US" sz="2400" kern="1200" dirty="0">
                <a:latin typeface="Arial" charset="0"/>
              </a:rPr>
            </a:br>
            <a:r>
              <a:rPr lang="en-US" sz="2400" kern="1200" dirty="0">
                <a:latin typeface="Arial" charset="0"/>
              </a:rPr>
              <a:t>of the parabola</a:t>
            </a:r>
            <a:r>
              <a:rPr lang="en-US" sz="2400" kern="1200" dirty="0" smtClean="0">
                <a:latin typeface="Arial" charset="0"/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 smtClean="0">
                <a:solidFill>
                  <a:schemeClr val="accent2"/>
                </a:solidFill>
                <a:latin typeface="Arial" charset="0"/>
              </a:rPr>
              <a:t>standard form </a:t>
            </a:r>
            <a:r>
              <a:rPr lang="en-US" sz="2400" kern="1200" dirty="0" smtClean="0">
                <a:latin typeface="Arial" charset="0"/>
              </a:rPr>
              <a:t>of the equation  of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a parabola with vertex (</a:t>
            </a:r>
            <a:r>
              <a:rPr lang="en-US" sz="2400" i="1" kern="1200" dirty="0" err="1" smtClean="0">
                <a:latin typeface="Arial" charset="0"/>
              </a:rPr>
              <a:t>h</a:t>
            </a:r>
            <a:r>
              <a:rPr lang="en-US" sz="2400" kern="1200" dirty="0" err="1" smtClean="0">
                <a:latin typeface="Arial" charset="0"/>
              </a:rPr>
              <a:t>,</a:t>
            </a:r>
            <a:r>
              <a:rPr lang="en-US" sz="2400" i="1" kern="1200" dirty="0" err="1" smtClean="0">
                <a:latin typeface="Arial" charset="0"/>
              </a:rPr>
              <a:t>k</a:t>
            </a:r>
            <a:r>
              <a:rPr lang="en-US" sz="2400" kern="1200" dirty="0" smtClean="0">
                <a:latin typeface="Arial" charset="0"/>
              </a:rPr>
              <a:t>) is</a:t>
            </a:r>
            <a:endParaRPr lang="en-US" sz="2400" kern="1200" dirty="0">
              <a:latin typeface="Arial" charset="0"/>
            </a:endParaRPr>
          </a:p>
        </p:txBody>
      </p:sp>
      <p:pic>
        <p:nvPicPr>
          <p:cNvPr id="39942" name="Picture 6" descr="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9415" y="2438400"/>
            <a:ext cx="3922749" cy="2482851"/>
          </a:xfrm>
          <a:prstGeom prst="rect">
            <a:avLst/>
          </a:prstGeom>
          <a:noFill/>
        </p:spPr>
      </p:pic>
      <p:sp>
        <p:nvSpPr>
          <p:cNvPr id="39944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Parabolas</a:t>
            </a: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990600" y="5181600"/>
            <a:ext cx="3199783" cy="1143000"/>
            <a:chOff x="830" y="3333"/>
            <a:chExt cx="1988" cy="72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30" y="3333"/>
              <a:ext cx="1988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979" y="3381"/>
            <a:ext cx="1725" cy="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05" name="Equation" r:id="rId4" imgW="1282680" imgH="482400" progId="">
                    <p:embed/>
                  </p:oleObj>
                </mc:Choice>
                <mc:Fallback>
                  <p:oleObj name="Equation" r:id="rId4" imgW="1282680" imgH="48240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9" y="3381"/>
                          <a:ext cx="1725" cy="6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603963" y="5257800"/>
            <a:ext cx="1415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ED008C"/>
                </a:solidFill>
              </a:rPr>
              <a:t>Vertical axis</a:t>
            </a:r>
            <a:endParaRPr lang="en-US" sz="1800" b="0" dirty="0">
              <a:solidFill>
                <a:srgbClr val="ED008C"/>
              </a:solidFill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4550499" y="5879068"/>
            <a:ext cx="16979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ED008C"/>
                </a:solidFill>
              </a:rPr>
              <a:t>Horizontal axis</a:t>
            </a:r>
            <a:endParaRPr lang="en-US" sz="1800" b="0" dirty="0">
              <a:solidFill>
                <a:srgbClr val="ED008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5486400" cy="5334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Find the focus of the parabola given by</a:t>
            </a:r>
          </a:p>
          <a:p>
            <a:pPr marL="0" indent="0">
              <a:buFont typeface="Wingdings" pitchFamily="2" charset="2"/>
              <a:buNone/>
            </a:pPr>
            <a:endParaRPr lang="en-US" sz="2400" kern="1200" dirty="0">
              <a:latin typeface="Arial" charset="0"/>
            </a:endParaRPr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3657600" y="152400"/>
            <a:ext cx="2057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943600" y="762000"/>
          <a:ext cx="2198688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2" name="Equation" r:id="rId3" imgW="1015920" imgH="393480" progId="">
                  <p:embed/>
                </p:oleObj>
              </mc:Choice>
              <mc:Fallback>
                <p:oleObj name="Equation" r:id="rId3" imgW="1015920" imgH="393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762000"/>
                        <a:ext cx="2198688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600200" y="2027237"/>
          <a:ext cx="21431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Equation" r:id="rId5" imgW="990360" imgH="228600" progId="">
                  <p:embed/>
                </p:oleObj>
              </mc:Choice>
              <mc:Fallback>
                <p:oleObj name="Equation" r:id="rId5" imgW="990360" imgH="228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027237"/>
                        <a:ext cx="214312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1524000" y="2713038"/>
          <a:ext cx="219868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4" name="Equation" r:id="rId7" imgW="1015920" imgH="228600" progId="">
                  <p:embed/>
                </p:oleObj>
              </mc:Choice>
              <mc:Fallback>
                <p:oleObj name="Equation" r:id="rId7" imgW="1015920" imgH="2286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13038"/>
                        <a:ext cx="2198687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914400" y="3322637"/>
          <a:ext cx="26939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Equation" r:id="rId9" imgW="1244520" imgH="228600" progId="">
                  <p:embed/>
                </p:oleObj>
              </mc:Choice>
              <mc:Fallback>
                <p:oleObj name="Equation" r:id="rId9" imgW="1244520" imgH="2286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322637"/>
                        <a:ext cx="2693987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914400" y="3932237"/>
          <a:ext cx="26098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6" name="Equation" r:id="rId11" imgW="1206360" imgH="228600" progId="">
                  <p:embed/>
                </p:oleObj>
              </mc:Choice>
              <mc:Fallback>
                <p:oleObj name="Equation" r:id="rId11" imgW="1206360" imgH="2286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32237"/>
                        <a:ext cx="260985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91000" y="2057400"/>
            <a:ext cx="4419600" cy="437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091112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An </a:t>
            </a:r>
            <a:r>
              <a:rPr lang="en-US" sz="2400" kern="1200" dirty="0">
                <a:solidFill>
                  <a:srgbClr val="FF0000"/>
                </a:solidFill>
                <a:latin typeface="Arial" charset="0"/>
              </a:rPr>
              <a:t>ellipse</a:t>
            </a:r>
            <a:r>
              <a:rPr lang="en-US" sz="2400" kern="1200" dirty="0">
                <a:latin typeface="Arial" charset="0"/>
              </a:rPr>
              <a:t> is the set of all points (x, y) the sum of whose distances from two distinct fixed points called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foci</a:t>
            </a:r>
            <a:r>
              <a:rPr lang="en-US" sz="2400" kern="1200" dirty="0">
                <a:latin typeface="Arial" charset="0"/>
              </a:rPr>
              <a:t> is constant</a:t>
            </a:r>
            <a:r>
              <a:rPr lang="en-US" sz="2400" kern="1200" dirty="0" smtClean="0">
                <a:latin typeface="Arial" charset="0"/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endParaRPr lang="en-US" sz="10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>
                <a:latin typeface="Arial" charset="0"/>
              </a:rPr>
              <a:t>line through the foci intersects the ellipse at two points, called the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vertices</a:t>
            </a:r>
            <a:r>
              <a:rPr lang="en-US" sz="2400" kern="1200" dirty="0">
                <a:latin typeface="Arial" charset="0"/>
              </a:rPr>
              <a:t>.</a:t>
            </a: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Ellipses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895600"/>
            <a:ext cx="807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 smtClean="0"/>
              <a:t>The chord joining the vertices is the </a:t>
            </a:r>
            <a:r>
              <a:rPr lang="en-US" u="sng" dirty="0" smtClean="0">
                <a:solidFill>
                  <a:srgbClr val="FF0000"/>
                </a:solidFill>
              </a:rPr>
              <a:t>major axis</a:t>
            </a:r>
            <a:r>
              <a:rPr lang="en-US" dirty="0" smtClean="0"/>
              <a:t>, and its midpoint is the </a:t>
            </a:r>
            <a:r>
              <a:rPr lang="en-US" u="sng" dirty="0" smtClean="0">
                <a:solidFill>
                  <a:srgbClr val="FF0000"/>
                </a:solidFill>
              </a:rPr>
              <a:t>center</a:t>
            </a:r>
            <a:r>
              <a:rPr lang="en-US" dirty="0" smtClean="0"/>
              <a:t> of the ellipse.</a:t>
            </a:r>
          </a:p>
          <a:p>
            <a:pPr marL="0" indent="0">
              <a:buFont typeface="Wingdings" pitchFamily="2" charset="2"/>
              <a:buNone/>
            </a:pPr>
            <a:endParaRPr lang="en-US" sz="1100" dirty="0" smtClean="0"/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The chord perpendicular to the major axis at the center is the </a:t>
            </a:r>
            <a:r>
              <a:rPr lang="en-US" u="sng" dirty="0" smtClean="0">
                <a:solidFill>
                  <a:srgbClr val="FF0000"/>
                </a:solidFill>
              </a:rPr>
              <a:t>minor axis </a:t>
            </a:r>
            <a:r>
              <a:rPr lang="en-US" dirty="0" smtClean="0"/>
              <a:t>of the ellipse.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419600"/>
            <a:ext cx="365760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9906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 smtClean="0">
                <a:solidFill>
                  <a:srgbClr val="FF0000"/>
                </a:solidFill>
                <a:latin typeface="Arial" charset="0"/>
              </a:rPr>
              <a:t>standard form</a:t>
            </a:r>
            <a:r>
              <a:rPr lang="en-US" sz="2400" kern="1200" dirty="0" smtClean="0">
                <a:latin typeface="Arial" charset="0"/>
              </a:rPr>
              <a:t> of an ellipse with the center (</a:t>
            </a:r>
            <a:r>
              <a:rPr lang="en-US" sz="2400" i="1" kern="1200" dirty="0" smtClean="0">
                <a:latin typeface="Arial" charset="0"/>
              </a:rPr>
              <a:t>h</a:t>
            </a:r>
            <a:r>
              <a:rPr lang="en-US" sz="2400" kern="1200" dirty="0" smtClean="0">
                <a:latin typeface="Arial" charset="0"/>
              </a:rPr>
              <a:t>, </a:t>
            </a:r>
            <a:r>
              <a:rPr lang="en-US" sz="2400" i="1" kern="1200" dirty="0" smtClean="0">
                <a:latin typeface="Arial" charset="0"/>
              </a:rPr>
              <a:t>k</a:t>
            </a:r>
            <a:r>
              <a:rPr lang="en-US" sz="2400" kern="1200" dirty="0" smtClean="0">
                <a:latin typeface="Arial" charset="0"/>
              </a:rPr>
              <a:t>) and major and minor axes of length 2</a:t>
            </a:r>
            <a:r>
              <a:rPr lang="en-US" sz="2400" i="1" kern="1200" dirty="0" smtClean="0">
                <a:latin typeface="Arial" charset="0"/>
              </a:rPr>
              <a:t>a</a:t>
            </a:r>
            <a:r>
              <a:rPr lang="en-US" sz="2400" kern="1200" dirty="0" smtClean="0">
                <a:latin typeface="Arial" charset="0"/>
              </a:rPr>
              <a:t> and 2</a:t>
            </a:r>
            <a:r>
              <a:rPr lang="en-US" sz="2400" i="1" kern="1200" dirty="0" smtClean="0">
                <a:latin typeface="Arial" charset="0"/>
              </a:rPr>
              <a:t>b</a:t>
            </a:r>
            <a:r>
              <a:rPr lang="en-US" sz="2400" kern="1200" dirty="0" smtClean="0">
                <a:latin typeface="Arial" charset="0"/>
              </a:rPr>
              <a:t>, where </a:t>
            </a:r>
            <a:r>
              <a:rPr lang="en-US" sz="2400" i="1" kern="1200" dirty="0" smtClean="0">
                <a:latin typeface="Arial" charset="0"/>
              </a:rPr>
              <a:t>a</a:t>
            </a:r>
            <a:r>
              <a:rPr lang="en-US" sz="2400" kern="1200" dirty="0" smtClean="0">
                <a:latin typeface="Arial" charset="0"/>
              </a:rPr>
              <a:t> &gt; </a:t>
            </a:r>
            <a:r>
              <a:rPr lang="en-US" sz="2400" i="1" kern="1200" dirty="0" smtClean="0">
                <a:latin typeface="Arial" charset="0"/>
              </a:rPr>
              <a:t>b</a:t>
            </a:r>
            <a:r>
              <a:rPr lang="en-US" sz="2400" kern="1200" dirty="0" smtClean="0">
                <a:latin typeface="Arial" charset="0"/>
              </a:rPr>
              <a:t>, is</a:t>
            </a: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foci lie on the major axis, </a:t>
            </a:r>
            <a:r>
              <a:rPr lang="en-US" sz="2400" i="1" kern="1200" dirty="0" smtClean="0">
                <a:latin typeface="Arial" charset="0"/>
              </a:rPr>
              <a:t>c</a:t>
            </a:r>
            <a:r>
              <a:rPr lang="en-US" sz="2400" kern="1200" dirty="0" smtClean="0">
                <a:latin typeface="Arial" charset="0"/>
              </a:rPr>
              <a:t> units from the center, with</a:t>
            </a:r>
            <a:endParaRPr lang="en-US" sz="1000" kern="1200" dirty="0" smtClean="0"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Ellipses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990600" y="2057400"/>
          <a:ext cx="3051175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Equation" r:id="rId3" imgW="1409400" imgH="1079280" progId="">
                  <p:embed/>
                </p:oleObj>
              </mc:Choice>
              <mc:Fallback>
                <p:oleObj name="Equation" r:id="rId3" imgW="1409400" imgH="10792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7400"/>
                        <a:ext cx="3051175" cy="230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514600" y="5486400"/>
          <a:ext cx="164941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name="Equation" r:id="rId5" imgW="761760" imgH="203040" progId="">
                  <p:embed/>
                </p:oleObj>
              </mc:Choice>
              <mc:Fallback>
                <p:oleObj name="Equation" r:id="rId5" imgW="761760" imgH="2030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86400"/>
                        <a:ext cx="1649412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105400" y="2286000"/>
            <a:ext cx="23391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ED008C"/>
                </a:solidFill>
              </a:rPr>
              <a:t>Horizontal major axis</a:t>
            </a:r>
            <a:endParaRPr lang="en-US" sz="1800" b="0" dirty="0">
              <a:solidFill>
                <a:srgbClr val="ED008C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181600" y="3657600"/>
            <a:ext cx="2057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ED008C"/>
                </a:solidFill>
              </a:rPr>
              <a:t>Vertical major axis</a:t>
            </a:r>
            <a:endParaRPr lang="en-US" sz="1800" b="0" dirty="0">
              <a:solidFill>
                <a:srgbClr val="ED008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5251" name="Picture 3" descr="11_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590800"/>
            <a:ext cx="5475288" cy="5267325"/>
          </a:xfrm>
          <a:prstGeom prst="rect">
            <a:avLst/>
          </a:prstGeom>
          <a:noFill/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733800" y="2286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7620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Find the center, vertices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and the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foci of the ellipse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given by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3505200" y="1219200"/>
          <a:ext cx="164941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Equation" r:id="rId4" imgW="761760" imgH="419040" progId="">
                  <p:embed/>
                </p:oleObj>
              </mc:Choice>
              <mc:Fallback>
                <p:oleObj name="Equation" r:id="rId4" imgW="761760" imgH="419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219200"/>
                        <a:ext cx="1649412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34290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Find the center, vertices, and foci of the ellipse given by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    4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 – 8</a:t>
            </a:r>
            <a:r>
              <a:rPr lang="en-US" i="1" dirty="0"/>
              <a:t>x </a:t>
            </a:r>
            <a:r>
              <a:rPr lang="en-US" dirty="0"/>
              <a:t>+ 4</a:t>
            </a:r>
            <a:r>
              <a:rPr lang="en-US" i="1" dirty="0"/>
              <a:t>y </a:t>
            </a:r>
            <a:r>
              <a:rPr lang="en-US" dirty="0"/>
              <a:t>– 8 = 0.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olidFill>
                  <a:srgbClr val="0073AE"/>
                </a:solidFill>
              </a:rPr>
              <a:t>Solution:</a:t>
            </a:r>
            <a:r>
              <a:rPr lang="en-US" dirty="0" smtClean="0"/>
              <a:t>    </a:t>
            </a:r>
            <a:r>
              <a:rPr lang="en-US" dirty="0"/>
              <a:t>4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– 8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 + 4</a:t>
            </a:r>
            <a:r>
              <a:rPr lang="en-US" i="1" dirty="0"/>
              <a:t>y </a:t>
            </a:r>
            <a:r>
              <a:rPr lang="en-US" dirty="0"/>
              <a:t>= 8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4(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– 2</a:t>
            </a:r>
            <a:r>
              <a:rPr lang="en-US" i="1" dirty="0"/>
              <a:t>x </a:t>
            </a:r>
            <a:r>
              <a:rPr lang="en-US" dirty="0"/>
              <a:t>+ 1) + (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 + 4</a:t>
            </a:r>
            <a:r>
              <a:rPr lang="en-US" i="1" dirty="0"/>
              <a:t>y </a:t>
            </a:r>
            <a:r>
              <a:rPr lang="en-US" dirty="0"/>
              <a:t>+ 4) = 8 + 4 + 4</a:t>
            </a:r>
          </a:p>
          <a:p>
            <a:pPr marL="0" indent="0">
              <a:buNone/>
            </a:pPr>
            <a:r>
              <a:rPr lang="en-US" dirty="0" smtClean="0"/>
              <a:t>4(</a:t>
            </a:r>
            <a:r>
              <a:rPr lang="en-US" i="1" dirty="0" smtClean="0"/>
              <a:t>x </a:t>
            </a:r>
            <a:r>
              <a:rPr lang="en-US" dirty="0" smtClean="0"/>
              <a:t>– 1)</a:t>
            </a:r>
            <a:r>
              <a:rPr lang="en-US" baseline="30000" dirty="0" smtClean="0"/>
              <a:t>2</a:t>
            </a:r>
            <a:r>
              <a:rPr lang="en-US" dirty="0" smtClean="0"/>
              <a:t>  + (y + 2)</a:t>
            </a:r>
            <a:r>
              <a:rPr lang="en-US" baseline="30000" dirty="0" smtClean="0"/>
              <a:t>2</a:t>
            </a:r>
            <a:r>
              <a:rPr lang="en-US" dirty="0" smtClean="0"/>
              <a:t>  = 16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3657600" y="76200"/>
            <a:ext cx="1981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4000" b="0" i="1" dirty="0">
              <a:solidFill>
                <a:schemeClr val="tx2"/>
              </a:solidFill>
            </a:endParaRP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533400" y="3581400"/>
          <a:ext cx="3187700" cy="950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8" name="Equation" r:id="rId3" imgW="1384200" imgH="419040" progId="">
                  <p:embed/>
                </p:oleObj>
              </mc:Choice>
              <mc:Fallback>
                <p:oleObj name="Equation" r:id="rId3" imgW="1384200" imgH="419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81400"/>
                        <a:ext cx="3187700" cy="950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4800600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1,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–2,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4,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2, and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Center: (1, –2)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Vertices: (1, –6) and (1, 2)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990600" y="5334000"/>
          <a:ext cx="2135187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Equation" r:id="rId5" imgW="927000" imgH="228600" progId="">
                  <p:embed/>
                </p:oleObj>
              </mc:Choice>
              <mc:Fallback>
                <p:oleObj name="Equation" r:id="rId5" imgW="927000" imgH="228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2135187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2819400"/>
            <a:ext cx="3352800" cy="400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</TotalTime>
  <Words>572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Wingdings</vt:lpstr>
      <vt:lpstr>Default Design</vt:lpstr>
      <vt:lpstr>Equation</vt:lpstr>
      <vt:lpstr>10.5 Conics and Calculus</vt:lpstr>
      <vt:lpstr>Conic Sections</vt:lpstr>
      <vt:lpstr>Circle</vt:lpstr>
      <vt:lpstr>Parabolas</vt:lpstr>
      <vt:lpstr>PowerPoint Presentation</vt:lpstr>
      <vt:lpstr>Ellipses</vt:lpstr>
      <vt:lpstr>Ellipses</vt:lpstr>
      <vt:lpstr>PowerPoint Presentation</vt:lpstr>
      <vt:lpstr>PowerPoint Presentation</vt:lpstr>
      <vt:lpstr>Eccentricity</vt:lpstr>
      <vt:lpstr>Hyperbolas</vt:lpstr>
      <vt:lpstr>Hyperbola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Conics</dc:title>
  <dc:subject>Radius of Convergence</dc:subject>
  <dc:creator>Phong Chau</dc:creator>
  <cp:lastModifiedBy>Chau,Phong Quoc</cp:lastModifiedBy>
  <cp:revision>158</cp:revision>
  <dcterms:created xsi:type="dcterms:W3CDTF">2003-02-12T06:58:55Z</dcterms:created>
  <dcterms:modified xsi:type="dcterms:W3CDTF">2016-04-01T21:12:35Z</dcterms:modified>
</cp:coreProperties>
</file>