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7" r:id="rId3"/>
    <p:sldId id="290" r:id="rId4"/>
    <p:sldId id="291" r:id="rId5"/>
    <p:sldId id="266" r:id="rId6"/>
    <p:sldId id="293" r:id="rId7"/>
    <p:sldId id="294" r:id="rId8"/>
    <p:sldId id="277" r:id="rId9"/>
    <p:sldId id="278" r:id="rId10"/>
    <p:sldId id="288" r:id="rId11"/>
    <p:sldId id="262" r:id="rId12"/>
    <p:sldId id="25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FF"/>
    <a:srgbClr val="E5FFE5"/>
    <a:srgbClr val="FFFFCC"/>
    <a:srgbClr val="800080"/>
    <a:srgbClr val="6699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728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A02E3-9731-4D39-A15F-DDF9FC8999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95E4A-6F3D-42C4-B197-21D121D308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8B598-4810-465D-8057-3AB7724E2F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70013" y="1827213"/>
            <a:ext cx="3579812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2225" y="1827213"/>
            <a:ext cx="3581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370013" y="3960813"/>
            <a:ext cx="3579812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2225" y="3960813"/>
            <a:ext cx="3581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92DF79E-2DA4-47F9-B6C4-200F24E0C9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44062-BDC5-445F-8F37-7819ED3C56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5A3C2-39E9-48CD-9BD1-A1B3A1BE2B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7321C7-529A-4C9A-9DA8-E422513DB3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6442E4-4B06-4CEE-A205-051CE94527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DF105-EBE7-4135-997A-855110C8B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C900B-1FBE-4708-9F1C-EA423EF01B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AFEDC-2110-46DA-B901-1C0A356C19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0E7D4F-14C5-402F-B686-9A96282274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9C07FE00-B587-4571-94AA-9E74B01505F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2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5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41.bin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4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219200" y="1828800"/>
            <a:ext cx="6858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b="1" smtClean="0">
                <a:solidFill>
                  <a:srgbClr val="FF0000"/>
                </a:solidFill>
              </a:rPr>
              <a:t>11.1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Sequences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23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066800" y="2990850"/>
          <a:ext cx="1547813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9" name="Equation" r:id="rId3" imgW="507960" imgH="393480" progId="Equation.3">
                  <p:embed/>
                </p:oleObj>
              </mc:Choice>
              <mc:Fallback>
                <p:oleObj name="Equation" r:id="rId3" imgW="5079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990850"/>
                        <a:ext cx="1547813" cy="1200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160258" y="2168524"/>
          <a:ext cx="1735342" cy="7270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0" name="Equation" r:id="rId5" imgW="545760" imgH="228600" progId="Equation.3">
                  <p:embed/>
                </p:oleObj>
              </mc:Choice>
              <mc:Fallback>
                <p:oleObj name="Equation" r:id="rId5" imgW="54576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0258" y="2168524"/>
                        <a:ext cx="1735342" cy="7270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5" name="Object 5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914400" y="4394200"/>
          <a:ext cx="19050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1" name="Equation" r:id="rId7" imgW="634680" imgH="393480" progId="Equation.3">
                  <p:embed/>
                </p:oleObj>
              </mc:Choice>
              <mc:Fallback>
                <p:oleObj name="Equation" r:id="rId7" imgW="6346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394200"/>
                        <a:ext cx="1905000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6" name="Object 6"/>
          <p:cNvGraphicFramePr>
            <a:graphicFrameLocks noChangeAspect="1"/>
          </p:cNvGraphicFramePr>
          <p:nvPr/>
        </p:nvGraphicFramePr>
        <p:xfrm>
          <a:off x="4630738" y="4267200"/>
          <a:ext cx="2874962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2" name="Equation" r:id="rId9" imgW="939600" imgH="419040" progId="Equation.DSMT4">
                  <p:embed/>
                </p:oleObj>
              </mc:Choice>
              <mc:Fallback>
                <p:oleObj name="Equation" r:id="rId9" imgW="939600" imgH="419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0738" y="4267200"/>
                        <a:ext cx="2874962" cy="1279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7" name="Object 7"/>
          <p:cNvGraphicFramePr>
            <a:graphicFrameLocks noChangeAspect="1"/>
          </p:cNvGraphicFramePr>
          <p:nvPr/>
        </p:nvGraphicFramePr>
        <p:xfrm>
          <a:off x="4648200" y="3224212"/>
          <a:ext cx="2641600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3" name="Equation" r:id="rId11" imgW="863280" imgH="241200" progId="Equation.3">
                  <p:embed/>
                </p:oleObj>
              </mc:Choice>
              <mc:Fallback>
                <p:oleObj name="Equation" r:id="rId11" imgW="86328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224212"/>
                        <a:ext cx="2641600" cy="738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429000" y="304800"/>
            <a:ext cx="2286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Examples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3400" y="1143000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Determine whether the sequence is </a:t>
            </a:r>
            <a:r>
              <a:rPr lang="en-US" u="sng" dirty="0" smtClean="0">
                <a:solidFill>
                  <a:srgbClr val="FF3300"/>
                </a:solidFill>
              </a:rPr>
              <a:t>bounded</a:t>
            </a:r>
            <a:r>
              <a:rPr lang="en-US" dirty="0" smtClean="0"/>
              <a:t>, </a:t>
            </a:r>
            <a:r>
              <a:rPr lang="en-US" u="sng" dirty="0" smtClean="0">
                <a:solidFill>
                  <a:srgbClr val="FF0000"/>
                </a:solidFill>
              </a:rPr>
              <a:t>monotonic</a:t>
            </a:r>
            <a:r>
              <a:rPr lang="en-US" dirty="0" smtClean="0"/>
              <a:t> and </a:t>
            </a:r>
            <a:r>
              <a:rPr lang="en-US" u="sng" dirty="0" smtClean="0">
                <a:solidFill>
                  <a:srgbClr val="FF0000"/>
                </a:solidFill>
              </a:rPr>
              <a:t>convergent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52232" name="Object 8"/>
          <p:cNvGraphicFramePr>
            <a:graphicFrameLocks noChangeAspect="1"/>
          </p:cNvGraphicFramePr>
          <p:nvPr/>
        </p:nvGraphicFramePr>
        <p:xfrm>
          <a:off x="4957763" y="2081213"/>
          <a:ext cx="2020887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4" name="Equation" r:id="rId13" imgW="660240" imgH="241200" progId="Equation.3">
                  <p:embed/>
                </p:oleObj>
              </mc:Choice>
              <mc:Fallback>
                <p:oleObj name="Equation" r:id="rId13" imgW="660240" imgH="241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7763" y="2081213"/>
                        <a:ext cx="2020887" cy="738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609600" y="457200"/>
            <a:ext cx="8048625" cy="12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geometric sequence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is a sequence in which the ratios between two consecutive terms are the same. That same ratio is called the </a:t>
            </a:r>
            <a:r>
              <a:rPr lang="en-US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common </a:t>
            </a:r>
            <a:r>
              <a:rPr lang="en-US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ratio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066800" y="3657600"/>
            <a:ext cx="3733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Geometric sequences can be defined recursively:</a:t>
            </a:r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5500688" y="2052637"/>
          <a:ext cx="903287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0" name="Equation" r:id="rId3" imgW="431640" imgH="164880" progId="Equation.DSMT4">
                  <p:embed/>
                </p:oleObj>
              </mc:Choice>
              <mc:Fallback>
                <p:oleObj name="Equation" r:id="rId3" imgW="431640" imgH="1648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88" y="2052637"/>
                        <a:ext cx="903287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762000" y="2039937"/>
            <a:ext cx="1455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Example:</a:t>
            </a:r>
          </a:p>
        </p:txBody>
      </p:sp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2262188" y="2070100"/>
          <a:ext cx="2579687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1" name="Equation" r:id="rId5" imgW="1231560" imgH="203040" progId="Equation.DSMT4">
                  <p:embed/>
                </p:oleObj>
              </mc:Choice>
              <mc:Fallback>
                <p:oleObj name="Equation" r:id="rId5" imgW="123156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2188" y="2070100"/>
                        <a:ext cx="2579687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631" name="Group 7"/>
          <p:cNvGrpSpPr>
            <a:grpSpLocks/>
          </p:cNvGrpSpPr>
          <p:nvPr/>
        </p:nvGrpSpPr>
        <p:grpSpPr bwMode="auto">
          <a:xfrm>
            <a:off x="5257800" y="3733800"/>
            <a:ext cx="1981200" cy="685800"/>
            <a:chOff x="2928" y="2064"/>
            <a:chExt cx="1248" cy="432"/>
          </a:xfrm>
        </p:grpSpPr>
        <p:sp>
          <p:nvSpPr>
            <p:cNvPr id="26632" name="Rectangle 8"/>
            <p:cNvSpPr>
              <a:spLocks noChangeArrowheads="1"/>
            </p:cNvSpPr>
            <p:nvPr/>
          </p:nvSpPr>
          <p:spPr bwMode="auto">
            <a:xfrm>
              <a:off x="2928" y="2064"/>
              <a:ext cx="1248" cy="43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6633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97014398"/>
                </p:ext>
              </p:extLst>
            </p:nvPr>
          </p:nvGraphicFramePr>
          <p:xfrm>
            <a:off x="3073" y="2113"/>
            <a:ext cx="938" cy="3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52" name="Equation" r:id="rId7" imgW="711000" imgH="228600" progId="Equation.DSMT4">
                    <p:embed/>
                  </p:oleObj>
                </mc:Choice>
                <mc:Fallback>
                  <p:oleObj name="Equation" r:id="rId7" imgW="711000" imgH="228600" progId="Equation.DSMT4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3" y="2113"/>
                          <a:ext cx="938" cy="30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6635" name="Object 11"/>
          <p:cNvGraphicFramePr>
            <a:graphicFrameLocks noChangeAspect="1"/>
          </p:cNvGraphicFramePr>
          <p:nvPr/>
        </p:nvGraphicFramePr>
        <p:xfrm>
          <a:off x="5486400" y="2473325"/>
          <a:ext cx="11430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3" name="Equation" r:id="rId9" imgW="545760" imgH="419040" progId="Equation.DSMT4">
                  <p:embed/>
                </p:oleObj>
              </mc:Choice>
              <mc:Fallback>
                <p:oleObj name="Equation" r:id="rId9" imgW="545760" imgH="4190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473325"/>
                        <a:ext cx="1143000" cy="879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6" name="Object 12"/>
          <p:cNvGraphicFramePr>
            <a:graphicFrameLocks noChangeAspect="1"/>
          </p:cNvGraphicFramePr>
          <p:nvPr/>
        </p:nvGraphicFramePr>
        <p:xfrm>
          <a:off x="2222500" y="2698750"/>
          <a:ext cx="2578100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4" name="Equation" r:id="rId11" imgW="1231560" imgH="228600" progId="Equation.DSMT4">
                  <p:embed/>
                </p:oleObj>
              </mc:Choice>
              <mc:Fallback>
                <p:oleObj name="Equation" r:id="rId11" imgW="1231560" imgH="2286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0" y="2698750"/>
                        <a:ext cx="2578100" cy="481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7" name="Object 13"/>
          <p:cNvGraphicFramePr>
            <a:graphicFrameLocks noChangeAspect="1"/>
          </p:cNvGraphicFramePr>
          <p:nvPr/>
        </p:nvGraphicFramePr>
        <p:xfrm>
          <a:off x="6811963" y="2735262"/>
          <a:ext cx="63817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5" name="Equation" r:id="rId13" imgW="304560" imgH="177480" progId="Equation.DSMT4">
                  <p:embed/>
                </p:oleObj>
              </mc:Choice>
              <mc:Fallback>
                <p:oleObj name="Equation" r:id="rId13" imgW="304560" imgH="1774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1963" y="2735262"/>
                        <a:ext cx="638175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2209800" y="4953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or explicitly:</a:t>
            </a:r>
          </a:p>
        </p:txBody>
      </p:sp>
      <p:grpSp>
        <p:nvGrpSpPr>
          <p:cNvPr id="26643" name="Group 19"/>
          <p:cNvGrpSpPr>
            <a:grpSpLocks/>
          </p:cNvGrpSpPr>
          <p:nvPr/>
        </p:nvGrpSpPr>
        <p:grpSpPr bwMode="auto">
          <a:xfrm>
            <a:off x="5334000" y="4953000"/>
            <a:ext cx="1981200" cy="685800"/>
            <a:chOff x="3504" y="3264"/>
            <a:chExt cx="1248" cy="432"/>
          </a:xfrm>
        </p:grpSpPr>
        <p:sp>
          <p:nvSpPr>
            <p:cNvPr id="26641" name="Rectangle 17"/>
            <p:cNvSpPr>
              <a:spLocks noChangeArrowheads="1"/>
            </p:cNvSpPr>
            <p:nvPr/>
          </p:nvSpPr>
          <p:spPr bwMode="auto">
            <a:xfrm>
              <a:off x="3504" y="3264"/>
              <a:ext cx="1248" cy="432"/>
            </a:xfrm>
            <a:prstGeom prst="rect">
              <a:avLst/>
            </a:prstGeom>
            <a:ln>
              <a:solidFill>
                <a:srgbClr val="FF3300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graphicFrame>
          <p:nvGraphicFramePr>
            <p:cNvPr id="26642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13115301"/>
                </p:ext>
              </p:extLst>
            </p:nvPr>
          </p:nvGraphicFramePr>
          <p:xfrm>
            <a:off x="3633" y="3303"/>
            <a:ext cx="970" cy="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56" name="Equation" r:id="rId15" imgW="736560" imgH="241200" progId="Equation.DSMT4">
                    <p:embed/>
                  </p:oleObj>
                </mc:Choice>
                <mc:Fallback>
                  <p:oleObj name="Equation" r:id="rId15" imgW="736560" imgH="241200" progId="Equation.DSMT4">
                    <p:embed/>
                    <p:pic>
                      <p:nvPicPr>
                        <p:cNvPr id="0" name="Picture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33" y="3303"/>
                          <a:ext cx="970" cy="31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26629" grpId="0"/>
      <p:bldP spid="266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609600" y="990600"/>
            <a:ext cx="8048625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A sequence is defined </a:t>
            </a:r>
            <a:r>
              <a:rPr lang="en-US" dirty="0">
                <a:solidFill>
                  <a:srgbClr val="FF3300"/>
                </a:solidFill>
              </a:rPr>
              <a:t>recursively</a:t>
            </a:r>
            <a:r>
              <a:rPr lang="en-US" dirty="0"/>
              <a:t> if there is a formula that relates </a:t>
            </a:r>
            <a:r>
              <a:rPr lang="en-US" sz="2800" i="1" dirty="0">
                <a:latin typeface="Times New Roman" pitchFamily="18" charset="0"/>
              </a:rPr>
              <a:t>a</a:t>
            </a:r>
            <a:r>
              <a:rPr lang="en-US" sz="2800" i="1" baseline="-25000" dirty="0">
                <a:latin typeface="Times New Roman" pitchFamily="18" charset="0"/>
              </a:rPr>
              <a:t>n</a:t>
            </a:r>
            <a:r>
              <a:rPr lang="en-US" dirty="0"/>
              <a:t> to previous terms.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57200" y="29718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We find each term by looking at the term or terms before it:</a:t>
            </a:r>
          </a:p>
        </p:txBody>
      </p:sp>
      <p:grpSp>
        <p:nvGrpSpPr>
          <p:cNvPr id="23567" name="Group 15"/>
          <p:cNvGrpSpPr>
            <a:grpSpLocks/>
          </p:cNvGrpSpPr>
          <p:nvPr/>
        </p:nvGrpSpPr>
        <p:grpSpPr bwMode="auto">
          <a:xfrm>
            <a:off x="914400" y="2209800"/>
            <a:ext cx="6624638" cy="479425"/>
            <a:chOff x="576" y="1392"/>
            <a:chExt cx="4173" cy="302"/>
          </a:xfrm>
        </p:grpSpPr>
        <p:graphicFrame>
          <p:nvGraphicFramePr>
            <p:cNvPr id="23555" name="Object 3"/>
            <p:cNvGraphicFramePr>
              <a:graphicFrameLocks noChangeAspect="1"/>
            </p:cNvGraphicFramePr>
            <p:nvPr/>
          </p:nvGraphicFramePr>
          <p:xfrm>
            <a:off x="2640" y="1392"/>
            <a:ext cx="2109" cy="3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71" name="Equation" r:id="rId3" imgW="1600200" imgH="228600" progId="Equation.DSMT4">
                    <p:embed/>
                  </p:oleObj>
                </mc:Choice>
                <mc:Fallback>
                  <p:oleObj name="Equation" r:id="rId3" imgW="1600200" imgH="22860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0" y="1392"/>
                          <a:ext cx="2109" cy="3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56" name="Text Box 4"/>
            <p:cNvSpPr txBox="1">
              <a:spLocks noChangeArrowheads="1"/>
            </p:cNvSpPr>
            <p:nvPr/>
          </p:nvSpPr>
          <p:spPr bwMode="auto">
            <a:xfrm>
              <a:off x="576" y="1392"/>
              <a:ext cx="9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/>
                <a:t>Example:</a:t>
              </a:r>
            </a:p>
          </p:txBody>
        </p:sp>
        <p:graphicFrame>
          <p:nvGraphicFramePr>
            <p:cNvPr id="23560" name="Object 8"/>
            <p:cNvGraphicFramePr>
              <a:graphicFrameLocks noChangeAspect="1"/>
            </p:cNvGraphicFramePr>
            <p:nvPr/>
          </p:nvGraphicFramePr>
          <p:xfrm>
            <a:off x="1680" y="1392"/>
            <a:ext cx="502" cy="3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72" name="Equation" r:id="rId5" imgW="380880" imgH="228600" progId="Equation.DSMT4">
                    <p:embed/>
                  </p:oleObj>
                </mc:Choice>
                <mc:Fallback>
                  <p:oleObj name="Equation" r:id="rId5" imgW="380880" imgH="228600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0" y="1392"/>
                          <a:ext cx="502" cy="3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3561" name="Object 9"/>
          <p:cNvGraphicFramePr>
            <a:graphicFrameLocks noChangeAspect="1"/>
          </p:cNvGraphicFramePr>
          <p:nvPr/>
        </p:nvGraphicFramePr>
        <p:xfrm>
          <a:off x="1905000" y="3581400"/>
          <a:ext cx="79692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3" name="Equation" r:id="rId7" imgW="380880" imgH="228600" progId="Equation.DSMT4">
                  <p:embed/>
                </p:oleObj>
              </mc:Choice>
              <mc:Fallback>
                <p:oleObj name="Equation" r:id="rId7" imgW="380880" imgH="2286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581400"/>
                        <a:ext cx="796925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2" name="Object 10"/>
          <p:cNvGraphicFramePr>
            <a:graphicFrameLocks noChangeAspect="1"/>
          </p:cNvGraphicFramePr>
          <p:nvPr/>
        </p:nvGraphicFramePr>
        <p:xfrm>
          <a:off x="1851025" y="4343400"/>
          <a:ext cx="180657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4" name="Equation" r:id="rId9" imgW="863280" imgH="228600" progId="Equation.DSMT4">
                  <p:embed/>
                </p:oleObj>
              </mc:Choice>
              <mc:Fallback>
                <p:oleObj name="Equation" r:id="rId9" imgW="863280" imgH="2286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1025" y="4343400"/>
                        <a:ext cx="1806575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3" name="Object 11"/>
          <p:cNvGraphicFramePr>
            <a:graphicFrameLocks noChangeAspect="1"/>
          </p:cNvGraphicFramePr>
          <p:nvPr/>
        </p:nvGraphicFramePr>
        <p:xfrm>
          <a:off x="1824038" y="5127625"/>
          <a:ext cx="1833562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5" name="Equation" r:id="rId11" imgW="876240" imgH="228600" progId="Equation.DSMT4">
                  <p:embed/>
                </p:oleObj>
              </mc:Choice>
              <mc:Fallback>
                <p:oleObj name="Equation" r:id="rId11" imgW="876240" imgH="2286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4038" y="5127625"/>
                        <a:ext cx="1833562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4" name="Object 12"/>
          <p:cNvGraphicFramePr>
            <a:graphicFrameLocks noChangeAspect="1"/>
          </p:cNvGraphicFramePr>
          <p:nvPr/>
        </p:nvGraphicFramePr>
        <p:xfrm>
          <a:off x="1828800" y="5791200"/>
          <a:ext cx="1966912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6" name="Equation" r:id="rId13" imgW="939600" imgH="228600" progId="Equation.DSMT4">
                  <p:embed/>
                </p:oleObj>
              </mc:Choice>
              <mc:Fallback>
                <p:oleObj name="Equation" r:id="rId13" imgW="939600" imgH="2286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791200"/>
                        <a:ext cx="1966912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09600" y="1066800"/>
            <a:ext cx="8048625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A </a:t>
            </a:r>
            <a:r>
              <a:rPr lang="en-US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sequence</a:t>
            </a:r>
            <a:r>
              <a:rPr lang="en-US" dirty="0">
                <a:latin typeface="Arial" pitchFamily="34" charset="0"/>
                <a:cs typeface="Arial" pitchFamily="34" charset="0"/>
              </a:rPr>
              <a:t> is a list of numbers written in an explicit order.</a:t>
            </a:r>
          </a:p>
        </p:txBody>
      </p:sp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2614613" y="2057400"/>
          <a:ext cx="3881437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Equation" r:id="rId3" imgW="1854000" imgH="279360" progId="Equation.DSMT4">
                  <p:embed/>
                </p:oleObj>
              </mc:Choice>
              <mc:Fallback>
                <p:oleObj name="Equation" r:id="rId3" imgW="1854000" imgH="2793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4613" y="2057400"/>
                        <a:ext cx="3881437" cy="58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1" name="Line 7"/>
          <p:cNvSpPr>
            <a:spLocks noChangeShapeType="1"/>
          </p:cNvSpPr>
          <p:nvPr/>
        </p:nvSpPr>
        <p:spPr bwMode="auto">
          <a:xfrm flipH="1" flipV="1">
            <a:off x="5791200" y="2590800"/>
            <a:ext cx="304800" cy="5334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6096000" y="2819400"/>
            <a:ext cx="1309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>
                <a:solidFill>
                  <a:srgbClr val="0000FF"/>
                </a:solidFill>
              </a:rPr>
              <a:t>th term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685800" y="3352800"/>
            <a:ext cx="7712075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Any real-valued function with domain a subset of the positive integers is a sequence.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457200" y="4343400"/>
            <a:ext cx="8437563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If the domain is finite, then the sequence is a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finite sequence</a:t>
            </a:r>
            <a:r>
              <a:rPr lang="en-US" dirty="0"/>
              <a:t>.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152400" y="4953000"/>
            <a:ext cx="8831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In calculus, we will mostly be concerned with </a:t>
            </a:r>
            <a:r>
              <a:rPr lang="en-US" dirty="0">
                <a:solidFill>
                  <a:srgbClr val="FF3300"/>
                </a:solidFill>
              </a:rPr>
              <a:t>infinite sequences</a:t>
            </a:r>
            <a:r>
              <a:rPr lang="en-US" dirty="0"/>
              <a:t>.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200400" y="241013"/>
            <a:ext cx="22134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Sequence</a:t>
            </a:r>
            <a:endParaRPr lang="en-US" sz="32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 animBg="1"/>
      <p:bldP spid="21512" grpId="0"/>
      <p:bldP spid="21513" grpId="0" animBg="1"/>
      <p:bldP spid="21514" grpId="0" animBg="1"/>
      <p:bldP spid="215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486400"/>
            <a:ext cx="87630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The </a:t>
            </a:r>
            <a:r>
              <a:rPr lang="en-US" dirty="0"/>
              <a:t>last example is a </a:t>
            </a:r>
            <a:r>
              <a:rPr lang="en-US" i="1" dirty="0">
                <a:solidFill>
                  <a:srgbClr val="FF0000"/>
                </a:solidFill>
              </a:rPr>
              <a:t>recursively</a:t>
            </a:r>
            <a:r>
              <a:rPr lang="en-US" dirty="0"/>
              <a:t> defined sequence known as the Fibonacci </a:t>
            </a:r>
            <a:r>
              <a:rPr lang="en-US" dirty="0" smtClean="0"/>
              <a:t>Sequence.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828800" y="914400"/>
          <a:ext cx="4186238" cy="4400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6" name="Equation" r:id="rId3" imgW="1485720" imgH="1562040" progId="Equation.DSMT4">
                  <p:embed/>
                </p:oleObj>
              </mc:Choice>
              <mc:Fallback>
                <p:oleObj name="Equation" r:id="rId3" imgW="1485720" imgH="1562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914400"/>
                        <a:ext cx="4186238" cy="44005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429000" y="241013"/>
            <a:ext cx="220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Examples</a:t>
            </a:r>
            <a:endParaRPr lang="en-US" sz="32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5181599"/>
          </a:xfrm>
        </p:spPr>
        <p:txBody>
          <a:bodyPr/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Let’s take a look at the sequence</a:t>
            </a: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What will happen as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gets large?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If a sequence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{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2800" i="1" baseline="-25000" dirty="0">
                <a:latin typeface="Arial" pitchFamily="34" charset="0"/>
                <a:cs typeface="Arial" pitchFamily="34" charset="0"/>
              </a:rPr>
              <a:t>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} approach a number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as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n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approaches infinity, we will write</a:t>
            </a:r>
            <a:endParaRPr lang="en-US" sz="2800" i="1" dirty="0">
              <a:latin typeface="Arial" pitchFamily="34" charset="0"/>
              <a:cs typeface="Arial" pitchFamily="34" charset="0"/>
            </a:endParaRP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and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say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that the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sequence 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converges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to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L.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If the limit of a sequence does not exist, then the sequence </a:t>
            </a:r>
            <a:r>
              <a:rPr lang="en-US" sz="2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diverges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6400800" y="1066800"/>
          <a:ext cx="1752600" cy="106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2" name="Equation" r:id="rId3" imgW="647640" imgH="393480" progId="Equation.DSMT4">
                  <p:embed/>
                </p:oleObj>
              </mc:Choice>
              <mc:Fallback>
                <p:oleObj name="Equation" r:id="rId3" imgW="64764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066800"/>
                        <a:ext cx="1752600" cy="1065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6320969" y="3646487"/>
          <a:ext cx="1680031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3" name="Equation" r:id="rId5" imgW="672840" imgH="279360" progId="Equation.DSMT4">
                  <p:embed/>
                </p:oleObj>
              </mc:Choice>
              <mc:Fallback>
                <p:oleObj name="Equation" r:id="rId5" imgW="672840" imgH="2793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0969" y="3646487"/>
                        <a:ext cx="1680031" cy="696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981200" y="329625"/>
            <a:ext cx="4876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Limit and Convergence</a:t>
            </a:r>
            <a:endParaRPr lang="en-US" sz="32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30" name="Group 10"/>
          <p:cNvGrpSpPr>
            <a:grpSpLocks/>
          </p:cNvGrpSpPr>
          <p:nvPr/>
        </p:nvGrpSpPr>
        <p:grpSpPr bwMode="auto">
          <a:xfrm>
            <a:off x="669925" y="1066800"/>
            <a:ext cx="4173538" cy="825500"/>
            <a:chOff x="422" y="1008"/>
            <a:chExt cx="2629" cy="520"/>
          </a:xfrm>
        </p:grpSpPr>
        <p:sp>
          <p:nvSpPr>
            <p:cNvPr id="30727" name="Text Box 7"/>
            <p:cNvSpPr txBox="1">
              <a:spLocks noChangeArrowheads="1"/>
            </p:cNvSpPr>
            <p:nvPr/>
          </p:nvSpPr>
          <p:spPr bwMode="auto">
            <a:xfrm>
              <a:off x="422" y="1129"/>
              <a:ext cx="26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Does                      converge?</a:t>
              </a:r>
            </a:p>
          </p:txBody>
        </p:sp>
        <p:graphicFrame>
          <p:nvGraphicFramePr>
            <p:cNvPr id="30728" name="Object 8"/>
            <p:cNvGraphicFramePr>
              <a:graphicFrameLocks noChangeAspect="1"/>
            </p:cNvGraphicFramePr>
            <p:nvPr/>
          </p:nvGraphicFramePr>
          <p:xfrm>
            <a:off x="1047" y="1008"/>
            <a:ext cx="921" cy="5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42" name="Equation" r:id="rId3" imgW="698400" imgH="393480" progId="Equation.DSMT4">
                    <p:embed/>
                  </p:oleObj>
                </mc:Choice>
                <mc:Fallback>
                  <p:oleObj name="Equation" r:id="rId3" imgW="698400" imgH="393480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47" y="1008"/>
                          <a:ext cx="921" cy="5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0729" name="Object 9"/>
          <p:cNvGraphicFramePr>
            <a:graphicFrameLocks noChangeAspect="1"/>
          </p:cNvGraphicFramePr>
          <p:nvPr/>
        </p:nvGraphicFramePr>
        <p:xfrm>
          <a:off x="1679575" y="2362200"/>
          <a:ext cx="1303338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3" name="Equation" r:id="rId5" imgW="622080" imgH="393480" progId="Equation.DSMT4">
                  <p:embed/>
                </p:oleObj>
              </mc:Choice>
              <mc:Fallback>
                <p:oleObj name="Equation" r:id="rId5" imgW="62208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9575" y="2362200"/>
                        <a:ext cx="1303338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3200400" y="2329542"/>
          <a:ext cx="2047875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4" name="Equation" r:id="rId7" imgW="977760" imgH="431640" progId="Equation.DSMT4">
                  <p:embed/>
                </p:oleObj>
              </mc:Choice>
              <mc:Fallback>
                <p:oleObj name="Equation" r:id="rId7" imgW="977760" imgH="4316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329542"/>
                        <a:ext cx="2047875" cy="906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2" name="Object 12"/>
          <p:cNvGraphicFramePr>
            <a:graphicFrameLocks noChangeAspect="1"/>
          </p:cNvGraphicFramePr>
          <p:nvPr/>
        </p:nvGraphicFramePr>
        <p:xfrm>
          <a:off x="5519058" y="2344056"/>
          <a:ext cx="2208213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5" name="Equation" r:id="rId9" imgW="1054080" imgH="393480" progId="Equation.DSMT4">
                  <p:embed/>
                </p:oleObj>
              </mc:Choice>
              <mc:Fallback>
                <p:oleObj name="Equation" r:id="rId9" imgW="1054080" imgH="3934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058" y="2344056"/>
                        <a:ext cx="2208213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3" name="Freeform 13"/>
          <p:cNvSpPr>
            <a:spLocks/>
          </p:cNvSpPr>
          <p:nvPr/>
        </p:nvSpPr>
        <p:spPr bwMode="auto">
          <a:xfrm>
            <a:off x="6365196" y="2380568"/>
            <a:ext cx="211137" cy="863600"/>
          </a:xfrm>
          <a:custGeom>
            <a:avLst/>
            <a:gdLst/>
            <a:ahLst/>
            <a:cxnLst>
              <a:cxn ang="0">
                <a:pos x="133" y="0"/>
              </a:cxn>
              <a:cxn ang="0">
                <a:pos x="0" y="544"/>
              </a:cxn>
            </a:cxnLst>
            <a:rect l="0" t="0" r="r" b="b"/>
            <a:pathLst>
              <a:path w="133" h="544">
                <a:moveTo>
                  <a:pt x="133" y="0"/>
                </a:moveTo>
                <a:lnTo>
                  <a:pt x="0" y="544"/>
                </a:lnTo>
              </a:path>
            </a:pathLst>
          </a:custGeom>
          <a:noFill/>
          <a:ln w="31750">
            <a:solidFill>
              <a:srgbClr val="339966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30734" name="Object 14"/>
          <p:cNvGraphicFramePr>
            <a:graphicFrameLocks noChangeAspect="1"/>
          </p:cNvGraphicFramePr>
          <p:nvPr/>
        </p:nvGraphicFramePr>
        <p:xfrm>
          <a:off x="5562600" y="3436937"/>
          <a:ext cx="984250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6" name="Equation" r:id="rId11" imgW="469800" imgH="177480" progId="Equation.DSMT4">
                  <p:embed/>
                </p:oleObj>
              </mc:Choice>
              <mc:Fallback>
                <p:oleObj name="Equation" r:id="rId11" imgW="469800" imgH="17748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436937"/>
                        <a:ext cx="984250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5" name="Object 15"/>
          <p:cNvGraphicFramePr>
            <a:graphicFrameLocks noChangeAspect="1"/>
          </p:cNvGraphicFramePr>
          <p:nvPr/>
        </p:nvGraphicFramePr>
        <p:xfrm>
          <a:off x="5638800" y="4073525"/>
          <a:ext cx="503237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7" name="Equation" r:id="rId13" imgW="241200" imgH="164880" progId="Equation.DSMT4">
                  <p:embed/>
                </p:oleObj>
              </mc:Choice>
              <mc:Fallback>
                <p:oleObj name="Equation" r:id="rId13" imgW="241200" imgH="16488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073525"/>
                        <a:ext cx="503237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990600" y="4572000"/>
            <a:ext cx="762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The sequence converges </a:t>
            </a:r>
            <a:r>
              <a:rPr lang="en-US" dirty="0" smtClean="0"/>
              <a:t>to 2</a:t>
            </a:r>
            <a:r>
              <a:rPr lang="en-US" dirty="0"/>
              <a:t>.</a:t>
            </a: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3429000" y="241013"/>
            <a:ext cx="19848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Example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685800" y="5257800"/>
            <a:ext cx="762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sequence.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3" grpId="0" animBg="1"/>
      <p:bldP spid="30736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382000" cy="5486400"/>
          </a:xfrm>
        </p:spPr>
        <p:txBody>
          <a:bodyPr/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Same as limit laws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for functions in chapter 2.</a:t>
            </a:r>
          </a:p>
          <a:p>
            <a:r>
              <a:rPr lang="en-US" sz="2800" u="sng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Theorem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Squeeze Theorem</a:t>
            </a:r>
          </a:p>
          <a:p>
            <a:r>
              <a:rPr lang="en-US" sz="2800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Absolute Value Theorem</a:t>
            </a:r>
            <a:r>
              <a:rPr 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For the sequence {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i="1" baseline="-25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},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4453" name="Object 5"/>
          <p:cNvGraphicFramePr>
            <a:graphicFrameLocks noChangeAspect="1"/>
          </p:cNvGraphicFramePr>
          <p:nvPr/>
        </p:nvGraphicFramePr>
        <p:xfrm>
          <a:off x="400050" y="95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4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9525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14600" y="241013"/>
            <a:ext cx="441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Properties of Limits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09600" y="1905000"/>
            <a:ext cx="8048625" cy="23083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Let </a:t>
            </a:r>
            <a:r>
              <a:rPr lang="en-US" i="1" dirty="0" smtClean="0">
                <a:latin typeface="+mj-lt"/>
                <a:cs typeface="Arial" pitchFamily="34" charset="0"/>
              </a:rPr>
              <a:t>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dirty="0" smtClean="0">
                <a:latin typeface="+mj-lt"/>
                <a:cs typeface="Arial" pitchFamily="34" charset="0"/>
              </a:rPr>
              <a:t>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be a function of a real variable such that 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If  {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i="1" baseline="-25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}  is a sequence such that </a:t>
            </a:r>
            <a:r>
              <a:rPr lang="en-US" i="1" dirty="0" smtClean="0">
                <a:latin typeface="+mj-lt"/>
                <a:cs typeface="Arial" pitchFamily="34" charset="0"/>
              </a:rPr>
              <a:t>f </a:t>
            </a:r>
            <a:r>
              <a:rPr lang="en-US" dirty="0" smtClean="0">
                <a:latin typeface="+mj-lt"/>
                <a:cs typeface="Arial" pitchFamily="34" charset="0"/>
              </a:rPr>
              <a:t>(</a:t>
            </a:r>
            <a:r>
              <a:rPr lang="en-US" i="1" dirty="0" smtClean="0">
                <a:latin typeface="+mj-lt"/>
                <a:cs typeface="Arial" pitchFamily="34" charset="0"/>
              </a:rPr>
              <a:t>n</a:t>
            </a:r>
            <a:r>
              <a:rPr lang="en-US" dirty="0" smtClean="0">
                <a:latin typeface="+mj-lt"/>
                <a:cs typeface="Arial" pitchFamily="34" charset="0"/>
              </a:rPr>
              <a:t>) = </a:t>
            </a:r>
            <a:r>
              <a:rPr lang="en-US" i="1" dirty="0" smtClean="0">
                <a:latin typeface="+mj-lt"/>
                <a:cs typeface="Arial" pitchFamily="34" charset="0"/>
              </a:rPr>
              <a:t>a</a:t>
            </a:r>
            <a:r>
              <a:rPr lang="en-US" i="1" baseline="-25000" dirty="0" smtClean="0">
                <a:latin typeface="+mj-lt"/>
                <a:cs typeface="Arial" pitchFamily="34" charset="0"/>
              </a:rPr>
              <a:t>n</a:t>
            </a:r>
            <a:r>
              <a:rPr lang="en-US" dirty="0" smtClean="0">
                <a:latin typeface="+mj-lt"/>
                <a:cs typeface="Arial" pitchFamily="34" charset="0"/>
              </a:rPr>
              <a:t>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for every positive integer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then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3411538" y="3417888"/>
          <a:ext cx="1863725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5" name="Equation" r:id="rId5" imgW="672840" imgH="279360" progId="Equation.DSMT4">
                  <p:embed/>
                </p:oleObj>
              </mc:Choice>
              <mc:Fallback>
                <p:oleObj name="Equation" r:id="rId5" imgW="672840" imgH="2793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1538" y="3417888"/>
                        <a:ext cx="1863725" cy="773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6" name="Object 4"/>
          <p:cNvGraphicFramePr>
            <a:graphicFrameLocks noChangeAspect="1"/>
          </p:cNvGraphicFramePr>
          <p:nvPr/>
        </p:nvGraphicFramePr>
        <p:xfrm>
          <a:off x="3200400" y="2362200"/>
          <a:ext cx="2133600" cy="721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6" name="Equation" r:id="rId7" imgW="825480" imgH="279360" progId="Equation.DSMT4">
                  <p:embed/>
                </p:oleObj>
              </mc:Choice>
              <mc:Fallback>
                <p:oleObj name="Equation" r:id="rId7" imgW="825480" imgH="2793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362200"/>
                        <a:ext cx="2133600" cy="7215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9" name="Object 7"/>
          <p:cNvGraphicFramePr>
            <a:graphicFrameLocks noChangeAspect="1"/>
          </p:cNvGraphicFramePr>
          <p:nvPr/>
        </p:nvGraphicFramePr>
        <p:xfrm>
          <a:off x="3892550" y="5410200"/>
          <a:ext cx="4914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7" name="Equation" r:id="rId9" imgW="4914720" imgH="685800" progId="Equation.DSMT4">
                  <p:embed/>
                </p:oleObj>
              </mc:Choice>
              <mc:Fallback>
                <p:oleObj name="Equation" r:id="rId9" imgW="4914720" imgH="6858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2550" y="5410200"/>
                        <a:ext cx="49149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04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104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104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uiExpand="1" build="p" autoUpdateAnimBg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23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838200" y="3124200"/>
          <a:ext cx="2209800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4" name="Equation" r:id="rId3" imgW="723600" imgH="393480" progId="Equation.3">
                  <p:embed/>
                </p:oleObj>
              </mc:Choice>
              <mc:Fallback>
                <p:oleObj name="Equation" r:id="rId3" imgW="7236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124200"/>
                        <a:ext cx="2209800" cy="1200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914400" y="1752600"/>
          <a:ext cx="1371600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5" name="Equation" r:id="rId5" imgW="444240" imgH="393480" progId="Equation.3">
                  <p:embed/>
                </p:oleObj>
              </mc:Choice>
              <mc:Fallback>
                <p:oleObj name="Equation" r:id="rId5" imgW="44424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52600"/>
                        <a:ext cx="1371600" cy="121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5" name="Object 5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914400" y="4724400"/>
          <a:ext cx="1905000" cy="128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6" name="Equation" r:id="rId7" imgW="583920" imgH="393480" progId="Equation.3">
                  <p:embed/>
                </p:oleObj>
              </mc:Choice>
              <mc:Fallback>
                <p:oleObj name="Equation" r:id="rId7" imgW="58392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724400"/>
                        <a:ext cx="1905000" cy="1284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6" name="Object 6"/>
          <p:cNvGraphicFramePr>
            <a:graphicFrameLocks noChangeAspect="1"/>
          </p:cNvGraphicFramePr>
          <p:nvPr/>
        </p:nvGraphicFramePr>
        <p:xfrm>
          <a:off x="5257800" y="4343400"/>
          <a:ext cx="2214563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7" name="Equation" r:id="rId9" imgW="723600" imgH="469800" progId="Equation.3">
                  <p:embed/>
                </p:oleObj>
              </mc:Choice>
              <mc:Fallback>
                <p:oleObj name="Equation" r:id="rId9" imgW="723600" imgH="469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343400"/>
                        <a:ext cx="2214563" cy="143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7" name="Object 7"/>
          <p:cNvGraphicFramePr>
            <a:graphicFrameLocks noChangeAspect="1"/>
          </p:cNvGraphicFramePr>
          <p:nvPr/>
        </p:nvGraphicFramePr>
        <p:xfrm>
          <a:off x="5181600" y="3276600"/>
          <a:ext cx="2290763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8" name="Equation" r:id="rId11" imgW="749160" imgH="241200" progId="Equation.3">
                  <p:embed/>
                </p:oleObj>
              </mc:Choice>
              <mc:Fallback>
                <p:oleObj name="Equation" r:id="rId11" imgW="74916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276600"/>
                        <a:ext cx="2290763" cy="738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8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105400" y="1676400"/>
          <a:ext cx="220980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9" name="Equation" r:id="rId13" imgW="787320" imgH="419040" progId="Equation.3">
                  <p:embed/>
                </p:oleObj>
              </mc:Choice>
              <mc:Fallback>
                <p:oleObj name="Equation" r:id="rId13" imgW="787320" imgH="419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676400"/>
                        <a:ext cx="2209800" cy="1174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352800" y="228600"/>
            <a:ext cx="2286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Examples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1066800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Determine the convergence of the following sequences.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1625" cy="4114800"/>
          </a:xfrm>
        </p:spPr>
        <p:txBody>
          <a:bodyPr/>
          <a:lstStyle/>
          <a:p>
            <a:r>
              <a:rPr lang="en-US" dirty="0"/>
              <a:t>A sequence is called </a:t>
            </a:r>
            <a:r>
              <a:rPr lang="en-US" u="sng" dirty="0">
                <a:solidFill>
                  <a:srgbClr val="0000FF"/>
                </a:solidFill>
              </a:rPr>
              <a:t>increasing</a:t>
            </a:r>
            <a:r>
              <a:rPr lang="en-US" dirty="0"/>
              <a:t> if </a:t>
            </a:r>
            <a:r>
              <a:rPr lang="en-US" dirty="0" smtClean="0"/>
              <a:t>               for </a:t>
            </a:r>
            <a:r>
              <a:rPr lang="en-US" dirty="0"/>
              <a:t>all </a:t>
            </a:r>
            <a:r>
              <a:rPr lang="en-US" i="1" dirty="0" smtClean="0"/>
              <a:t>n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/>
              <a:t>A sequence </a:t>
            </a:r>
            <a:r>
              <a:rPr lang="en-US" dirty="0" smtClean="0"/>
              <a:t>is called </a:t>
            </a:r>
            <a:r>
              <a:rPr lang="en-US" u="sng" dirty="0">
                <a:solidFill>
                  <a:srgbClr val="0000FF"/>
                </a:solidFill>
              </a:rPr>
              <a:t>decreasing</a:t>
            </a:r>
            <a:r>
              <a:rPr lang="en-US" dirty="0"/>
              <a:t> if              </a:t>
            </a:r>
            <a:r>
              <a:rPr lang="en-US" dirty="0" smtClean="0"/>
              <a:t>   for </a:t>
            </a:r>
            <a:r>
              <a:rPr lang="en-US" dirty="0"/>
              <a:t>all </a:t>
            </a:r>
            <a:r>
              <a:rPr lang="en-US" i="1" dirty="0" smtClean="0"/>
              <a:t>n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/>
              <a:t>It is called </a:t>
            </a:r>
            <a:r>
              <a:rPr lang="en-US" u="sng" dirty="0">
                <a:solidFill>
                  <a:srgbClr val="FF3300"/>
                </a:solidFill>
              </a:rPr>
              <a:t>monotonic</a:t>
            </a:r>
            <a:r>
              <a:rPr lang="en-US" dirty="0"/>
              <a:t> if it is either increasing or decreasing.   </a:t>
            </a:r>
          </a:p>
        </p:txBody>
      </p:sp>
      <p:graphicFrame>
        <p:nvGraphicFramePr>
          <p:cNvPr id="134148" name="Object 4"/>
          <p:cNvGraphicFramePr>
            <a:graphicFrameLocks noChangeAspect="1"/>
          </p:cNvGraphicFramePr>
          <p:nvPr/>
        </p:nvGraphicFramePr>
        <p:xfrm>
          <a:off x="6559198" y="1352797"/>
          <a:ext cx="1518002" cy="62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9" name="Equation" r:id="rId3" imgW="558720" imgH="228600" progId="Equation.DSMT4">
                  <p:embed/>
                </p:oleObj>
              </mc:Choice>
              <mc:Fallback>
                <p:oleObj name="Equation" r:id="rId3" imgW="55872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9198" y="1352797"/>
                        <a:ext cx="1518002" cy="62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209800" y="482025"/>
            <a:ext cx="4267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Monotonic Sequence</a:t>
            </a:r>
            <a:endParaRPr lang="en-US" sz="3200" b="1" dirty="0">
              <a:solidFill>
                <a:srgbClr val="0000FF"/>
              </a:solidFill>
            </a:endParaRPr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6635750" y="2427287"/>
          <a:ext cx="1517650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0" name="Equation" r:id="rId5" imgW="558720" imgH="228600" progId="Equation.DSMT4">
                  <p:embed/>
                </p:oleObj>
              </mc:Choice>
              <mc:Fallback>
                <p:oleObj name="Equation" r:id="rId5" imgW="55872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0" y="2427287"/>
                        <a:ext cx="1517650" cy="62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uiExpand="1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304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 sequence is </a:t>
            </a:r>
            <a:r>
              <a:rPr lang="en-US" u="sng" dirty="0">
                <a:solidFill>
                  <a:srgbClr val="0000FF"/>
                </a:solidFill>
              </a:rPr>
              <a:t>bounded above</a:t>
            </a:r>
            <a:r>
              <a:rPr lang="en-US" dirty="0"/>
              <a:t> if there is a number </a:t>
            </a:r>
            <a:r>
              <a:rPr lang="en-US" i="1" dirty="0"/>
              <a:t>M</a:t>
            </a:r>
            <a:r>
              <a:rPr lang="en-US" dirty="0"/>
              <a:t> such that </a:t>
            </a:r>
            <a:r>
              <a:rPr lang="en-US" i="1" dirty="0" smtClean="0"/>
              <a:t>a</a:t>
            </a:r>
            <a:r>
              <a:rPr lang="en-US" i="1" baseline="-25000" dirty="0" smtClean="0"/>
              <a:t>n</a:t>
            </a:r>
            <a:r>
              <a:rPr lang="en-US" dirty="0" smtClean="0">
                <a:cs typeface="Times New Roman" pitchFamily="18" charset="0"/>
              </a:rPr>
              <a:t> ≤ </a:t>
            </a:r>
            <a:r>
              <a:rPr lang="en-US" i="1" dirty="0" smtClean="0">
                <a:cs typeface="Times New Roman" pitchFamily="18" charset="0"/>
              </a:rPr>
              <a:t>M</a:t>
            </a:r>
            <a:r>
              <a:rPr lang="en-US" dirty="0" smtClean="0">
                <a:cs typeface="Times New Roman" pitchFamily="18" charset="0"/>
              </a:rPr>
              <a:t> for all </a:t>
            </a:r>
            <a:r>
              <a:rPr lang="en-US" i="1" dirty="0" smtClean="0">
                <a:cs typeface="Times New Roman" pitchFamily="18" charset="0"/>
              </a:rPr>
              <a:t>n. </a:t>
            </a:r>
            <a:r>
              <a:rPr lang="en-US" dirty="0" smtClean="0"/>
              <a:t>  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 sequence is </a:t>
            </a:r>
            <a:r>
              <a:rPr lang="en-US" u="sng" dirty="0">
                <a:solidFill>
                  <a:srgbClr val="0000FF"/>
                </a:solidFill>
              </a:rPr>
              <a:t>bounded below</a:t>
            </a:r>
            <a:r>
              <a:rPr lang="en-US" dirty="0"/>
              <a:t> if there is a number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such </a:t>
            </a:r>
            <a:r>
              <a:rPr lang="en-US" dirty="0" smtClean="0"/>
              <a:t>that  </a:t>
            </a:r>
            <a:r>
              <a:rPr lang="en-US" i="1" dirty="0" smtClean="0"/>
              <a:t>N</a:t>
            </a:r>
            <a:r>
              <a:rPr lang="en-US" i="1" dirty="0" smtClean="0"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≤ </a:t>
            </a:r>
            <a:r>
              <a:rPr lang="en-US" i="1" dirty="0" smtClean="0"/>
              <a:t>a</a:t>
            </a:r>
            <a:r>
              <a:rPr lang="en-US" i="1" baseline="-25000" dirty="0" smtClean="0"/>
              <a:t>n</a:t>
            </a:r>
            <a:r>
              <a:rPr lang="en-US" dirty="0" smtClean="0">
                <a:cs typeface="Times New Roman" pitchFamily="18" charset="0"/>
              </a:rPr>
              <a:t> f</a:t>
            </a:r>
            <a:r>
              <a:rPr lang="en-US" dirty="0" smtClean="0"/>
              <a:t>or all </a:t>
            </a:r>
            <a:r>
              <a:rPr lang="en-US" i="1" dirty="0" smtClean="0"/>
              <a:t>n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 sequence is a </a:t>
            </a:r>
            <a:r>
              <a:rPr lang="en-US" u="sng" dirty="0">
                <a:solidFill>
                  <a:srgbClr val="FF3300"/>
                </a:solidFill>
              </a:rPr>
              <a:t>bounded sequence</a:t>
            </a:r>
            <a:r>
              <a:rPr lang="en-US" dirty="0"/>
              <a:t> if it is bounded above </a:t>
            </a:r>
            <a:r>
              <a:rPr lang="en-US" b="1" dirty="0"/>
              <a:t>and</a:t>
            </a:r>
            <a:r>
              <a:rPr lang="en-US" dirty="0"/>
              <a:t> below.  </a:t>
            </a:r>
            <a:endParaRPr lang="en-US" dirty="0" smtClean="0"/>
          </a:p>
          <a:p>
            <a:pPr>
              <a:lnSpc>
                <a:spcPct val="90000"/>
              </a:lnSpc>
              <a:buNone/>
            </a:pPr>
            <a:endParaRPr lang="en-US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438400" y="241013"/>
            <a:ext cx="4038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Bounded Sequence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04800" y="4643735"/>
            <a:ext cx="8610600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u="sng" dirty="0" smtClean="0">
                <a:latin typeface="Arial" pitchFamily="34" charset="0"/>
                <a:cs typeface="Arial" pitchFamily="34" charset="0"/>
              </a:rPr>
              <a:t>Theorem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Every </a:t>
            </a:r>
            <a:r>
              <a:rPr lang="en-US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bounded monotonic sequence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convergent.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uiExpand="1" build="p" autoUpdateAnimBg="0"/>
      <p:bldP spid="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5090</TotalTime>
  <Words>365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Hanford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 8.1</dc:title>
  <dc:subject>Sequences</dc:subject>
  <dc:creator>Phon gChau</dc:creator>
  <cp:lastModifiedBy>Chau,Phong Quoc</cp:lastModifiedBy>
  <cp:revision>162</cp:revision>
  <dcterms:created xsi:type="dcterms:W3CDTF">2002-05-15T16:41:38Z</dcterms:created>
  <dcterms:modified xsi:type="dcterms:W3CDTF">2016-04-06T15:59:03Z</dcterms:modified>
</cp:coreProperties>
</file>