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4" r:id="rId4"/>
    <p:sldId id="280" r:id="rId5"/>
    <p:sldId id="275" r:id="rId6"/>
    <p:sldId id="276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1FFE1"/>
    <a:srgbClr val="CCE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6" d="100"/>
          <a:sy n="106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36F0606-7439-48EE-B555-CC37A7AEF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11.3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The Integral </a:t>
            </a: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Test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819400" y="457200"/>
            <a:ext cx="34307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Integral Test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7700" y="1371600"/>
            <a:ext cx="8115300" cy="2374900"/>
            <a:chOff x="408" y="2688"/>
            <a:chExt cx="5112" cy="1496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422" y="2688"/>
              <a:ext cx="5098" cy="756"/>
              <a:chOff x="422" y="2852"/>
              <a:chExt cx="5098" cy="756"/>
            </a:xfrm>
          </p:grpSpPr>
          <p:sp>
            <p:nvSpPr>
              <p:cNvPr id="28688" name="Text Box 16"/>
              <p:cNvSpPr txBox="1">
                <a:spLocks noChangeArrowheads="1"/>
              </p:cNvSpPr>
              <p:nvPr/>
            </p:nvSpPr>
            <p:spPr bwMode="auto">
              <a:xfrm>
                <a:off x="422" y="2852"/>
                <a:ext cx="5098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If          is a positive sequence and                     where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          is a </a:t>
                </a:r>
                <a:r>
                  <a:rPr lang="en-US" u="sng" dirty="0">
                    <a:solidFill>
                      <a:srgbClr val="FF0000"/>
                    </a:solidFill>
                  </a:rPr>
                  <a:t>continuous</a:t>
                </a:r>
                <a:r>
                  <a:rPr lang="en-US" dirty="0"/>
                  <a:t>,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positive</a:t>
                </a:r>
                <a:r>
                  <a:rPr lang="en-US" dirty="0" smtClean="0"/>
                  <a:t>,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decreasing</a:t>
                </a:r>
                <a:r>
                  <a:rPr lang="en-US" dirty="0" smtClean="0"/>
                  <a:t> </a:t>
                </a:r>
                <a:r>
                  <a:rPr lang="en-US" dirty="0"/>
                  <a:t>function, then:</a:t>
                </a:r>
              </a:p>
            </p:txBody>
          </p:sp>
          <p:graphicFrame>
            <p:nvGraphicFramePr>
              <p:cNvPr id="28690" name="Object 18"/>
              <p:cNvGraphicFramePr>
                <a:graphicFrameLocks noChangeAspect="1"/>
              </p:cNvGraphicFramePr>
              <p:nvPr/>
            </p:nvGraphicFramePr>
            <p:xfrm>
              <a:off x="624" y="2875"/>
              <a:ext cx="480" cy="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16" name="Equation" r:id="rId3" imgW="304560" imgH="253800" progId="Equation.DSMT4">
                      <p:embed/>
                    </p:oleObj>
                  </mc:Choice>
                  <mc:Fallback>
                    <p:oleObj name="Equation" r:id="rId3" imgW="304560" imgH="253800" progId="Equation.DSMT4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2875"/>
                            <a:ext cx="480" cy="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91" name="Object 19"/>
              <p:cNvGraphicFramePr>
                <a:graphicFrameLocks noChangeAspect="1"/>
              </p:cNvGraphicFramePr>
              <p:nvPr/>
            </p:nvGraphicFramePr>
            <p:xfrm>
              <a:off x="3424" y="2899"/>
              <a:ext cx="104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17" name="Equation" r:id="rId5" imgW="660240" imgH="228600" progId="Equation.DSMT4">
                      <p:embed/>
                    </p:oleObj>
                  </mc:Choice>
                  <mc:Fallback>
                    <p:oleObj name="Equation" r:id="rId5" imgW="660240" imgH="22860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4" y="2899"/>
                            <a:ext cx="1040" cy="3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92" name="Object 20"/>
              <p:cNvGraphicFramePr>
                <a:graphicFrameLocks noChangeAspect="1"/>
              </p:cNvGraphicFramePr>
              <p:nvPr/>
            </p:nvGraphicFramePr>
            <p:xfrm>
              <a:off x="432" y="3264"/>
              <a:ext cx="580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18" name="Equation" r:id="rId7" imgW="368280" imgH="203040" progId="Equation.DSMT4">
                      <p:embed/>
                    </p:oleObj>
                  </mc:Choice>
                  <mc:Fallback>
                    <p:oleObj name="Equation" r:id="rId7" imgW="368280" imgH="203040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" y="3264"/>
                            <a:ext cx="580" cy="3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408" y="3504"/>
              <a:ext cx="5019" cy="680"/>
              <a:chOff x="408" y="3564"/>
              <a:chExt cx="5019" cy="680"/>
            </a:xfrm>
          </p:grpSpPr>
          <p:sp>
            <p:nvSpPr>
              <p:cNvPr id="28689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792"/>
                <a:ext cx="441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and                       both </a:t>
                </a:r>
                <a:r>
                  <a:rPr lang="en-US" b="1" dirty="0"/>
                  <a:t>converge</a:t>
                </a:r>
                <a:r>
                  <a:rPr lang="en-US" dirty="0"/>
                  <a:t> or both </a:t>
                </a:r>
                <a:r>
                  <a:rPr lang="en-US" b="1" dirty="0"/>
                  <a:t>diverge</a:t>
                </a:r>
                <a:r>
                  <a:rPr lang="en-US" dirty="0"/>
                  <a:t>.</a:t>
                </a:r>
              </a:p>
            </p:txBody>
          </p:sp>
          <p:graphicFrame>
            <p:nvGraphicFramePr>
              <p:cNvPr id="28693" name="Object 21"/>
              <p:cNvGraphicFramePr>
                <a:graphicFrameLocks noChangeAspect="1"/>
              </p:cNvGraphicFramePr>
              <p:nvPr/>
            </p:nvGraphicFramePr>
            <p:xfrm>
              <a:off x="408" y="3564"/>
              <a:ext cx="600" cy="6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19" name="Equation" r:id="rId9" imgW="380880" imgH="431640" progId="Equation.DSMT4">
                      <p:embed/>
                    </p:oleObj>
                  </mc:Choice>
                  <mc:Fallback>
                    <p:oleObj name="Equation" r:id="rId9" imgW="380880" imgH="431640" progId="Equation.DSMT4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" y="3564"/>
                            <a:ext cx="600" cy="6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694" name="Object 22"/>
              <p:cNvGraphicFramePr>
                <a:graphicFrameLocks noChangeAspect="1"/>
              </p:cNvGraphicFramePr>
              <p:nvPr/>
            </p:nvGraphicFramePr>
            <p:xfrm>
              <a:off x="1460" y="3668"/>
              <a:ext cx="1060" cy="5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20" name="Equation" r:id="rId11" imgW="672840" imgH="330120" progId="Equation.DSMT4">
                      <p:embed/>
                    </p:oleObj>
                  </mc:Choice>
                  <mc:Fallback>
                    <p:oleObj name="Equation" r:id="rId11" imgW="672840" imgH="330120" progId="Equation.DSMT4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0" y="3668"/>
                            <a:ext cx="1060" cy="5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457200" y="1295400"/>
            <a:ext cx="8153400" cy="2590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733800" y="152400"/>
            <a:ext cx="1871025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931862"/>
            <a:ext cx="392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Does                   converge?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752600" y="609600"/>
          <a:ext cx="1143000" cy="92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quation" r:id="rId3" imgW="533160" imgH="431640" progId="Equation.DSMT4">
                  <p:embed/>
                </p:oleObj>
              </mc:Choice>
              <mc:Fallback>
                <p:oleObj name="Equation" r:id="rId3" imgW="53316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09600"/>
                        <a:ext cx="1143000" cy="925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87362" y="3246438"/>
          <a:ext cx="195421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5" imgW="698400" imgH="419040" progId="Equation.DSMT4">
                  <p:embed/>
                </p:oleObj>
              </mc:Choice>
              <mc:Fallback>
                <p:oleObj name="Equation" r:id="rId5" imgW="6984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" y="3246438"/>
                        <a:ext cx="1954213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92387" y="3197225"/>
          <a:ext cx="26304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7" y="3197225"/>
                        <a:ext cx="263048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487987" y="3273425"/>
          <a:ext cx="25225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9" imgW="901440" imgH="355320" progId="Equation.DSMT4">
                  <p:embed/>
                </p:oleObj>
              </mc:Choice>
              <mc:Fallback>
                <p:oleObj name="Equation" r:id="rId9" imgW="90144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7" y="3273425"/>
                        <a:ext cx="2522537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81000" y="4359275"/>
          <a:ext cx="287972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11" imgW="1028520" imgH="457200" progId="Equation.DSMT4">
                  <p:embed/>
                </p:oleObj>
              </mc:Choice>
              <mc:Fallback>
                <p:oleObj name="Equation" r:id="rId11" imgW="10285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59275"/>
                        <a:ext cx="2879725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546475" y="4740275"/>
          <a:ext cx="6746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13" imgW="241200" imgH="164880" progId="Equation.DSMT4">
                  <p:embed/>
                </p:oleObj>
              </mc:Choice>
              <mc:Fallback>
                <p:oleObj name="Equation" r:id="rId13" imgW="24120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4740275"/>
                        <a:ext cx="674687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82587" y="5715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Since the integral converges, the series must </a:t>
            </a:r>
            <a:r>
              <a:rPr lang="en-US" dirty="0" smtClean="0">
                <a:solidFill>
                  <a:srgbClr val="7030A0"/>
                </a:solidFill>
              </a:rPr>
              <a:t>converge, but </a:t>
            </a:r>
            <a:r>
              <a:rPr lang="en-US" b="1" dirty="0" smtClean="0">
                <a:solidFill>
                  <a:srgbClr val="7030A0"/>
                </a:solidFill>
              </a:rPr>
              <a:t>Not</a:t>
            </a:r>
            <a:r>
              <a:rPr lang="en-US" dirty="0" smtClean="0">
                <a:solidFill>
                  <a:srgbClr val="7030A0"/>
                </a:solidFill>
              </a:rPr>
              <a:t> necessarily to 2.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81000" y="16002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Consider the function                    . For x &gt; 0, we have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continuous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positive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f(x) is decreasing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3492500" y="1447800"/>
          <a:ext cx="1460500" cy="75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15" imgW="812520" imgH="419040" progId="Equation.3">
                  <p:embed/>
                </p:oleObj>
              </mc:Choice>
              <mc:Fallback>
                <p:oleObj name="Equation" r:id="rId15" imgW="81252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447800"/>
                        <a:ext cx="1460500" cy="75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utoUpdateAnimBg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124200" cy="4572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graphicFrame>
        <p:nvGraphicFramePr>
          <p:cNvPr id="10752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14600" y="4343400"/>
          <a:ext cx="1026555" cy="134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Equation" r:id="rId3" imgW="330120" imgH="431640" progId="Equation.3">
                  <p:embed/>
                </p:oleObj>
              </mc:Choice>
              <mc:Fallback>
                <p:oleObj name="Equation" r:id="rId3" imgW="330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1026555" cy="1343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4267200"/>
          <a:ext cx="139541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5" imgW="444240" imgH="431640" progId="Equation.3">
                  <p:embed/>
                </p:oleObj>
              </mc:Choice>
              <mc:Fallback>
                <p:oleObj name="Equation" r:id="rId5" imgW="4442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1395413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  <p:graphicFrame>
        <p:nvGraphicFramePr>
          <p:cNvPr id="10752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86400" y="2286000"/>
          <a:ext cx="11969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7" imgW="419040" imgH="431640" progId="Equation.3">
                  <p:embed/>
                </p:oleObj>
              </mc:Choice>
              <mc:Fallback>
                <p:oleObj name="Equation" r:id="rId7" imgW="4190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0"/>
                        <a:ext cx="1196975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2438400" y="2286000"/>
          <a:ext cx="1341437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9" imgW="469800" imgH="431640" progId="Equation.3">
                  <p:embed/>
                </p:oleObj>
              </mc:Choice>
              <mc:Fallback>
                <p:oleObj name="Equation" r:id="rId9" imgW="4698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1341437" cy="123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524000" y="990600"/>
            <a:ext cx="6019800" cy="2514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26805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p-series Test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362200" y="1219200"/>
          <a:ext cx="44704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3" imgW="1587240" imgH="431640" progId="Equation.DSMT4">
                  <p:embed/>
                </p:oleObj>
              </mc:Choice>
              <mc:Fallback>
                <p:oleObj name="Equation" r:id="rId3" imgW="15872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447040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89125" y="2743200"/>
            <a:ext cx="5543551" cy="533400"/>
            <a:chOff x="1046" y="2064"/>
            <a:chExt cx="3492" cy="336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1046" y="2089"/>
              <a:ext cx="34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converges </a:t>
              </a:r>
              <a:r>
                <a:rPr lang="en-US" dirty="0"/>
                <a:t>if           , diverges if            .</a:t>
              </a:r>
            </a:p>
          </p:txBody>
        </p:sp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2160" y="2082"/>
            <a:ext cx="536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3" name="Equation" r:id="rId5" imgW="342720" imgH="203040" progId="Equation.DSMT4">
                    <p:embed/>
                  </p:oleObj>
                </mc:Choice>
                <mc:Fallback>
                  <p:oleObj name="Equation" r:id="rId5" imgW="342720" imgH="203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082"/>
                          <a:ext cx="536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3744" y="2064"/>
            <a:ext cx="536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4" name="Equation" r:id="rId7" imgW="342720" imgH="203040" progId="Equation.DSMT4">
                    <p:embed/>
                  </p:oleObj>
                </mc:Choice>
                <mc:Fallback>
                  <p:oleObj name="Equation" r:id="rId7" imgW="342720" imgH="2030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064"/>
                          <a:ext cx="536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104" y="2400"/>
              <a:ext cx="15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57200" y="4953000"/>
            <a:ext cx="8603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convergence of the p-series follows from the </a:t>
            </a:r>
            <a:r>
              <a:rPr lang="en-US" dirty="0"/>
              <a:t>integral test.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33400" y="3733800"/>
            <a:ext cx="8153400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Larger </a:t>
            </a:r>
            <a:r>
              <a:rPr lang="en-US" dirty="0"/>
              <a:t>values of  </a:t>
            </a:r>
            <a:r>
              <a:rPr lang="en-US" sz="2800" i="1" dirty="0">
                <a:latin typeface="Times New Roman" pitchFamily="18" charset="0"/>
              </a:rPr>
              <a:t>p</a:t>
            </a:r>
            <a:r>
              <a:rPr lang="en-US" dirty="0"/>
              <a:t> would make the denominators increase faster and the terms decrease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Harmonic series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068513" y="1752600"/>
          <a:ext cx="4256087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3" imgW="1511280" imgH="431640" progId="Equation.DSMT4">
                  <p:embed/>
                </p:oleObj>
              </mc:Choice>
              <mc:Fallback>
                <p:oleObj name="Equation" r:id="rId3" imgW="15112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1752600"/>
                        <a:ext cx="4256087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14600" y="990600"/>
            <a:ext cx="3510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>
                <a:solidFill>
                  <a:srgbClr val="FF0000"/>
                </a:solidFill>
              </a:rPr>
              <a:t>a  p-series with  </a:t>
            </a:r>
            <a:r>
              <a:rPr lang="en-US" dirty="0" smtClean="0">
                <a:solidFill>
                  <a:srgbClr val="FF0000"/>
                </a:solidFill>
              </a:rPr>
              <a:t>p = 1.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16075" y="3200400"/>
            <a:ext cx="5446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It diverges </a:t>
            </a:r>
            <a:r>
              <a:rPr lang="en-US" u="sng" dirty="0"/>
              <a:t>very</a:t>
            </a:r>
            <a:r>
              <a:rPr lang="en-US" dirty="0"/>
              <a:t> slowly, but it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diverges</a:t>
            </a:r>
            <a:r>
              <a:rPr lang="en-US" dirty="0"/>
              <a:t>.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93725" y="4038600"/>
            <a:ext cx="7788275" cy="1143000"/>
            <a:chOff x="432" y="2976"/>
            <a:chExt cx="4906" cy="720"/>
          </a:xfrm>
        </p:grpSpPr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432" y="2976"/>
              <a:ext cx="4848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528" y="3072"/>
              <a:ext cx="481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Because the p-series is so easy to evaluate, we use it to compare to other series.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124200" cy="4572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graphicFrame>
        <p:nvGraphicFramePr>
          <p:cNvPr id="10752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867399" y="2514600"/>
          <a:ext cx="22949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399" y="2514600"/>
                        <a:ext cx="22949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2438400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5" imgW="444240" imgH="444240" progId="Equation.3">
                  <p:embed/>
                </p:oleObj>
              </mc:Choice>
              <mc:Fallback>
                <p:oleObj name="Equation" r:id="rId5" imgW="4442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1371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85800" y="2393950"/>
          <a:ext cx="133508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7" imgW="406080" imgH="431640" progId="Equation.3">
                  <p:embed/>
                </p:oleObj>
              </mc:Choice>
              <mc:Fallback>
                <p:oleObj name="Equation" r:id="rId7" imgW="406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93950"/>
                        <a:ext cx="1335087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4114800" cy="914400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Group Exercises</a:t>
            </a:r>
          </a:p>
        </p:txBody>
      </p:sp>
      <p:graphicFrame>
        <p:nvGraphicFramePr>
          <p:cNvPr id="10854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0" y="2057400"/>
          <a:ext cx="1905000" cy="14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057400"/>
                        <a:ext cx="1905000" cy="14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3767137"/>
          <a:ext cx="19812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5" imgW="583920" imgH="444240" progId="Equation.3">
                  <p:embed/>
                </p:oleObj>
              </mc:Choice>
              <mc:Fallback>
                <p:oleObj name="Equation" r:id="rId5" imgW="5839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67137"/>
                        <a:ext cx="198120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990600" y="2166937"/>
          <a:ext cx="196215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7" imgW="596880" imgH="431640" progId="Equation.3">
                  <p:embed/>
                </p:oleObj>
              </mc:Choice>
              <mc:Fallback>
                <p:oleObj name="Equation" r:id="rId7" imgW="5968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66937"/>
                        <a:ext cx="1962150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/>
              <a:t>Determine whether the series is convergent or divergent.  </a:t>
            </a:r>
          </a:p>
        </p:txBody>
      </p:sp>
      <p:graphicFrame>
        <p:nvGraphicFramePr>
          <p:cNvPr id="10855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3843337"/>
          <a:ext cx="19812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9" imgW="609480" imgH="457200" progId="Equation.3">
                  <p:embed/>
                </p:oleObj>
              </mc:Choice>
              <mc:Fallback>
                <p:oleObj name="Equation" r:id="rId9" imgW="6094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43337"/>
                        <a:ext cx="1981200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176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Default Design</vt:lpstr>
      <vt:lpstr>Equation</vt:lpstr>
      <vt:lpstr>11.3 The Integral Test</vt:lpstr>
      <vt:lpstr>PowerPoint Presentation</vt:lpstr>
      <vt:lpstr>PowerPoint Presentation</vt:lpstr>
      <vt:lpstr>Examples</vt:lpstr>
      <vt:lpstr>PowerPoint Presentation</vt:lpstr>
      <vt:lpstr>PowerPoint Presentation</vt:lpstr>
      <vt:lpstr>Examples</vt:lpstr>
      <vt:lpstr>Group Exercises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Phong Chau; Gregory Kelly</dc:creator>
  <cp:lastModifiedBy>Chau,Phong Quoc</cp:lastModifiedBy>
  <cp:revision>147</cp:revision>
  <dcterms:created xsi:type="dcterms:W3CDTF">2003-02-12T06:58:55Z</dcterms:created>
  <dcterms:modified xsi:type="dcterms:W3CDTF">2016-04-14T22:18:41Z</dcterms:modified>
</cp:coreProperties>
</file>